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13"/>
  </p:notesMasterIdLst>
  <p:handoutMasterIdLst>
    <p:handoutMasterId r:id="rId14"/>
  </p:handoutMasterIdLst>
  <p:sldIdLst>
    <p:sldId id="258" r:id="rId3"/>
    <p:sldId id="269" r:id="rId4"/>
    <p:sldId id="272" r:id="rId5"/>
    <p:sldId id="275" r:id="rId6"/>
    <p:sldId id="278" r:id="rId7"/>
    <p:sldId id="273" r:id="rId8"/>
    <p:sldId id="274" r:id="rId9"/>
    <p:sldId id="277" r:id="rId10"/>
    <p:sldId id="268" r:id="rId11"/>
    <p:sldId id="279" r:id="rId12"/>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6182" autoAdjust="0"/>
  </p:normalViewPr>
  <p:slideViewPr>
    <p:cSldViewPr showGuides="1">
      <p:cViewPr varScale="1">
        <p:scale>
          <a:sx n="84" d="100"/>
          <a:sy n="84" d="100"/>
        </p:scale>
        <p:origin x="360" y="9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2/7/2017</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2/7/2017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2/7/2017</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2/7/2017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thenationalcampaign.org/data/land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346" y="152400"/>
            <a:ext cx="7008574" cy="6629400"/>
          </a:xfrm>
        </p:spPr>
        <p:txBody>
          <a:bodyPr>
            <a:normAutofit fontScale="90000"/>
          </a:bodyPr>
          <a:lstStyle/>
          <a:p>
            <a:r>
              <a:rPr lang="en-US" sz="8000" dirty="0" smtClean="0"/>
              <a:t/>
            </a:r>
            <a:br>
              <a:rPr lang="en-US" sz="8000" dirty="0" smtClean="0"/>
            </a:br>
            <a:r>
              <a:rPr lang="en-US" sz="8000" dirty="0"/>
              <a:t/>
            </a:r>
            <a:br>
              <a:rPr lang="en-US" sz="8000" dirty="0"/>
            </a:br>
            <a:r>
              <a:rPr lang="en-US" sz="8000" dirty="0" smtClean="0"/>
              <a:t>P</a:t>
            </a:r>
            <a:r>
              <a:rPr lang="en-US" sz="4900" dirty="0" smtClean="0"/>
              <a:t>reventing</a:t>
            </a:r>
            <a:r>
              <a:rPr lang="en-US" dirty="0" smtClean="0"/>
              <a:t> </a:t>
            </a:r>
            <a:br>
              <a:rPr lang="en-US" dirty="0" smtClean="0"/>
            </a:br>
            <a:r>
              <a:rPr lang="en-US" sz="8000" dirty="0" smtClean="0"/>
              <a:t>U</a:t>
            </a:r>
            <a:r>
              <a:rPr lang="en-US" sz="4900" dirty="0" smtClean="0"/>
              <a:t>nplanned </a:t>
            </a:r>
            <a:r>
              <a:rPr lang="en-US" dirty="0" smtClean="0"/>
              <a:t>    </a:t>
            </a:r>
            <a:r>
              <a:rPr lang="en-US" sz="8000" dirty="0" smtClean="0"/>
              <a:t>P</a:t>
            </a:r>
            <a:r>
              <a:rPr lang="en-US" sz="4900" dirty="0" smtClean="0"/>
              <a:t>regnancies</a:t>
            </a:r>
            <a:r>
              <a:rPr lang="en-US" dirty="0" smtClean="0"/>
              <a:t> </a:t>
            </a:r>
            <a:br>
              <a:rPr lang="en-US" dirty="0" smtClean="0"/>
            </a:br>
            <a:r>
              <a:rPr lang="en-US" dirty="0" smtClean="0"/>
              <a:t>on Arkansas College     	Campuses</a:t>
            </a:r>
            <a:br>
              <a:rPr lang="en-US" dirty="0" smtClean="0"/>
            </a:br>
            <a:r>
              <a:rPr lang="en-US" dirty="0" smtClean="0"/>
              <a:t/>
            </a:r>
            <a:br>
              <a:rPr lang="en-US" dirty="0" smtClean="0"/>
            </a:br>
            <a:r>
              <a:rPr lang="en-US" sz="3600" b="1" dirty="0" smtClean="0"/>
              <a:t>Angela Lasiter, ADHE</a:t>
            </a:r>
            <a:br>
              <a:rPr lang="en-US" sz="3600" b="1" dirty="0" smtClean="0"/>
            </a:br>
            <a:r>
              <a:rPr lang="en-US" sz="3600" b="1" dirty="0" smtClean="0"/>
              <a:t>March 3, 2016  </a:t>
            </a:r>
            <a:br>
              <a:rPr lang="en-US" sz="3600" b="1" dirty="0" smtClean="0"/>
            </a:br>
            <a:r>
              <a:rPr lang="en-US" sz="3100" b="1" dirty="0" smtClean="0"/>
              <a:t>Clinton School of Public Service</a:t>
            </a:r>
            <a:endParaRPr lang="en-US" sz="31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612" y="381000"/>
            <a:ext cx="2667000" cy="2667000"/>
          </a:xfrm>
          <a:prstGeom prst="ellipse">
            <a:avLst/>
          </a:prstGeom>
          <a:ln>
            <a:noFill/>
          </a:ln>
          <a:effectLst>
            <a:softEdge rad="112500"/>
          </a:effectLst>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812" y="228600"/>
            <a:ext cx="2667000" cy="2819400"/>
          </a:xfrm>
          <a:prstGeom prst="ellipse">
            <a:avLst/>
          </a:prstGeom>
          <a:ln>
            <a:noFill/>
          </a:ln>
          <a:effectLst>
            <a:softEdge rad="112500"/>
          </a:effectLst>
        </p:spPr>
      </p:pic>
      <p:sp>
        <p:nvSpPr>
          <p:cNvPr id="3" name="TextBox 2"/>
          <p:cNvSpPr txBox="1"/>
          <p:nvPr/>
        </p:nvSpPr>
        <p:spPr>
          <a:xfrm>
            <a:off x="1293812" y="2971800"/>
            <a:ext cx="9601200" cy="2957733"/>
          </a:xfrm>
          <a:prstGeom prst="rect">
            <a:avLst/>
          </a:prstGeom>
          <a:noFill/>
        </p:spPr>
        <p:txBody>
          <a:bodyPr wrap="square" rtlCol="0">
            <a:spAutoFit/>
          </a:bodyPr>
          <a:lstStyle/>
          <a:p>
            <a:pPr algn="ctr">
              <a:lnSpc>
                <a:spcPct val="95000"/>
              </a:lnSpc>
            </a:pPr>
            <a:r>
              <a:rPr lang="en-US" sz="2800" dirty="0" smtClean="0"/>
              <a:t>We will be reaching out to all schools in the coming weeks with information, resources and to be available for questions.  Please remember that no “</a:t>
            </a:r>
            <a:r>
              <a:rPr lang="en-US" sz="2800" i="1" dirty="0" smtClean="0"/>
              <a:t>particular</a:t>
            </a:r>
            <a:r>
              <a:rPr lang="en-US" sz="2800" dirty="0" smtClean="0"/>
              <a:t>” method is prescribed for your students.  We will monitor activity and report back to ALC annually.  We hope you can use the information that is provided to you by our group and the National Campaign</a:t>
            </a:r>
            <a:endParaRPr lang="en-US" sz="2800" dirty="0"/>
          </a:p>
        </p:txBody>
      </p:sp>
    </p:spTree>
    <p:extLst>
      <p:ext uri="{BB962C8B-B14F-4D97-AF65-F5344CB8AC3E}">
        <p14:creationId xmlns:p14="http://schemas.microsoft.com/office/powerpoint/2010/main" val="31948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819400"/>
            <a:ext cx="10157354" cy="4038600"/>
          </a:xfrm>
        </p:spPr>
        <p:txBody>
          <a:bodyPr/>
          <a:lstStyle/>
          <a:p>
            <a:pPr marL="0" indent="0">
              <a:buNone/>
            </a:pPr>
            <a:r>
              <a:rPr lang="en-US" dirty="0" smtClean="0"/>
              <a:t>A lot of great minds found their way to each other today to discuss how to keep students in school regardless of </a:t>
            </a:r>
            <a:r>
              <a:rPr lang="en-US" u="sng" dirty="0" smtClean="0"/>
              <a:t>possible setbacks:</a:t>
            </a:r>
          </a:p>
          <a:p>
            <a:r>
              <a:rPr lang="en-US" dirty="0" smtClean="0"/>
              <a:t>Money </a:t>
            </a:r>
          </a:p>
          <a:p>
            <a:r>
              <a:rPr lang="en-US" dirty="0" smtClean="0"/>
              <a:t>Friends </a:t>
            </a:r>
          </a:p>
          <a:p>
            <a:r>
              <a:rPr lang="en-US" dirty="0" smtClean="0"/>
              <a:t>Families</a:t>
            </a:r>
          </a:p>
          <a:p>
            <a:r>
              <a:rPr lang="en-US" dirty="0" smtClean="0"/>
              <a:t>Religious views…………..WHAT ARE WE FORGETTING?</a:t>
            </a:r>
          </a:p>
          <a:p>
            <a:pPr marL="0" indent="0">
              <a:buNone/>
            </a:pPr>
            <a:endParaRPr lang="en-US" dirty="0"/>
          </a:p>
        </p:txBody>
      </p:sp>
      <p:sp>
        <p:nvSpPr>
          <p:cNvPr id="2" name="Title 1"/>
          <p:cNvSpPr>
            <a:spLocks noGrp="1"/>
          </p:cNvSpPr>
          <p:nvPr>
            <p:ph type="title"/>
          </p:nvPr>
        </p:nvSpPr>
        <p:spPr>
          <a:xfrm>
            <a:off x="1117309" y="0"/>
            <a:ext cx="10157354" cy="2819400"/>
          </a:xfrm>
        </p:spPr>
        <p:txBody>
          <a:bodyPr>
            <a:normAutofit fontScale="90000"/>
          </a:bodyPr>
          <a:lstStyle/>
          <a:p>
            <a:r>
              <a:rPr lang="en-US" sz="7200" dirty="0" smtClean="0"/>
              <a:t>P</a:t>
            </a:r>
            <a:r>
              <a:rPr lang="en-US" dirty="0" smtClean="0"/>
              <a:t>reventing</a:t>
            </a:r>
            <a:br>
              <a:rPr lang="en-US" dirty="0" smtClean="0"/>
            </a:br>
            <a:r>
              <a:rPr lang="en-US" sz="8000" dirty="0" smtClean="0"/>
              <a:t>U</a:t>
            </a:r>
            <a:r>
              <a:rPr lang="en-US" dirty="0" smtClean="0"/>
              <a:t>nplanned </a:t>
            </a:r>
            <a:br>
              <a:rPr lang="en-US" dirty="0" smtClean="0"/>
            </a:br>
            <a:r>
              <a:rPr lang="en-US" sz="7300" dirty="0" smtClean="0"/>
              <a:t>P</a:t>
            </a:r>
            <a:r>
              <a:rPr lang="en-US" dirty="0" smtClean="0"/>
              <a:t>regnancies</a:t>
            </a:r>
            <a:endParaRPr lang="en-US" dirty="0"/>
          </a:p>
        </p:txBody>
      </p:sp>
      <p:sp>
        <p:nvSpPr>
          <p:cNvPr id="4" name="TextBox 3"/>
          <p:cNvSpPr txBox="1"/>
          <p:nvPr/>
        </p:nvSpPr>
        <p:spPr>
          <a:xfrm>
            <a:off x="6195986" y="533400"/>
            <a:ext cx="5029200" cy="1641988"/>
          </a:xfrm>
          <a:prstGeom prst="rect">
            <a:avLst/>
          </a:prstGeom>
          <a:noFill/>
        </p:spPr>
        <p:txBody>
          <a:bodyPr wrap="square" rtlCol="0">
            <a:spAutoFit/>
          </a:bodyPr>
          <a:lstStyle/>
          <a:p>
            <a:pPr algn="ctr">
              <a:lnSpc>
                <a:spcPct val="95000"/>
              </a:lnSpc>
            </a:pPr>
            <a:r>
              <a:rPr lang="en-US" sz="4000" dirty="0" smtClean="0"/>
              <a:t>This is why </a:t>
            </a:r>
            <a:r>
              <a:rPr lang="en-US" sz="6600" dirty="0" smtClean="0"/>
              <a:t>you </a:t>
            </a:r>
            <a:r>
              <a:rPr lang="en-US" sz="4000" dirty="0" smtClean="0"/>
              <a:t>came today</a:t>
            </a:r>
            <a:endParaRPr lang="en-US" sz="4000" dirty="0"/>
          </a:p>
        </p:txBody>
      </p:sp>
    </p:spTree>
    <p:extLst>
      <p:ext uri="{BB962C8B-B14F-4D97-AF65-F5344CB8AC3E}">
        <p14:creationId xmlns:p14="http://schemas.microsoft.com/office/powerpoint/2010/main" val="22972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838200"/>
            <a:ext cx="10157354" cy="6451600"/>
          </a:xfrm>
        </p:spPr>
        <p:txBody>
          <a:bodyPr/>
          <a:lstStyle/>
          <a:p>
            <a:pPr marL="0" indent="0" algn="ctr">
              <a:buNone/>
            </a:pPr>
            <a:r>
              <a:rPr lang="en-US" dirty="0" smtClean="0"/>
              <a:t>an</a:t>
            </a:r>
            <a:r>
              <a:rPr lang="en-US" sz="7200" dirty="0" smtClean="0"/>
              <a:t> UNPLANNED </a:t>
            </a:r>
          </a:p>
          <a:p>
            <a:pPr marL="0" indent="0" algn="ctr">
              <a:buNone/>
            </a:pPr>
            <a:r>
              <a:rPr lang="en-US" sz="7200" dirty="0" smtClean="0"/>
              <a:t>PREGNANCY</a:t>
            </a:r>
          </a:p>
          <a:p>
            <a:pPr marL="0" indent="0" algn="ctr">
              <a:buNone/>
            </a:pPr>
            <a:r>
              <a:rPr lang="en-US" sz="4400" dirty="0" smtClean="0"/>
              <a:t>{male or female}</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76200"/>
            <a:ext cx="2667000" cy="2667000"/>
          </a:xfrm>
          <a:prstGeom prst="ellipse">
            <a:avLst/>
          </a:prstGeom>
          <a:ln>
            <a:noFill/>
          </a:ln>
          <a:effectLst>
            <a:softEdge rad="112500"/>
          </a:effectLst>
        </p:spPr>
      </p:pic>
    </p:spTree>
    <p:extLst>
      <p:ext uri="{BB962C8B-B14F-4D97-AF65-F5344CB8AC3E}">
        <p14:creationId xmlns:p14="http://schemas.microsoft.com/office/powerpoint/2010/main" val="1086855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819400"/>
            <a:ext cx="10157354" cy="4470400"/>
          </a:xfrm>
        </p:spPr>
        <p:txBody>
          <a:bodyPr/>
          <a:lstStyle/>
          <a:p>
            <a:pPr marL="0" indent="0" algn="ctr">
              <a:buNone/>
            </a:pPr>
            <a:r>
              <a:rPr lang="en-US" sz="4400" dirty="0" smtClean="0"/>
              <a:t>Why All The Hype? </a:t>
            </a:r>
          </a:p>
          <a:p>
            <a:pPr marL="0" indent="0" algn="ctr">
              <a:buNone/>
            </a:pPr>
            <a:r>
              <a:rPr lang="en-US" sz="4400" dirty="0" smtClean="0"/>
              <a:t> It Can’t Be This Bad</a:t>
            </a:r>
            <a:endParaRPr lang="en-US" sz="4400" dirty="0"/>
          </a:p>
          <a:p>
            <a:pPr marL="0" indent="0" algn="ctr">
              <a:buNone/>
            </a:pPr>
            <a:r>
              <a:rPr lang="en-US" dirty="0">
                <a:hlinkClick r:id="rId2"/>
              </a:rPr>
              <a:t>http://</a:t>
            </a:r>
            <a:r>
              <a:rPr lang="en-US" dirty="0" smtClean="0">
                <a:hlinkClick r:id="rId2"/>
              </a:rPr>
              <a:t>thenationalcampaign.org/data/landing</a:t>
            </a:r>
            <a:r>
              <a:rPr lang="en-US" dirty="0" smtClean="0"/>
              <a:t> </a:t>
            </a:r>
          </a:p>
          <a:p>
            <a:pPr marL="0" indent="0">
              <a:buNone/>
            </a:pPr>
            <a:endParaRPr lang="en-US" dirty="0"/>
          </a:p>
          <a:p>
            <a:pPr marL="0" indent="0">
              <a:buNone/>
            </a:pPr>
            <a:endParaRPr lang="en-US" dirty="0"/>
          </a:p>
        </p:txBody>
      </p:sp>
      <p:sp>
        <p:nvSpPr>
          <p:cNvPr id="2" name="Title 1"/>
          <p:cNvSpPr>
            <a:spLocks noGrp="1"/>
          </p:cNvSpPr>
          <p:nvPr>
            <p:ph type="title"/>
          </p:nvPr>
        </p:nvSpPr>
        <p:spPr>
          <a:xfrm>
            <a:off x="1117309" y="0"/>
            <a:ext cx="10157354" cy="2819400"/>
          </a:xfrm>
        </p:spPr>
        <p:txBody>
          <a:bodyPr>
            <a:normAutofit fontScale="90000"/>
          </a:bodyPr>
          <a:lstStyle/>
          <a:p>
            <a:r>
              <a:rPr lang="en-US" sz="7200" dirty="0" smtClean="0"/>
              <a:t>P</a:t>
            </a:r>
            <a:r>
              <a:rPr lang="en-US" dirty="0" smtClean="0"/>
              <a:t>reventing</a:t>
            </a:r>
            <a:br>
              <a:rPr lang="en-US" dirty="0" smtClean="0"/>
            </a:br>
            <a:r>
              <a:rPr lang="en-US" sz="8000" dirty="0" smtClean="0"/>
              <a:t>U</a:t>
            </a:r>
            <a:r>
              <a:rPr lang="en-US" dirty="0" smtClean="0"/>
              <a:t>nplanned </a:t>
            </a:r>
            <a:br>
              <a:rPr lang="en-US" dirty="0" smtClean="0"/>
            </a:br>
            <a:r>
              <a:rPr lang="en-US" sz="7300" dirty="0" smtClean="0"/>
              <a:t>P</a:t>
            </a:r>
            <a:r>
              <a:rPr lang="en-US" dirty="0" smtClean="0"/>
              <a:t>regnancies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80665"/>
            <a:ext cx="2667000" cy="2667000"/>
          </a:xfrm>
          <a:prstGeom prst="ellipse">
            <a:avLst/>
          </a:prstGeom>
          <a:ln>
            <a:noFill/>
          </a:ln>
          <a:effectLst>
            <a:softEdge rad="112500"/>
          </a:effectLst>
        </p:spPr>
      </p:pic>
    </p:spTree>
    <p:extLst>
      <p:ext uri="{BB962C8B-B14F-4D97-AF65-F5344CB8AC3E}">
        <p14:creationId xmlns:p14="http://schemas.microsoft.com/office/powerpoint/2010/main" val="386028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819400"/>
            <a:ext cx="10157354" cy="4470400"/>
          </a:xfrm>
        </p:spPr>
        <p:txBody>
          <a:bodyPr>
            <a:normAutofit/>
          </a:bodyPr>
          <a:lstStyle/>
          <a:p>
            <a:pPr marL="0" indent="0">
              <a:buNone/>
            </a:pPr>
            <a:endParaRPr lang="en-US" sz="3600" dirty="0" smtClean="0"/>
          </a:p>
          <a:p>
            <a:pPr marL="0" indent="0">
              <a:buNone/>
            </a:pPr>
            <a:r>
              <a:rPr lang="en-US" sz="3600" dirty="0" smtClean="0"/>
              <a:t>What do we do?  </a:t>
            </a:r>
          </a:p>
          <a:p>
            <a:pPr marL="0" indent="0">
              <a:buNone/>
            </a:pPr>
            <a:r>
              <a:rPr lang="en-US" sz="3600" dirty="0" smtClean="0"/>
              <a:t>	How can I help?  </a:t>
            </a:r>
          </a:p>
          <a:p>
            <a:pPr marL="0" indent="0">
              <a:buNone/>
            </a:pPr>
            <a:r>
              <a:rPr lang="en-US" sz="3600" dirty="0" smtClean="0"/>
              <a:t>		What does the law mandate?</a:t>
            </a:r>
            <a:endParaRPr lang="en-US" sz="3600" dirty="0"/>
          </a:p>
        </p:txBody>
      </p:sp>
      <p:sp>
        <p:nvSpPr>
          <p:cNvPr id="2" name="Title 1"/>
          <p:cNvSpPr>
            <a:spLocks noGrp="1"/>
          </p:cNvSpPr>
          <p:nvPr>
            <p:ph type="title"/>
          </p:nvPr>
        </p:nvSpPr>
        <p:spPr>
          <a:xfrm>
            <a:off x="1117309" y="0"/>
            <a:ext cx="10157354" cy="2819400"/>
          </a:xfrm>
        </p:spPr>
        <p:txBody>
          <a:bodyPr>
            <a:normAutofit fontScale="90000"/>
          </a:bodyPr>
          <a:lstStyle/>
          <a:p>
            <a:r>
              <a:rPr lang="en-US" sz="7200" dirty="0" smtClean="0"/>
              <a:t>P</a:t>
            </a:r>
            <a:r>
              <a:rPr lang="en-US" dirty="0" smtClean="0"/>
              <a:t>reventing</a:t>
            </a:r>
            <a:br>
              <a:rPr lang="en-US" dirty="0" smtClean="0"/>
            </a:br>
            <a:r>
              <a:rPr lang="en-US" sz="8000" dirty="0" smtClean="0"/>
              <a:t>U</a:t>
            </a:r>
            <a:r>
              <a:rPr lang="en-US" dirty="0" smtClean="0"/>
              <a:t>nplanned </a:t>
            </a:r>
            <a:br>
              <a:rPr lang="en-US" dirty="0" smtClean="0"/>
            </a:br>
            <a:r>
              <a:rPr lang="en-US" sz="7300" dirty="0" smtClean="0"/>
              <a:t>P</a:t>
            </a:r>
            <a:r>
              <a:rPr lang="en-US" dirty="0" smtClean="0"/>
              <a:t>regnancies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012" y="80665"/>
            <a:ext cx="2667000" cy="2667000"/>
          </a:xfrm>
          <a:prstGeom prst="ellipse">
            <a:avLst/>
          </a:prstGeom>
          <a:ln>
            <a:noFill/>
          </a:ln>
          <a:effectLst>
            <a:softEdge rad="112500"/>
          </a:effectLst>
        </p:spPr>
      </p:pic>
    </p:spTree>
    <p:extLst>
      <p:ext uri="{BB962C8B-B14F-4D97-AF65-F5344CB8AC3E}">
        <p14:creationId xmlns:p14="http://schemas.microsoft.com/office/powerpoint/2010/main" val="25014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0"/>
            <a:ext cx="10157354" cy="2819400"/>
          </a:xfrm>
        </p:spPr>
        <p:txBody>
          <a:bodyPr>
            <a:normAutofit fontScale="90000"/>
          </a:bodyPr>
          <a:lstStyle/>
          <a:p>
            <a:r>
              <a:rPr lang="en-US" sz="7200" dirty="0" smtClean="0"/>
              <a:t>P</a:t>
            </a:r>
            <a:r>
              <a:rPr lang="en-US" dirty="0" smtClean="0"/>
              <a:t>reventing</a:t>
            </a:r>
            <a:br>
              <a:rPr lang="en-US" dirty="0" smtClean="0"/>
            </a:br>
            <a:r>
              <a:rPr lang="en-US" sz="8000" dirty="0" smtClean="0"/>
              <a:t>U</a:t>
            </a:r>
            <a:r>
              <a:rPr lang="en-US" dirty="0" smtClean="0"/>
              <a:t>nplanned </a:t>
            </a:r>
            <a:br>
              <a:rPr lang="en-US" dirty="0" smtClean="0"/>
            </a:br>
            <a:r>
              <a:rPr lang="en-US" sz="7300" dirty="0" smtClean="0"/>
              <a:t>P</a:t>
            </a:r>
            <a:r>
              <a:rPr lang="en-US" dirty="0" smtClean="0"/>
              <a:t>regnancies</a:t>
            </a:r>
            <a:endParaRPr lang="en-US" dirty="0"/>
          </a:p>
        </p:txBody>
      </p:sp>
      <p:pic>
        <p:nvPicPr>
          <p:cNvPr id="2050" name="Picture 2" descr="http://i.ebayimg.com/images/i/361261938191-0-1/s-l10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5812" y="1633233"/>
            <a:ext cx="2154732" cy="40817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3978" y="134919"/>
            <a:ext cx="2438400" cy="1144929"/>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5000"/>
              </a:lnSpc>
            </a:pPr>
            <a:r>
              <a:rPr lang="en-US" dirty="0" smtClean="0"/>
              <a:t>Act 943 was turned into law July 2015</a:t>
            </a:r>
            <a:endParaRPr lang="en-US" dirty="0"/>
          </a:p>
        </p:txBody>
      </p:sp>
      <p:sp>
        <p:nvSpPr>
          <p:cNvPr id="6" name="Oval 5"/>
          <p:cNvSpPr/>
          <p:nvPr/>
        </p:nvSpPr>
        <p:spPr>
          <a:xfrm>
            <a:off x="8456612" y="1"/>
            <a:ext cx="3605503" cy="5410200"/>
          </a:xfrm>
          <a:prstGeom prst="ellipse">
            <a:avLst/>
          </a:prstGeom>
          <a:blipFill>
            <a:blip r:embed="rId3"/>
            <a:tile tx="0" ty="0" sx="100000" sy="100000" flip="none" algn="tl"/>
          </a:blip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With ADHE oversight, a Working Group of talented stake holders (</a:t>
            </a:r>
            <a:r>
              <a:rPr lang="en-US" i="1" dirty="0" smtClean="0">
                <a:solidFill>
                  <a:schemeClr val="tx1"/>
                </a:solidFill>
              </a:rPr>
              <a:t>including National Campaign</a:t>
            </a:r>
            <a:r>
              <a:rPr lang="en-US" dirty="0">
                <a:solidFill>
                  <a:schemeClr val="tx1"/>
                </a:solidFill>
              </a:rPr>
              <a:t> </a:t>
            </a:r>
            <a:r>
              <a:rPr lang="en-US" i="1" dirty="0" smtClean="0">
                <a:solidFill>
                  <a:schemeClr val="tx1"/>
                </a:solidFill>
              </a:rPr>
              <a:t>resources</a:t>
            </a:r>
            <a:r>
              <a:rPr lang="en-US" dirty="0" smtClean="0">
                <a:solidFill>
                  <a:schemeClr val="tx1"/>
                </a:solidFill>
              </a:rPr>
              <a:t>) were assembled to develop an Action Plan.  This was approved last year.</a:t>
            </a:r>
            <a:endParaRPr lang="en-US" dirty="0">
              <a:solidFill>
                <a:schemeClr val="tx1"/>
              </a:solidFill>
            </a:endParaRPr>
          </a:p>
        </p:txBody>
      </p:sp>
      <p:cxnSp>
        <p:nvCxnSpPr>
          <p:cNvPr id="14" name="Straight Arrow Connector 13"/>
          <p:cNvCxnSpPr/>
          <p:nvPr/>
        </p:nvCxnSpPr>
        <p:spPr>
          <a:xfrm flipH="1" flipV="1">
            <a:off x="6018213" y="1333627"/>
            <a:ext cx="177773" cy="299606"/>
          </a:xfrm>
          <a:prstGeom prst="straightConnector1">
            <a:avLst/>
          </a:prstGeom>
          <a:ln w="12700">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228012" y="762000"/>
            <a:ext cx="478332" cy="642633"/>
          </a:xfrm>
          <a:prstGeom prst="straightConnector1">
            <a:avLst/>
          </a:prstGeom>
          <a:ln w="12700">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837612" y="4913781"/>
            <a:ext cx="325932" cy="571500"/>
          </a:xfrm>
          <a:prstGeom prst="straightConnector1">
            <a:avLst/>
          </a:prstGeom>
          <a:ln w="12700">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06344" y="5560360"/>
            <a:ext cx="2438400" cy="1144929"/>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5000"/>
              </a:lnSpc>
            </a:pPr>
            <a:r>
              <a:rPr lang="en-US" dirty="0" smtClean="0"/>
              <a:t>Videos, flyers, website, social media, brands</a:t>
            </a:r>
            <a:endParaRPr lang="en-US" dirty="0"/>
          </a:p>
        </p:txBody>
      </p:sp>
      <p:sp>
        <p:nvSpPr>
          <p:cNvPr id="15" name="TextBox 14"/>
          <p:cNvSpPr txBox="1"/>
          <p:nvPr/>
        </p:nvSpPr>
        <p:spPr>
          <a:xfrm>
            <a:off x="836612" y="4858630"/>
            <a:ext cx="3835325" cy="1144929"/>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5000"/>
              </a:lnSpc>
            </a:pPr>
            <a:r>
              <a:rPr lang="en-US" dirty="0" smtClean="0"/>
              <a:t>Continue communication with 4 &amp; 2 yr. colleges/universities</a:t>
            </a:r>
            <a:endParaRPr lang="en-US" dirty="0"/>
          </a:p>
        </p:txBody>
      </p:sp>
      <p:sp>
        <p:nvSpPr>
          <p:cNvPr id="17" name="TextBox 16"/>
          <p:cNvSpPr txBox="1"/>
          <p:nvPr/>
        </p:nvSpPr>
        <p:spPr>
          <a:xfrm>
            <a:off x="5332412" y="5911225"/>
            <a:ext cx="2438400" cy="794064"/>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5000"/>
              </a:lnSpc>
            </a:pPr>
            <a:r>
              <a:rPr lang="en-US" dirty="0" smtClean="0"/>
              <a:t>National collaboration</a:t>
            </a:r>
            <a:endParaRPr lang="en-US" dirty="0"/>
          </a:p>
        </p:txBody>
      </p:sp>
      <p:cxnSp>
        <p:nvCxnSpPr>
          <p:cNvPr id="10" name="Straight Arrow Connector 9"/>
          <p:cNvCxnSpPr/>
          <p:nvPr/>
        </p:nvCxnSpPr>
        <p:spPr>
          <a:xfrm flipH="1" flipV="1">
            <a:off x="4722812" y="5560360"/>
            <a:ext cx="685800" cy="229719"/>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836446" y="6014542"/>
            <a:ext cx="783132"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94570" y="3824002"/>
            <a:ext cx="2828242" cy="443198"/>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5000"/>
              </a:lnSpc>
            </a:pPr>
            <a:r>
              <a:rPr lang="en-US" dirty="0" smtClean="0"/>
              <a:t>Prepare to roll out</a:t>
            </a:r>
            <a:endParaRPr lang="en-US" dirty="0"/>
          </a:p>
        </p:txBody>
      </p:sp>
      <p:sp>
        <p:nvSpPr>
          <p:cNvPr id="22" name="TextBox 21"/>
          <p:cNvSpPr txBox="1"/>
          <p:nvPr/>
        </p:nvSpPr>
        <p:spPr>
          <a:xfrm>
            <a:off x="1894570" y="2823353"/>
            <a:ext cx="2828242" cy="794064"/>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5000"/>
              </a:lnSpc>
            </a:pPr>
            <a:r>
              <a:rPr lang="en-US" dirty="0" smtClean="0"/>
              <a:t>Measure the success</a:t>
            </a:r>
            <a:endParaRPr lang="en-US" dirty="0"/>
          </a:p>
        </p:txBody>
      </p:sp>
      <p:cxnSp>
        <p:nvCxnSpPr>
          <p:cNvPr id="23" name="Straight Arrow Connector 22"/>
          <p:cNvCxnSpPr/>
          <p:nvPr/>
        </p:nvCxnSpPr>
        <p:spPr>
          <a:xfrm flipV="1">
            <a:off x="3084512" y="4342281"/>
            <a:ext cx="0" cy="458319"/>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084512" y="3617417"/>
            <a:ext cx="0" cy="206585"/>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sp>
        <p:nvSpPr>
          <p:cNvPr id="2048" name="5-Point Star 2047"/>
          <p:cNvSpPr/>
          <p:nvPr/>
        </p:nvSpPr>
        <p:spPr>
          <a:xfrm>
            <a:off x="5865812" y="1869838"/>
            <a:ext cx="380999" cy="457200"/>
          </a:xfrm>
          <a:prstGeom prst="star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08402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1" grpId="0" animBg="1"/>
      <p:bldP spid="15" grpId="0" animBg="1"/>
      <p:bldP spid="17"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819400"/>
            <a:ext cx="10157354" cy="3886200"/>
          </a:xfrm>
        </p:spPr>
        <p:txBody>
          <a:bodyPr>
            <a:normAutofit/>
          </a:bodyPr>
          <a:lstStyle/>
          <a:p>
            <a:pPr marL="0" indent="0" algn="ctr">
              <a:buNone/>
            </a:pPr>
            <a:endParaRPr lang="en-US" sz="2800" dirty="0" smtClean="0"/>
          </a:p>
          <a:p>
            <a:pPr marL="0" indent="0" algn="ctr">
              <a:buNone/>
            </a:pPr>
            <a:r>
              <a:rPr lang="en-US" sz="2800" dirty="0" smtClean="0"/>
              <a:t>We hope this can begin or further the conversation for colleges/universities with regard to reducing unplanned pregnancies.  Our goal is for students to receive the best education possible without the obstacles that an unplanned pregnancy can bring.</a:t>
            </a:r>
            <a:endParaRPr lang="en-US" sz="2800" dirty="0"/>
          </a:p>
        </p:txBody>
      </p:sp>
      <p:sp>
        <p:nvSpPr>
          <p:cNvPr id="2" name="Title 1"/>
          <p:cNvSpPr>
            <a:spLocks noGrp="1"/>
          </p:cNvSpPr>
          <p:nvPr>
            <p:ph type="title"/>
          </p:nvPr>
        </p:nvSpPr>
        <p:spPr>
          <a:xfrm>
            <a:off x="1117309" y="0"/>
            <a:ext cx="10157354" cy="2819400"/>
          </a:xfrm>
        </p:spPr>
        <p:txBody>
          <a:bodyPr>
            <a:normAutofit fontScale="90000"/>
          </a:bodyPr>
          <a:lstStyle/>
          <a:p>
            <a:r>
              <a:rPr lang="en-US" sz="7200" dirty="0" smtClean="0"/>
              <a:t>P</a:t>
            </a:r>
            <a:r>
              <a:rPr lang="en-US" dirty="0" smtClean="0"/>
              <a:t>reventing</a:t>
            </a:r>
            <a:br>
              <a:rPr lang="en-US" dirty="0" smtClean="0"/>
            </a:br>
            <a:r>
              <a:rPr lang="en-US" sz="8000" dirty="0" smtClean="0"/>
              <a:t>U</a:t>
            </a:r>
            <a:r>
              <a:rPr lang="en-US" dirty="0" smtClean="0"/>
              <a:t>nplanned </a:t>
            </a:r>
            <a:br>
              <a:rPr lang="en-US" dirty="0" smtClean="0"/>
            </a:br>
            <a:r>
              <a:rPr lang="en-US" sz="7300" dirty="0" smtClean="0"/>
              <a:t>P</a:t>
            </a:r>
            <a:r>
              <a:rPr lang="en-US" dirty="0" smtClean="0"/>
              <a:t>regnancies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012" y="80665"/>
            <a:ext cx="2667000" cy="2667000"/>
          </a:xfrm>
          <a:prstGeom prst="ellipse">
            <a:avLst/>
          </a:prstGeom>
          <a:ln>
            <a:noFill/>
          </a:ln>
          <a:effectLst>
            <a:softEdge rad="112500"/>
          </a:effectLst>
        </p:spPr>
      </p:pic>
    </p:spTree>
    <p:extLst>
      <p:ext uri="{BB962C8B-B14F-4D97-AF65-F5344CB8AC3E}">
        <p14:creationId xmlns:p14="http://schemas.microsoft.com/office/powerpoint/2010/main" val="31452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819400"/>
            <a:ext cx="10157354" cy="4470400"/>
          </a:xfrm>
        </p:spPr>
        <p:txBody>
          <a:bodyPr/>
          <a:lstStyle/>
          <a:p>
            <a:pPr marL="0" indent="0">
              <a:buNone/>
            </a:pPr>
            <a:r>
              <a:rPr lang="en-US" dirty="0" smtClean="0"/>
              <a:t>~</a:t>
            </a:r>
            <a:r>
              <a:rPr lang="en-US" b="1" dirty="0" smtClean="0"/>
              <a:t>Before summer</a:t>
            </a:r>
            <a:r>
              <a:rPr lang="en-US" dirty="0" smtClean="0"/>
              <a:t>, videos focusing Arkansas students talking about the obstacles of an unplanned pregnancy; website with state, regional and national resources</a:t>
            </a:r>
          </a:p>
          <a:p>
            <a:pPr marL="0" indent="0">
              <a:buNone/>
            </a:pPr>
            <a:r>
              <a:rPr lang="en-US" dirty="0" smtClean="0"/>
              <a:t>~</a:t>
            </a:r>
            <a:r>
              <a:rPr lang="en-US" b="1" dirty="0" smtClean="0"/>
              <a:t>Before summer</a:t>
            </a:r>
            <a:r>
              <a:rPr lang="en-US" dirty="0" smtClean="0"/>
              <a:t>, guidelines for colleges and online studies for students during Freshmen Orientation or to be integrated into a first year class</a:t>
            </a:r>
          </a:p>
          <a:p>
            <a:pPr marL="0" indent="0">
              <a:buNone/>
            </a:pPr>
            <a:r>
              <a:rPr lang="en-US" dirty="0" smtClean="0"/>
              <a:t>~Follow-ups!  Greek Week!  Awareness Weeks!  Residential Pizza Parties!  CONTINUED SUPPORT</a:t>
            </a:r>
            <a:endParaRPr lang="en-US" dirty="0"/>
          </a:p>
        </p:txBody>
      </p:sp>
      <p:sp>
        <p:nvSpPr>
          <p:cNvPr id="2" name="Title 1"/>
          <p:cNvSpPr>
            <a:spLocks noGrp="1"/>
          </p:cNvSpPr>
          <p:nvPr>
            <p:ph type="title"/>
          </p:nvPr>
        </p:nvSpPr>
        <p:spPr>
          <a:xfrm>
            <a:off x="1117309" y="0"/>
            <a:ext cx="10157354" cy="2819400"/>
          </a:xfrm>
        </p:spPr>
        <p:txBody>
          <a:bodyPr>
            <a:normAutofit fontScale="90000"/>
          </a:bodyPr>
          <a:lstStyle/>
          <a:p>
            <a:r>
              <a:rPr lang="en-US" sz="7200" dirty="0" smtClean="0"/>
              <a:t>P</a:t>
            </a:r>
            <a:r>
              <a:rPr lang="en-US" dirty="0" smtClean="0"/>
              <a:t>reventing</a:t>
            </a:r>
            <a:br>
              <a:rPr lang="en-US" dirty="0" smtClean="0"/>
            </a:br>
            <a:r>
              <a:rPr lang="en-US" sz="8000" dirty="0" smtClean="0"/>
              <a:t>U</a:t>
            </a:r>
            <a:r>
              <a:rPr lang="en-US" dirty="0" smtClean="0"/>
              <a:t>nplanned </a:t>
            </a:r>
            <a:br>
              <a:rPr lang="en-US" dirty="0" smtClean="0"/>
            </a:br>
            <a:r>
              <a:rPr lang="en-US" sz="7300" dirty="0" smtClean="0"/>
              <a:t>P</a:t>
            </a:r>
            <a:r>
              <a:rPr lang="en-US" dirty="0" smtClean="0"/>
              <a:t>regnancies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012" y="80665"/>
            <a:ext cx="2667000" cy="2667000"/>
          </a:xfrm>
          <a:prstGeom prst="ellipse">
            <a:avLst/>
          </a:prstGeom>
          <a:ln>
            <a:noFill/>
          </a:ln>
          <a:effectLst>
            <a:softEdge rad="112500"/>
          </a:effectLst>
        </p:spPr>
      </p:pic>
    </p:spTree>
    <p:extLst>
      <p:ext uri="{BB962C8B-B14F-4D97-AF65-F5344CB8AC3E}">
        <p14:creationId xmlns:p14="http://schemas.microsoft.com/office/powerpoint/2010/main" val="36082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117309" y="1473200"/>
            <a:ext cx="10157354" cy="5156200"/>
          </a:xfrm>
        </p:spPr>
        <p:txBody>
          <a:bodyPr>
            <a:normAutofit fontScale="70000" lnSpcReduction="20000"/>
          </a:bodyPr>
          <a:lstStyle/>
          <a:p>
            <a:pPr marL="0" indent="0" algn="ctr">
              <a:buNone/>
            </a:pPr>
            <a:r>
              <a:rPr lang="en-US" dirty="0" smtClean="0"/>
              <a:t>Dr. Roger Guevara  *  Bill, Hillary &amp; Chelsea Clinton Foundation 	</a:t>
            </a:r>
          </a:p>
          <a:p>
            <a:pPr marL="0" indent="0" algn="ctr">
              <a:buNone/>
            </a:pPr>
            <a:r>
              <a:rPr lang="en-US" dirty="0" smtClean="0"/>
              <a:t>Arkansas Children’s Hospital * AFMC</a:t>
            </a:r>
            <a:endParaRPr lang="en-US" dirty="0"/>
          </a:p>
          <a:p>
            <a:pPr marL="0" indent="0" algn="ctr">
              <a:buNone/>
            </a:pPr>
            <a:r>
              <a:rPr lang="en-US" dirty="0" smtClean="0"/>
              <a:t>Arkansas Department of Education * Arkansas </a:t>
            </a:r>
            <a:r>
              <a:rPr lang="en-US" dirty="0"/>
              <a:t>Tech University</a:t>
            </a:r>
          </a:p>
          <a:p>
            <a:pPr marL="0" indent="0" algn="ctr">
              <a:buNone/>
            </a:pPr>
            <a:r>
              <a:rPr lang="en-US" dirty="0" smtClean="0"/>
              <a:t>Women’s Foundation of Arkansas * Community </a:t>
            </a:r>
            <a:r>
              <a:rPr lang="en-US" dirty="0"/>
              <a:t>Health Centers of </a:t>
            </a:r>
            <a:r>
              <a:rPr lang="en-US" dirty="0" smtClean="0"/>
              <a:t>Arkansas </a:t>
            </a:r>
          </a:p>
          <a:p>
            <a:pPr marL="0" indent="0" algn="ctr">
              <a:buNone/>
            </a:pPr>
            <a:r>
              <a:rPr lang="en-US" dirty="0" smtClean="0"/>
              <a:t>Arkansas Department of Health</a:t>
            </a:r>
            <a:r>
              <a:rPr lang="en-US" dirty="0"/>
              <a:t> </a:t>
            </a:r>
            <a:r>
              <a:rPr lang="en-US" dirty="0" smtClean="0"/>
              <a:t>* National Park College * Zuni </a:t>
            </a:r>
            <a:r>
              <a:rPr lang="en-US" dirty="0"/>
              <a:t>Learning Tree</a:t>
            </a:r>
            <a:r>
              <a:rPr lang="en-US" dirty="0" smtClean="0"/>
              <a:t> </a:t>
            </a:r>
          </a:p>
          <a:p>
            <a:pPr marL="0" indent="0" algn="ctr">
              <a:buNone/>
            </a:pPr>
            <a:r>
              <a:rPr lang="en-US" dirty="0" smtClean="0"/>
              <a:t>Southern Arkansas University * Pulaski </a:t>
            </a:r>
            <a:r>
              <a:rPr lang="en-US" dirty="0"/>
              <a:t>Technical Community College</a:t>
            </a:r>
          </a:p>
          <a:p>
            <a:pPr marL="0" indent="0" algn="ctr">
              <a:buNone/>
            </a:pPr>
            <a:r>
              <a:rPr lang="en-US" dirty="0"/>
              <a:t>Phillips Community College of the University of </a:t>
            </a:r>
            <a:r>
              <a:rPr lang="en-US" dirty="0" smtClean="0"/>
              <a:t>Arkansas</a:t>
            </a:r>
          </a:p>
          <a:p>
            <a:pPr marL="0" indent="0" algn="ctr">
              <a:buNone/>
            </a:pPr>
            <a:r>
              <a:rPr lang="en-US" dirty="0" smtClean="0"/>
              <a:t>Arkansas State University Mid-South Community College</a:t>
            </a:r>
            <a:endParaRPr lang="en-US" dirty="0"/>
          </a:p>
          <a:p>
            <a:pPr marL="0" indent="0" algn="ctr">
              <a:buNone/>
            </a:pPr>
            <a:r>
              <a:rPr lang="en-US" dirty="0" smtClean="0"/>
              <a:t>Arkansas Community Colleges * Steve </a:t>
            </a:r>
            <a:r>
              <a:rPr lang="en-US" dirty="0"/>
              <a:t>Taylor</a:t>
            </a:r>
            <a:r>
              <a:rPr lang="en-US" dirty="0" smtClean="0"/>
              <a:t> * Dr</a:t>
            </a:r>
            <a:r>
              <a:rPr lang="en-US" dirty="0"/>
              <a:t>. Karon </a:t>
            </a:r>
            <a:r>
              <a:rPr lang="en-US" dirty="0" smtClean="0"/>
              <a:t>Rosa	</a:t>
            </a:r>
            <a:endParaRPr lang="en-US" dirty="0"/>
          </a:p>
          <a:p>
            <a:pPr marL="0" indent="0" algn="ctr">
              <a:buNone/>
            </a:pPr>
            <a:r>
              <a:rPr lang="en-US" dirty="0" smtClean="0"/>
              <a:t>Representatives Deborah Ferguson and Robin Lundstrom</a:t>
            </a:r>
          </a:p>
          <a:p>
            <a:pPr marL="0" indent="0" algn="ctr">
              <a:buNone/>
            </a:pPr>
            <a:r>
              <a:rPr lang="en-US" dirty="0" smtClean="0"/>
              <a:t>Special Appreciation to Madeleine Parrish, Student Ambassador</a:t>
            </a:r>
          </a:p>
          <a:p>
            <a:pPr marL="0" indent="0" algn="ctr">
              <a:buNone/>
            </a:pPr>
            <a:r>
              <a:rPr lang="en-US" dirty="0" smtClean="0"/>
              <a:t>and to The National Campaign to Prevent Teen and Unplanned Pregnancy</a:t>
            </a:r>
          </a:p>
        </p:txBody>
      </p:sp>
      <p:sp>
        <p:nvSpPr>
          <p:cNvPr id="3" name="Title 2"/>
          <p:cNvSpPr>
            <a:spLocks noGrp="1"/>
          </p:cNvSpPr>
          <p:nvPr>
            <p:ph type="title"/>
          </p:nvPr>
        </p:nvSpPr>
        <p:spPr/>
        <p:txBody>
          <a:bodyPr/>
          <a:lstStyle/>
          <a:p>
            <a:r>
              <a:rPr lang="en-US" smtClean="0"/>
              <a:t>The STARS behind this work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012" y="80665"/>
            <a:ext cx="2667000" cy="2667000"/>
          </a:xfrm>
          <a:prstGeom prst="ellipse">
            <a:avLst/>
          </a:prstGeom>
          <a:ln>
            <a:noFill/>
          </a:ln>
          <a:effectLst>
            <a:softEdge rad="112500"/>
          </a:effectLst>
        </p:spPr>
      </p:pic>
      <p:sp>
        <p:nvSpPr>
          <p:cNvPr id="2" name="5-Point Star 1"/>
          <p:cNvSpPr/>
          <p:nvPr/>
        </p:nvSpPr>
        <p:spPr>
          <a:xfrm>
            <a:off x="379412" y="276047"/>
            <a:ext cx="914400" cy="997306"/>
          </a:xfrm>
          <a:prstGeom prst="star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49057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330</Words>
  <Application>Microsoft Office PowerPoint</Application>
  <PresentationFormat>Custom</PresentationFormat>
  <Paragraphs>50</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Welcome back to school presentation</vt:lpstr>
      <vt:lpstr>  Preventing  Unplanned     Pregnancies  on Arkansas College      Campuses  Angela Lasiter, ADHE March 3, 2016   Clinton School of Public Service</vt:lpstr>
      <vt:lpstr>Preventing Unplanned  Pregnancies</vt:lpstr>
      <vt:lpstr>PowerPoint Presentation</vt:lpstr>
      <vt:lpstr>Preventing Unplanned  Pregnancies</vt:lpstr>
      <vt:lpstr>Preventing Unplanned  Pregnancies</vt:lpstr>
      <vt:lpstr>Preventing Unplanned  Pregnancies</vt:lpstr>
      <vt:lpstr>Preventing Unplanned  Pregnancies</vt:lpstr>
      <vt:lpstr>Preventing Unplanned  Pregnancies</vt:lpstr>
      <vt:lpstr>The STARS behind this work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2016-03-01T16:04:31Z</dcterms:created>
  <dcterms:modified xsi:type="dcterms:W3CDTF">2017-02-07T14:32:55Z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