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6.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8" r:id="rId3"/>
    <p:sldMasterId id="2147483716" r:id="rId4"/>
    <p:sldMasterId id="2147483728" r:id="rId5"/>
    <p:sldMasterId id="2147483755" r:id="rId6"/>
    <p:sldMasterId id="2147483785" r:id="rId7"/>
    <p:sldMasterId id="2147483797" r:id="rId8"/>
  </p:sldMasterIdLst>
  <p:notesMasterIdLst>
    <p:notesMasterId r:id="rId66"/>
  </p:notesMasterIdLst>
  <p:handoutMasterIdLst>
    <p:handoutMasterId r:id="rId67"/>
  </p:handoutMasterIdLst>
  <p:sldIdLst>
    <p:sldId id="257" r:id="rId9"/>
    <p:sldId id="258" r:id="rId10"/>
    <p:sldId id="259" r:id="rId11"/>
    <p:sldId id="260" r:id="rId12"/>
    <p:sldId id="261" r:id="rId13"/>
    <p:sldId id="262" r:id="rId14"/>
    <p:sldId id="307" r:id="rId15"/>
    <p:sldId id="263" r:id="rId16"/>
    <p:sldId id="264" r:id="rId17"/>
    <p:sldId id="265" r:id="rId18"/>
    <p:sldId id="308" r:id="rId19"/>
    <p:sldId id="266" r:id="rId20"/>
    <p:sldId id="267" r:id="rId21"/>
    <p:sldId id="306"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289" r:id="rId60"/>
    <p:sldId id="291" r:id="rId61"/>
    <p:sldId id="325" r:id="rId62"/>
    <p:sldId id="326" r:id="rId63"/>
    <p:sldId id="293" r:id="rId64"/>
    <p:sldId id="294"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41" autoAdjust="0"/>
  </p:normalViewPr>
  <p:slideViewPr>
    <p:cSldViewPr snapToGrid="0">
      <p:cViewPr varScale="1">
        <p:scale>
          <a:sx n="81" d="100"/>
          <a:sy n="81" d="100"/>
        </p:scale>
        <p:origin x="2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1C54F6B-06AB-4051-A0B0-239A7D055C5F}" type="datetimeFigureOut">
              <a:rPr lang="en-US" smtClean="0"/>
              <a:t>5/8/2015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872E2D6-A013-468E-AA11-EA8C28657D7F}" type="slidenum">
              <a:rPr lang="en-US" smtClean="0"/>
              <a:t>‹#›</a:t>
            </a:fld>
            <a:endParaRPr lang="en-US"/>
          </a:p>
        </p:txBody>
      </p:sp>
    </p:spTree>
    <p:extLst>
      <p:ext uri="{BB962C8B-B14F-4D97-AF65-F5344CB8AC3E}">
        <p14:creationId xmlns:p14="http://schemas.microsoft.com/office/powerpoint/2010/main" val="853774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EB7423-F023-42B2-9317-3F544D1E20CD}" type="datetimeFigureOut">
              <a:rPr lang="en-US" smtClean="0"/>
              <a:t>5/8/2015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A609DE-2D11-4725-838E-9F6A0FE36400}" type="slidenum">
              <a:rPr lang="en-US" smtClean="0"/>
              <a:t>‹#›</a:t>
            </a:fld>
            <a:endParaRPr lang="en-US" dirty="0"/>
          </a:p>
        </p:txBody>
      </p:sp>
    </p:spTree>
    <p:extLst>
      <p:ext uri="{BB962C8B-B14F-4D97-AF65-F5344CB8AC3E}">
        <p14:creationId xmlns:p14="http://schemas.microsoft.com/office/powerpoint/2010/main" val="139213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7738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43443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AHECB Members and ADHE staff participated in the Donald W. Reynolds Governor’s Cup Luncheon on April 23 at the Statehouse Convention Center in Little Rock. </a:t>
            </a:r>
          </a:p>
          <a:p>
            <a:endParaRPr lang="en-US" sz="800" dirty="0"/>
          </a:p>
          <a:p>
            <a:r>
              <a:rPr lang="en-US" sz="800" dirty="0"/>
              <a:t>Undergraduate AT&amp;T Elevator Pitch Award – $2,000</a:t>
            </a:r>
          </a:p>
          <a:p>
            <a:r>
              <a:rPr lang="en-US" sz="800" dirty="0"/>
              <a:t>TIRE – Harding University</a:t>
            </a:r>
          </a:p>
          <a:p>
            <a:r>
              <a:rPr lang="en-US" sz="800" dirty="0"/>
              <a:t>Graduate AT&amp;T Elevator Pitch Award – $2,000</a:t>
            </a:r>
          </a:p>
          <a:p>
            <a:r>
              <a:rPr lang="en-US" sz="800" dirty="0"/>
              <a:t>Saf-Tech – Arkansas State University</a:t>
            </a:r>
          </a:p>
          <a:p>
            <a:endParaRPr lang="en-US" sz="800" dirty="0"/>
          </a:p>
          <a:p>
            <a:r>
              <a:rPr lang="en-US" sz="800" dirty="0"/>
              <a:t>Undergraduate Delta Plastics Innovation Award – $5,000</a:t>
            </a:r>
          </a:p>
          <a:p>
            <a:r>
              <a:rPr lang="en-US" sz="800" dirty="0"/>
              <a:t>Conner Innovation – University of Arkansas</a:t>
            </a:r>
          </a:p>
          <a:p>
            <a:r>
              <a:rPr lang="en-US" sz="800" dirty="0"/>
              <a:t>Graduate Delta Plastics Innovation Award – $5,000</a:t>
            </a:r>
          </a:p>
          <a:p>
            <a:r>
              <a:rPr lang="en-US" sz="800" dirty="0"/>
              <a:t>Agricultural Innovations – Arkansas State University</a:t>
            </a:r>
          </a:p>
          <a:p>
            <a:endParaRPr lang="en-US" sz="800" dirty="0"/>
          </a:p>
          <a:p>
            <a:r>
              <a:rPr lang="en-US" sz="800" dirty="0"/>
              <a:t>1st Place Agriculture Award – $5,000</a:t>
            </a:r>
          </a:p>
          <a:p>
            <a:r>
              <a:rPr lang="en-US" sz="800" dirty="0"/>
              <a:t>Baby Booster – University of Arkansas</a:t>
            </a:r>
          </a:p>
          <a:p>
            <a:r>
              <a:rPr lang="en-US" sz="800" dirty="0"/>
              <a:t>2nd Place Agriculture Award – $3,000</a:t>
            </a:r>
          </a:p>
          <a:p>
            <a:r>
              <a:rPr lang="en-US" sz="800" dirty="0"/>
              <a:t>Agricultural Innovations – Arkansas State University</a:t>
            </a:r>
          </a:p>
          <a:p>
            <a:endParaRPr lang="en-US" sz="800" dirty="0"/>
          </a:p>
          <a:p>
            <a:r>
              <a:rPr lang="en-US" sz="800" dirty="0"/>
              <a:t>Undergraduate Business Plan Winners</a:t>
            </a:r>
          </a:p>
          <a:p>
            <a:r>
              <a:rPr lang="en-US" sz="800" dirty="0"/>
              <a:t>1st Place – $25,000</a:t>
            </a:r>
          </a:p>
          <a:p>
            <a:r>
              <a:rPr lang="en-US" sz="800" dirty="0"/>
              <a:t>TIRE – Harding University</a:t>
            </a:r>
          </a:p>
          <a:p>
            <a:r>
              <a:rPr lang="en-US" sz="800" dirty="0"/>
              <a:t>2nd Place – $15,000</a:t>
            </a:r>
          </a:p>
          <a:p>
            <a:r>
              <a:rPr lang="en-US" sz="800" dirty="0"/>
              <a:t>Charlie’s Choices – John Brown University</a:t>
            </a:r>
          </a:p>
          <a:p>
            <a:r>
              <a:rPr lang="en-US" sz="800" dirty="0"/>
              <a:t>3rd Place – $10,000</a:t>
            </a:r>
          </a:p>
          <a:p>
            <a:r>
              <a:rPr lang="en-US" sz="800" dirty="0"/>
              <a:t>Opt-In – John Brown University</a:t>
            </a:r>
          </a:p>
          <a:p>
            <a:endParaRPr lang="en-US" sz="800" dirty="0"/>
          </a:p>
          <a:p>
            <a:r>
              <a:rPr lang="en-US" sz="800" dirty="0"/>
              <a:t>Graduate Business Plan Winners</a:t>
            </a:r>
          </a:p>
          <a:p>
            <a:r>
              <a:rPr lang="en-US" sz="800" dirty="0"/>
              <a:t>1st Place – $25,000</a:t>
            </a:r>
          </a:p>
          <a:p>
            <a:r>
              <a:rPr lang="en-US" sz="800" dirty="0"/>
              <a:t>Agricultural Innovations – Arkansas State University</a:t>
            </a:r>
          </a:p>
          <a:p>
            <a:r>
              <a:rPr lang="en-US" sz="800" dirty="0"/>
              <a:t>2nd Place – $15,000</a:t>
            </a:r>
          </a:p>
          <a:p>
            <a:r>
              <a:rPr lang="en-US" sz="800" dirty="0"/>
              <a:t>Kordate Solutions Inc. – University of Arkansas</a:t>
            </a:r>
          </a:p>
          <a:p>
            <a:r>
              <a:rPr lang="en-US" sz="800" dirty="0"/>
              <a:t>3rd Place – $10,000</a:t>
            </a:r>
          </a:p>
          <a:p>
            <a:r>
              <a:rPr lang="en-US" sz="800" dirty="0"/>
              <a:t>Baby Booster – University of Arkansas</a:t>
            </a:r>
          </a:p>
        </p:txBody>
      </p:sp>
      <p:sp>
        <p:nvSpPr>
          <p:cNvPr id="4" name="Slide Number Placeholder 3"/>
          <p:cNvSpPr>
            <a:spLocks noGrp="1"/>
          </p:cNvSpPr>
          <p:nvPr>
            <p:ph type="sldNum" sz="quarter" idx="10"/>
          </p:nvPr>
        </p:nvSpPr>
        <p:spPr/>
        <p:txBody>
          <a:bodyPr/>
          <a:lstStyle/>
          <a:p>
            <a:fld id="{45322868-8ADA-44BB-97D4-12BBA13742D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7307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322868-8ADA-44BB-97D4-12BBA13742D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3913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322868-8ADA-44BB-97D4-12BBA13742D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8994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322868-8ADA-44BB-97D4-12BBA13742D0}"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273979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351730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322868-8ADA-44BB-97D4-12BBA13742D0}"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167554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lvl="0"/>
            <a:r>
              <a:rPr lang="en-US" dirty="0"/>
              <a:t>The external environment influences the activities of institutions</a:t>
            </a:r>
          </a:p>
          <a:p>
            <a:pPr lvl="0"/>
            <a:r>
              <a:rPr lang="en-US" dirty="0"/>
              <a:t>The activities of institutions will determine their outcomes</a:t>
            </a:r>
          </a:p>
          <a:p>
            <a:pPr lvl="0"/>
            <a:r>
              <a:rPr lang="en-US" dirty="0"/>
              <a:t>There is a circular nature in that as outcomes improve so does the external environment which starts the cycle again</a:t>
            </a:r>
          </a:p>
          <a:p>
            <a:pPr lvl="0"/>
            <a:r>
              <a:rPr lang="en-US" dirty="0"/>
              <a:t>Funding (both to institutions and to students) is a function of each component of the higher education system</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C0246C3A-8A79-46D9-82C9-CA1E3E965723}"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026333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Tree>
    <p:extLst>
      <p:ext uri="{BB962C8B-B14F-4D97-AF65-F5344CB8AC3E}">
        <p14:creationId xmlns:p14="http://schemas.microsoft.com/office/powerpoint/2010/main" val="4166579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627558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19096220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87646357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2971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2971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40770984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151828160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5734817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80314975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3878323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120198988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192767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12192000" cy="381000"/>
          </a:xfrm>
          <a:prstGeom prst="rect">
            <a:avLst/>
          </a:prstGeom>
          <a:solidFill>
            <a:schemeClr val="tx2"/>
          </a:solidFill>
        </p:spPr>
        <p:txBody>
          <a:bodyPr vert="horz" lIns="91440" tIns="45720" rIns="91440" bIns="45720" rtlCol="0" anchor="ctr">
            <a:noAutofit/>
          </a:bodyPr>
          <a:lstStyle/>
          <a:p>
            <a:pPr algn="r">
              <a:spcBef>
                <a:spcPct val="0"/>
              </a:spcBef>
              <a:defRPr/>
            </a:pPr>
            <a:r>
              <a:rPr lang="en-US" b="1" dirty="0" smtClean="0">
                <a:solidFill>
                  <a:prstClr val="white"/>
                </a:solidFill>
                <a:latin typeface="Times New Roman" pitchFamily="18" charset="0"/>
                <a:cs typeface="Times New Roman" pitchFamily="18" charset="0"/>
              </a:rPr>
              <a:t>(Source: XXXXX) </a:t>
            </a:r>
            <a:endParaRPr lang="en-US" b="1" dirty="0">
              <a:solidFill>
                <a:prstClr val="white"/>
              </a:solidFill>
              <a:latin typeface="Times New Roman" pitchFamily="18" charset="0"/>
              <a:cs typeface="Times New Roman" pitchFamily="18" charset="0"/>
            </a:endParaRPr>
          </a:p>
        </p:txBody>
      </p:sp>
      <p:sp>
        <p:nvSpPr>
          <p:cNvPr id="4"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50788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12192000" cy="381000"/>
          </a:xfrm>
          <a:prstGeom prst="rect">
            <a:avLst/>
          </a:prstGeom>
          <a:solidFill>
            <a:schemeClr val="tx2"/>
          </a:solidFill>
        </p:spPr>
        <p:txBody>
          <a:bodyPr vert="horz" lIns="91440" tIns="45720" rIns="91440" bIns="45720" rtlCol="0" anchor="ctr">
            <a:noAutofit/>
          </a:bodyPr>
          <a:lstStyle/>
          <a:p>
            <a:pPr algn="r">
              <a:spcBef>
                <a:spcPct val="0"/>
              </a:spcBef>
              <a:defRPr/>
            </a:pPr>
            <a:r>
              <a:rPr lang="en-US" b="1" dirty="0">
                <a:solidFill>
                  <a:prstClr val="white"/>
                </a:solidFill>
                <a:latin typeface="Times New Roman" pitchFamily="18" charset="0"/>
                <a:cs typeface="Times New Roman" pitchFamily="18" charset="0"/>
              </a:rPr>
              <a:t>(Source: XXXXX) </a:t>
            </a:r>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365111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283199117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04516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15735232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17849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264284053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00011168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578696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37008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EB9985DA-61B8-4764-B4E9-6EE615C1263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74406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122F09-7217-4397-9813-EA9540D859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90786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4054648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pPr/>
              <a:t>5/8/2015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9265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pPr/>
              <a:t>5/8/2015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pPr/>
              <a:t>‹#›</a:t>
            </a:fld>
            <a:endParaRPr lang="en-US" dirty="0"/>
          </a:p>
        </p:txBody>
      </p:sp>
    </p:spTree>
    <p:extLst>
      <p:ext uri="{BB962C8B-B14F-4D97-AF65-F5344CB8AC3E}">
        <p14:creationId xmlns:p14="http://schemas.microsoft.com/office/powerpoint/2010/main" val="20054300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pPr/>
              <a:t>5/8/2015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3840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pPr/>
              <a:t>5/8/2015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793011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pPr/>
              <a:t>5/8/2015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481984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pPr/>
              <a:t>5/8/2015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534851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pPr/>
              <a:t>5/8/2015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218167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pPr/>
              <a:t>5/8/2015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514949"/>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514949"/>
                </a:solidFill>
              </a:rPr>
              <a:pPr/>
              <a:t>‹#›</a:t>
            </a:fld>
            <a:endParaRPr lang="en-US" dirty="0">
              <a:solidFill>
                <a:srgbClr val="514949"/>
              </a:solidFill>
            </a:endParaRPr>
          </a:p>
        </p:txBody>
      </p:sp>
    </p:spTree>
    <p:extLst>
      <p:ext uri="{BB962C8B-B14F-4D97-AF65-F5344CB8AC3E}">
        <p14:creationId xmlns:p14="http://schemas.microsoft.com/office/powerpoint/2010/main" val="32100917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pPr/>
              <a:t>5/8/2015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057856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pPr/>
              <a:t>5/8/2015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27177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24740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pPr/>
              <a:t>5/8/2015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446755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Tree>
    <p:extLst>
      <p:ext uri="{BB962C8B-B14F-4D97-AF65-F5344CB8AC3E}">
        <p14:creationId xmlns:p14="http://schemas.microsoft.com/office/powerpoint/2010/main" val="127913555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
        <p:nvSpPr>
          <p:cNvPr id="9" name="Rectangle 8"/>
          <p:cNvSpPr/>
          <p:nvPr userDrawn="1"/>
        </p:nvSpPr>
        <p:spPr>
          <a:xfrm>
            <a:off x="0" y="5943600"/>
            <a:ext cx="1524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userDrawn="1"/>
        </p:nvSpPr>
        <p:spPr>
          <a:xfrm>
            <a:off x="3048000" y="5943600"/>
            <a:ext cx="1524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userDrawn="1"/>
        </p:nvSpPr>
        <p:spPr>
          <a:xfrm>
            <a:off x="4572000" y="5943600"/>
            <a:ext cx="1524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userDrawn="1"/>
        </p:nvSpPr>
        <p:spPr>
          <a:xfrm>
            <a:off x="6096000" y="5943600"/>
            <a:ext cx="1524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userDrawn="1"/>
        </p:nvSpPr>
        <p:spPr>
          <a:xfrm>
            <a:off x="7620000" y="5943600"/>
            <a:ext cx="1524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userDrawn="1"/>
        </p:nvSpPr>
        <p:spPr>
          <a:xfrm>
            <a:off x="9144000" y="5943600"/>
            <a:ext cx="1524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userDrawn="1"/>
        </p:nvSpPr>
        <p:spPr>
          <a:xfrm>
            <a:off x="10668000" y="5943600"/>
            <a:ext cx="1524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p:cNvSpPr/>
          <p:nvPr userDrawn="1"/>
        </p:nvSpPr>
        <p:spPr>
          <a:xfrm>
            <a:off x="1524000" y="5943600"/>
            <a:ext cx="1524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9540815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6"/>
            <a:ext cx="12192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12192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3454401" y="434975"/>
            <a:ext cx="5193055" cy="2743200"/>
          </a:xfrm>
          <a:prstGeom prst="rect">
            <a:avLst/>
          </a:prstGeom>
        </p:spPr>
      </p:pic>
    </p:spTree>
    <p:extLst>
      <p:ext uri="{BB962C8B-B14F-4D97-AF65-F5344CB8AC3E}">
        <p14:creationId xmlns:p14="http://schemas.microsoft.com/office/powerpoint/2010/main" val="414040755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141888229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477695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17074097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907167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2846789504"/>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0463756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540629182"/>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2971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2971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94635354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979519316"/>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9678812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755315259"/>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4249820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55781587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551867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12192000" cy="381000"/>
          </a:xfrm>
          <a:prstGeom prst="rect">
            <a:avLst/>
          </a:prstGeom>
          <a:solidFill>
            <a:schemeClr val="tx2"/>
          </a:solidFill>
        </p:spPr>
        <p:txBody>
          <a:bodyPr vert="horz" lIns="91440" tIns="45720" rIns="91440" bIns="45720" rtlCol="0" anchor="ctr">
            <a:noAutofit/>
          </a:bodyPr>
          <a:lstStyle/>
          <a:p>
            <a:pPr algn="r">
              <a:spcBef>
                <a:spcPct val="0"/>
              </a:spcBef>
              <a:defRPr/>
            </a:pPr>
            <a:r>
              <a:rPr lang="en-US" b="1" dirty="0">
                <a:solidFill>
                  <a:prstClr val="white"/>
                </a:solidFill>
                <a:latin typeface="Times New Roman" pitchFamily="18" charset="0"/>
                <a:cs typeface="Times New Roman" pitchFamily="18" charset="0"/>
              </a:rPr>
              <a:t>(Source: XXXXX) </a:t>
            </a:r>
          </a:p>
        </p:txBody>
      </p:sp>
      <p:sp>
        <p:nvSpPr>
          <p:cNvPr id="4"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048061"/>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266103647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51650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9164743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4499196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74532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2509190550"/>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13750936"/>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4348135"/>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19781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122F09-7217-4397-9813-EA9540D859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26140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D5C29-8490-4F60-BF5A-7825ACC5468F}" type="datetimeFigureOut">
              <a:rPr lang="en-US" smtClean="0">
                <a:solidFill>
                  <a:prstClr val="black">
                    <a:tint val="75000"/>
                  </a:prstClr>
                </a:solidFill>
              </a:rPr>
              <a:pPr/>
              <a:t>5/8/2015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765FA4-125C-4184-BB96-E94028E1EF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486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10733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6816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37259-5793-4459-B86C-569F86429933}" type="datetimeFigureOut">
              <a:rPr lang="en-US" smtClean="0">
                <a:solidFill>
                  <a:prstClr val="black">
                    <a:tint val="75000"/>
                  </a:prstClr>
                </a:solidFill>
              </a:rPr>
              <a:pPr/>
              <a:t>5/8/2015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216245-3EE8-43B1-AB0E-149F105A12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9755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19407814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
        <p:nvSpPr>
          <p:cNvPr id="9" name="Rectangle 8"/>
          <p:cNvSpPr/>
          <p:nvPr userDrawn="1"/>
        </p:nvSpPr>
        <p:spPr>
          <a:xfrm>
            <a:off x="0" y="5943600"/>
            <a:ext cx="1524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userDrawn="1"/>
        </p:nvSpPr>
        <p:spPr>
          <a:xfrm>
            <a:off x="3048000" y="5943600"/>
            <a:ext cx="1524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userDrawn="1"/>
        </p:nvSpPr>
        <p:spPr>
          <a:xfrm>
            <a:off x="4572000" y="5943600"/>
            <a:ext cx="1524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userDrawn="1"/>
        </p:nvSpPr>
        <p:spPr>
          <a:xfrm>
            <a:off x="6096000" y="5943600"/>
            <a:ext cx="1524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userDrawn="1"/>
        </p:nvSpPr>
        <p:spPr>
          <a:xfrm>
            <a:off x="7620000" y="5943600"/>
            <a:ext cx="1524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userDrawn="1"/>
        </p:nvSpPr>
        <p:spPr>
          <a:xfrm>
            <a:off x="9144000" y="5943600"/>
            <a:ext cx="1524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userDrawn="1"/>
        </p:nvSpPr>
        <p:spPr>
          <a:xfrm>
            <a:off x="10668000" y="5943600"/>
            <a:ext cx="1524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p:cNvSpPr/>
          <p:nvPr userDrawn="1"/>
        </p:nvSpPr>
        <p:spPr>
          <a:xfrm>
            <a:off x="1524000" y="5943600"/>
            <a:ext cx="1524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394595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342902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Tree>
    <p:extLst>
      <p:ext uri="{BB962C8B-B14F-4D97-AF65-F5344CB8AC3E}">
        <p14:creationId xmlns:p14="http://schemas.microsoft.com/office/powerpoint/2010/main" val="27995053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
        <p:nvSpPr>
          <p:cNvPr id="9" name="Rectangle 8"/>
          <p:cNvSpPr/>
          <p:nvPr userDrawn="1"/>
        </p:nvSpPr>
        <p:spPr>
          <a:xfrm>
            <a:off x="0" y="5943600"/>
            <a:ext cx="1524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6" name="Rectangle 25"/>
          <p:cNvSpPr/>
          <p:nvPr userDrawn="1"/>
        </p:nvSpPr>
        <p:spPr>
          <a:xfrm>
            <a:off x="3048000" y="5943600"/>
            <a:ext cx="1524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7" name="Rectangle 26"/>
          <p:cNvSpPr/>
          <p:nvPr userDrawn="1"/>
        </p:nvSpPr>
        <p:spPr>
          <a:xfrm>
            <a:off x="4572000" y="5943600"/>
            <a:ext cx="1524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8" name="Rectangle 27"/>
          <p:cNvSpPr/>
          <p:nvPr userDrawn="1"/>
        </p:nvSpPr>
        <p:spPr>
          <a:xfrm>
            <a:off x="6096000" y="5943600"/>
            <a:ext cx="1524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9" name="Rectangle 28"/>
          <p:cNvSpPr/>
          <p:nvPr userDrawn="1"/>
        </p:nvSpPr>
        <p:spPr>
          <a:xfrm>
            <a:off x="7620000" y="5943600"/>
            <a:ext cx="1524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0" name="Rectangle 29"/>
          <p:cNvSpPr/>
          <p:nvPr userDrawn="1"/>
        </p:nvSpPr>
        <p:spPr>
          <a:xfrm>
            <a:off x="9144000" y="5943600"/>
            <a:ext cx="1524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1" name="Rectangle 30"/>
          <p:cNvSpPr/>
          <p:nvPr userDrawn="1"/>
        </p:nvSpPr>
        <p:spPr>
          <a:xfrm>
            <a:off x="10668000" y="5943600"/>
            <a:ext cx="1524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2" name="Rectangle 31"/>
          <p:cNvSpPr/>
          <p:nvPr userDrawn="1"/>
        </p:nvSpPr>
        <p:spPr>
          <a:xfrm>
            <a:off x="1524000" y="5943600"/>
            <a:ext cx="1524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3497709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6"/>
            <a:ext cx="12192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12192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3454401" y="434975"/>
            <a:ext cx="5193055" cy="2743200"/>
          </a:xfrm>
          <a:prstGeom prst="rect">
            <a:avLst/>
          </a:prstGeom>
        </p:spPr>
      </p:pic>
    </p:spTree>
    <p:extLst>
      <p:ext uri="{BB962C8B-B14F-4D97-AF65-F5344CB8AC3E}">
        <p14:creationId xmlns:p14="http://schemas.microsoft.com/office/powerpoint/2010/main" val="41427505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407721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5613939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7275984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2971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2971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25199829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2504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146275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6"/>
            <a:ext cx="12192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12192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3454401" y="434975"/>
            <a:ext cx="5193055" cy="2743200"/>
          </a:xfrm>
          <a:prstGeom prst="rect">
            <a:avLst/>
          </a:prstGeom>
        </p:spPr>
      </p:pic>
    </p:spTree>
    <p:extLst>
      <p:ext uri="{BB962C8B-B14F-4D97-AF65-F5344CB8AC3E}">
        <p14:creationId xmlns:p14="http://schemas.microsoft.com/office/powerpoint/2010/main" val="27813109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08510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12192000" cy="381000"/>
          </a:xfrm>
          <a:prstGeom prst="rect">
            <a:avLst/>
          </a:prstGeom>
          <a:solidFill>
            <a:schemeClr val="tx2"/>
          </a:solidFill>
        </p:spPr>
        <p:txBody>
          <a:bodyPr vert="horz" lIns="91440" tIns="45720" rIns="91440" bIns="45720" rtlCol="0" anchor="ctr">
            <a:noAutofit/>
          </a:bodyPr>
          <a:lstStyle/>
          <a:p>
            <a:pPr algn="r">
              <a:spcBef>
                <a:spcPct val="0"/>
              </a:spcBef>
              <a:defRPr/>
            </a:pPr>
            <a:r>
              <a:rPr lang="en-US" sz="1800" b="1" dirty="0" smtClean="0">
                <a:solidFill>
                  <a:prstClr val="white"/>
                </a:solidFill>
                <a:latin typeface="Times New Roman" pitchFamily="18" charset="0"/>
                <a:cs typeface="Times New Roman" pitchFamily="18" charset="0"/>
              </a:rPr>
              <a:t>(Source: XXXXX) </a:t>
            </a:r>
            <a:endParaRPr lang="en-US" sz="1800" b="1" dirty="0">
              <a:solidFill>
                <a:prstClr val="white"/>
              </a:solidFill>
              <a:latin typeface="Times New Roman" pitchFamily="18" charset="0"/>
              <a:cs typeface="Times New Roman" pitchFamily="18" charset="0"/>
            </a:endParaRPr>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568098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94963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0799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413259415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0899193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309945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2665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1600203"/>
            <a:ext cx="109728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71745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Tree>
    <p:extLst>
      <p:ext uri="{BB962C8B-B14F-4D97-AF65-F5344CB8AC3E}">
        <p14:creationId xmlns:p14="http://schemas.microsoft.com/office/powerpoint/2010/main" val="1401264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77302346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
        <p:nvSpPr>
          <p:cNvPr id="9" name="Rectangle 8"/>
          <p:cNvSpPr/>
          <p:nvPr userDrawn="1"/>
        </p:nvSpPr>
        <p:spPr>
          <a:xfrm>
            <a:off x="0" y="5943600"/>
            <a:ext cx="1524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6" name="Rectangle 25"/>
          <p:cNvSpPr/>
          <p:nvPr userDrawn="1"/>
        </p:nvSpPr>
        <p:spPr>
          <a:xfrm>
            <a:off x="3048000" y="5943600"/>
            <a:ext cx="1524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7" name="Rectangle 26"/>
          <p:cNvSpPr/>
          <p:nvPr userDrawn="1"/>
        </p:nvSpPr>
        <p:spPr>
          <a:xfrm>
            <a:off x="4572000" y="5943600"/>
            <a:ext cx="1524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8" name="Rectangle 27"/>
          <p:cNvSpPr/>
          <p:nvPr userDrawn="1"/>
        </p:nvSpPr>
        <p:spPr>
          <a:xfrm>
            <a:off x="6096000" y="5943600"/>
            <a:ext cx="1524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9" name="Rectangle 28"/>
          <p:cNvSpPr/>
          <p:nvPr userDrawn="1"/>
        </p:nvSpPr>
        <p:spPr>
          <a:xfrm>
            <a:off x="7620000" y="5943600"/>
            <a:ext cx="1524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0" name="Rectangle 29"/>
          <p:cNvSpPr/>
          <p:nvPr userDrawn="1"/>
        </p:nvSpPr>
        <p:spPr>
          <a:xfrm>
            <a:off x="9144000" y="5943600"/>
            <a:ext cx="1524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1" name="Rectangle 30"/>
          <p:cNvSpPr/>
          <p:nvPr userDrawn="1"/>
        </p:nvSpPr>
        <p:spPr>
          <a:xfrm>
            <a:off x="10668000" y="5943600"/>
            <a:ext cx="1524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2" name="Rectangle 31"/>
          <p:cNvSpPr/>
          <p:nvPr userDrawn="1"/>
        </p:nvSpPr>
        <p:spPr>
          <a:xfrm>
            <a:off x="1524000" y="5943600"/>
            <a:ext cx="1524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326118384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6"/>
            <a:ext cx="12192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12192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3454401" y="434975"/>
            <a:ext cx="5193055" cy="2743200"/>
          </a:xfrm>
          <a:prstGeom prst="rect">
            <a:avLst/>
          </a:prstGeom>
        </p:spPr>
      </p:pic>
    </p:spTree>
    <p:extLst>
      <p:ext uri="{BB962C8B-B14F-4D97-AF65-F5344CB8AC3E}">
        <p14:creationId xmlns:p14="http://schemas.microsoft.com/office/powerpoint/2010/main" val="84061817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5552263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270686031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65741050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2971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2971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70802882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617995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8635694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939531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12192000" cy="381000"/>
          </a:xfrm>
          <a:prstGeom prst="rect">
            <a:avLst/>
          </a:prstGeom>
          <a:solidFill>
            <a:schemeClr val="tx2"/>
          </a:solidFill>
        </p:spPr>
        <p:txBody>
          <a:bodyPr vert="horz" lIns="91440" tIns="45720" rIns="91440" bIns="45720" rtlCol="0" anchor="ctr">
            <a:noAutofit/>
          </a:bodyPr>
          <a:lstStyle/>
          <a:p>
            <a:pPr algn="r">
              <a:spcBef>
                <a:spcPct val="0"/>
              </a:spcBef>
              <a:defRPr/>
            </a:pPr>
            <a:r>
              <a:rPr lang="en-US" sz="1800" b="1" dirty="0" smtClean="0">
                <a:solidFill>
                  <a:prstClr val="white"/>
                </a:solidFill>
                <a:latin typeface="Times New Roman" pitchFamily="18" charset="0"/>
                <a:cs typeface="Times New Roman" pitchFamily="18" charset="0"/>
              </a:rPr>
              <a:t>(Source: XXXXX) </a:t>
            </a:r>
            <a:endParaRPr lang="en-US" sz="1800" b="1" dirty="0">
              <a:solidFill>
                <a:prstClr val="white"/>
              </a:solidFill>
              <a:latin typeface="Times New Roman" pitchFamily="18" charset="0"/>
              <a:cs typeface="Times New Roman" pitchFamily="18" charset="0"/>
            </a:endParaRPr>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90641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43829623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28244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58784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8656528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708306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8795081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49893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B984E-B761-4F15-A2D1-66E296C68B4D}"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827C1B7-CDBC-49BA-92B2-F1006C944B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01778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B984E-B761-4F15-A2D1-66E296C68B4D}"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827C1B7-CDBC-49BA-92B2-F1006C944B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708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B984E-B761-4F15-A2D1-66E296C68B4D}"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827C1B7-CDBC-49BA-92B2-F1006C944B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2910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B984E-B761-4F15-A2D1-66E296C68B4D}" type="datetimeFigureOut">
              <a:rPr lang="en-US" smtClean="0">
                <a:solidFill>
                  <a:prstClr val="black">
                    <a:tint val="75000"/>
                  </a:prstClr>
                </a:solidFill>
              </a:rPr>
              <a:pPr/>
              <a:t>5/8/2015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827C1B7-CDBC-49BA-92B2-F1006C944B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576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2383216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CB984E-B761-4F15-A2D1-66E296C68B4D}" type="datetimeFigureOut">
              <a:rPr lang="en-US" smtClean="0">
                <a:solidFill>
                  <a:prstClr val="black">
                    <a:tint val="75000"/>
                  </a:prstClr>
                </a:solidFill>
              </a:rPr>
              <a:pPr/>
              <a:t>5/8/2015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827C1B7-CDBC-49BA-92B2-F1006C944B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38288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CB984E-B761-4F15-A2D1-66E296C68B4D}" type="datetimeFigureOut">
              <a:rPr lang="en-US" smtClean="0">
                <a:solidFill>
                  <a:prstClr val="black">
                    <a:tint val="75000"/>
                  </a:prstClr>
                </a:solidFill>
              </a:rPr>
              <a:pPr/>
              <a:t>5/8/2015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827C1B7-CDBC-49BA-92B2-F1006C944B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01700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B984E-B761-4F15-A2D1-66E296C68B4D}" type="datetimeFigureOut">
              <a:rPr lang="en-US" smtClean="0">
                <a:solidFill>
                  <a:prstClr val="black">
                    <a:tint val="75000"/>
                  </a:prstClr>
                </a:solidFill>
              </a:rPr>
              <a:pPr/>
              <a:t>5/8/2015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827C1B7-CDBC-49BA-92B2-F1006C944B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0434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B984E-B761-4F15-A2D1-66E296C68B4D}" type="datetimeFigureOut">
              <a:rPr lang="en-US" smtClean="0">
                <a:solidFill>
                  <a:prstClr val="black">
                    <a:tint val="75000"/>
                  </a:prstClr>
                </a:solidFill>
              </a:rPr>
              <a:pPr/>
              <a:t>5/8/2015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827C1B7-CDBC-49BA-92B2-F1006C944B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53716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B984E-B761-4F15-A2D1-66E296C68B4D}" type="datetimeFigureOut">
              <a:rPr lang="en-US" smtClean="0">
                <a:solidFill>
                  <a:prstClr val="black">
                    <a:tint val="75000"/>
                  </a:prstClr>
                </a:solidFill>
              </a:rPr>
              <a:pPr/>
              <a:t>5/8/2015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827C1B7-CDBC-49BA-92B2-F1006C944B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27648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B984E-B761-4F15-A2D1-66E296C68B4D}"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827C1B7-CDBC-49BA-92B2-F1006C944B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3466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B984E-B761-4F15-A2D1-66E296C68B4D}"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827C1B7-CDBC-49BA-92B2-F1006C944B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88204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6" descr="adhe-logo2.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7467" y="609600"/>
            <a:ext cx="778933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vl1pPr>
          </a:lstStyle>
          <a:p>
            <a:pPr>
              <a:defRPr/>
            </a:pPr>
            <a:fld id="{9366AD77-BA25-40CA-B65F-95E3E6C9EC0F}" type="datetimeFigureOut">
              <a:rPr lang="en-US"/>
              <a:pPr>
                <a:defRPr/>
              </a:pPr>
              <a:t>5/8/2015</a:t>
            </a:fld>
            <a:endParaRPr lang="en-US" dirty="0"/>
          </a:p>
        </p:txBody>
      </p:sp>
      <p:sp>
        <p:nvSpPr>
          <p:cNvPr id="7"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US" dirty="0"/>
          </a:p>
        </p:txBody>
      </p:sp>
      <p:sp>
        <p:nvSpPr>
          <p:cNvPr id="8"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1D251C4-360D-4E4D-A8C4-85B0160A7298}" type="slidenum">
              <a:rPr lang="en-US"/>
              <a:pPr>
                <a:defRPr/>
              </a:pPr>
              <a:t>‹#›</a:t>
            </a:fld>
            <a:endParaRPr lang="en-US" dirty="0"/>
          </a:p>
        </p:txBody>
      </p:sp>
    </p:spTree>
    <p:extLst>
      <p:ext uri="{BB962C8B-B14F-4D97-AF65-F5344CB8AC3E}">
        <p14:creationId xmlns:p14="http://schemas.microsoft.com/office/powerpoint/2010/main" val="5605860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6" descr="adhe-logo2.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7467" y="609600"/>
            <a:ext cx="778933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5943600"/>
            <a:ext cx="1524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userDrawn="1"/>
        </p:nvSpPr>
        <p:spPr>
          <a:xfrm>
            <a:off x="3048000" y="5943600"/>
            <a:ext cx="1524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userDrawn="1"/>
        </p:nvSpPr>
        <p:spPr>
          <a:xfrm>
            <a:off x="4572000" y="5943600"/>
            <a:ext cx="1524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userDrawn="1"/>
        </p:nvSpPr>
        <p:spPr>
          <a:xfrm>
            <a:off x="6096000" y="5943600"/>
            <a:ext cx="1524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userDrawn="1"/>
        </p:nvSpPr>
        <p:spPr>
          <a:xfrm>
            <a:off x="7620000" y="5943600"/>
            <a:ext cx="1524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userDrawn="1"/>
        </p:nvSpPr>
        <p:spPr>
          <a:xfrm>
            <a:off x="9144000" y="5943600"/>
            <a:ext cx="1524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userDrawn="1"/>
        </p:nvSpPr>
        <p:spPr>
          <a:xfrm>
            <a:off x="10668000" y="5943600"/>
            <a:ext cx="1524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userDrawn="1"/>
        </p:nvSpPr>
        <p:spPr>
          <a:xfrm>
            <a:off x="1524000" y="5943600"/>
            <a:ext cx="1524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09112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adhe-logo2.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5601" y="5486400"/>
            <a:ext cx="25971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1957388"/>
            <a:ext cx="10363200" cy="1362075"/>
          </a:xfrm>
        </p:spPr>
        <p:txBody>
          <a:bodyPr anchor="t">
            <a:noAutofit/>
          </a:bodyPr>
          <a:lstStyle>
            <a:lvl1pPr algn="l">
              <a:defRPr sz="4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457201"/>
            <a:ext cx="10363200" cy="1500187"/>
          </a:xfrm>
        </p:spPr>
        <p:txBody>
          <a:bodyPr anchor="b">
            <a:norm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19175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2971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2971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70213657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adhe-logo2.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54400" y="434975"/>
            <a:ext cx="519218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3178176"/>
            <a:ext cx="12192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12192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a:lvl1pPr>
          </a:lstStyle>
          <a:p>
            <a:pPr>
              <a:defRPr/>
            </a:pPr>
            <a:fld id="{0F722435-CE8C-43B8-9C7B-CEDF7BF78725}" type="datetimeFigureOut">
              <a:rPr lang="en-US"/>
              <a:pPr>
                <a:defRPr/>
              </a:pPr>
              <a:t>5/8/2015</a:t>
            </a:fld>
            <a:endParaRPr lang="en-US" dirty="0"/>
          </a:p>
        </p:txBody>
      </p:sp>
      <p:sp>
        <p:nvSpPr>
          <p:cNvPr id="6"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sz="1800">
                <a:latin typeface="Times New Roman" pitchFamily="18" charset="0"/>
                <a:cs typeface="Times New Roman" pitchFamily="18" charset="0"/>
              </a:defRPr>
            </a:lvl1pPr>
          </a:lstStyle>
          <a:p>
            <a:pPr>
              <a:defRPr/>
            </a:pPr>
            <a:fld id="{20D6F18E-30FB-4B79-984A-1CA0BEFC7396}" type="slidenum">
              <a:rPr lang="en-US"/>
              <a:pPr>
                <a:defRPr/>
              </a:pPr>
              <a:t>‹#›</a:t>
            </a:fld>
            <a:endParaRPr lang="en-US" dirty="0"/>
          </a:p>
        </p:txBody>
      </p:sp>
    </p:spTree>
    <p:extLst>
      <p:ext uri="{BB962C8B-B14F-4D97-AF65-F5344CB8AC3E}">
        <p14:creationId xmlns:p14="http://schemas.microsoft.com/office/powerpoint/2010/main" val="2378527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4" name="Picture 6" descr="adhe-logo2.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5601" y="5486400"/>
            <a:ext cx="25971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679727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082691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12570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5" name="Picture 6" descr="adhe-logo2.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5601" y="5486400"/>
            <a:ext cx="25971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609600" y="2209801"/>
            <a:ext cx="109728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7293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2209801"/>
            <a:ext cx="109728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12192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58690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6" descr="adhe-logo2.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5601" y="5486400"/>
            <a:ext cx="25971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17071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39693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5" name="Title 8"/>
          <p:cNvSpPr txBox="1">
            <a:spLocks/>
          </p:cNvSpPr>
          <p:nvPr userDrawn="1"/>
        </p:nvSpPr>
        <p:spPr bwMode="auto">
          <a:xfrm>
            <a:off x="0" y="6324600"/>
            <a:ext cx="121920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endParaRPr lang="en-US" b="1" dirty="0" smtClean="0">
              <a:solidFill>
                <a:srgbClr val="FFFFFF"/>
              </a:solidFill>
              <a:latin typeface="Times New Roman" pitchFamily="18" charset="0"/>
              <a:cs typeface="Times New Roman" pitchFamily="18" charset="0"/>
            </a:endParaRPr>
          </a:p>
        </p:txBody>
      </p:sp>
      <p:sp>
        <p:nvSpPr>
          <p:cNvPr id="6"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53148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 name="Picture 6" descr="adhe-logo2.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5601" y="5486400"/>
            <a:ext cx="25971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864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016714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71376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dhe-logo2.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5601" y="5486400"/>
            <a:ext cx="25971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74638"/>
            <a:ext cx="12192000" cy="1143000"/>
          </a:xfrm>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14940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95559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dhe-logo2.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5601" y="5486400"/>
            <a:ext cx="25971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74638"/>
            <a:ext cx="12192000" cy="1143000"/>
          </a:xfrm>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fontAlgn="base">
              <a:spcBef>
                <a:spcPct val="0"/>
              </a:spcBef>
              <a:spcAft>
                <a:spcPct val="0"/>
              </a:spcAft>
              <a:defRPr/>
            </a:lvl1pPr>
          </a:lstStyle>
          <a:p>
            <a:pPr>
              <a:defRPr/>
            </a:pPr>
            <a:fld id="{28634E41-8A9E-4CEF-9CE2-A7D5D46734EE}" type="datetimeFigureOut">
              <a:rPr lang="en-US"/>
              <a:pPr>
                <a:defRPr/>
              </a:pPr>
              <a:t>5/8/2015</a:t>
            </a:fld>
            <a:endParaRPr lang="en-US" dirty="0"/>
          </a:p>
        </p:txBody>
      </p:sp>
      <p:sp>
        <p:nvSpPr>
          <p:cNvPr id="7"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US" dirty="0"/>
          </a:p>
        </p:txBody>
      </p:sp>
      <p:sp>
        <p:nvSpPr>
          <p:cNvPr id="8"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BBCF6E5-8CA6-4331-81C3-B9046BDA5E48}" type="slidenum">
              <a:rPr lang="en-US"/>
              <a:pPr>
                <a:defRPr/>
              </a:pPr>
              <a:t>‹#›</a:t>
            </a:fld>
            <a:endParaRPr lang="en-US" dirty="0"/>
          </a:p>
        </p:txBody>
      </p:sp>
    </p:spTree>
    <p:extLst>
      <p:ext uri="{BB962C8B-B14F-4D97-AF65-F5344CB8AC3E}">
        <p14:creationId xmlns:p14="http://schemas.microsoft.com/office/powerpoint/2010/main" val="28225847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dhe-logo2.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5601" y="5486400"/>
            <a:ext cx="25971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74638"/>
            <a:ext cx="12192000" cy="1143000"/>
          </a:xfrm>
        </p:spPr>
        <p:txBody>
          <a:bodyPr>
            <a:normAutofit/>
          </a:bodyPr>
          <a:lstStyle>
            <a:lvl1pPr algn="ct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2971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2971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fontAlgn="base">
              <a:spcBef>
                <a:spcPct val="0"/>
              </a:spcBef>
              <a:spcAft>
                <a:spcPct val="0"/>
              </a:spcAft>
              <a:defRPr/>
            </a:lvl1pPr>
          </a:lstStyle>
          <a:p>
            <a:pPr>
              <a:defRPr/>
            </a:pPr>
            <a:fld id="{2A0B1E68-AD7B-410A-8B15-66F22F1F0606}" type="datetimeFigureOut">
              <a:rPr lang="en-US"/>
              <a:pPr>
                <a:defRPr/>
              </a:pPr>
              <a:t>5/8/2015</a:t>
            </a:fld>
            <a:endParaRPr lang="en-US" dirty="0"/>
          </a:p>
        </p:txBody>
      </p:sp>
      <p:sp>
        <p:nvSpPr>
          <p:cNvPr id="9" name="Footer Placeholder 7"/>
          <p:cNvSpPr>
            <a:spLocks noGrp="1"/>
          </p:cNvSpPr>
          <p:nvPr>
            <p:ph type="ftr" sz="quarter" idx="11"/>
          </p:nvPr>
        </p:nvSpPr>
        <p:spPr/>
        <p:txBody>
          <a:bodyPr/>
          <a:lstStyle>
            <a:lvl1pPr fontAlgn="base">
              <a:spcBef>
                <a:spcPct val="0"/>
              </a:spcBef>
              <a:spcAft>
                <a:spcPct val="0"/>
              </a:spcAft>
              <a:defRPr/>
            </a:lvl1pPr>
          </a:lstStyle>
          <a:p>
            <a:pPr>
              <a:defRPr/>
            </a:pPr>
            <a:endParaRPr lang="en-US" dirty="0"/>
          </a:p>
        </p:txBody>
      </p:sp>
      <p:sp>
        <p:nvSpPr>
          <p:cNvPr id="10"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1F18DA9-AD15-4F5F-B3B0-6A70B7EA4A95}" type="slidenum">
              <a:rPr lang="en-US"/>
              <a:pPr>
                <a:defRPr/>
              </a:pPr>
              <a:t>‹#›</a:t>
            </a:fld>
            <a:endParaRPr lang="en-US" dirty="0"/>
          </a:p>
        </p:txBody>
      </p:sp>
    </p:spTree>
    <p:extLst>
      <p:ext uri="{BB962C8B-B14F-4D97-AF65-F5344CB8AC3E}">
        <p14:creationId xmlns:p14="http://schemas.microsoft.com/office/powerpoint/2010/main" val="12519175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4" name="Picture 6" descr="adhe-logo2.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5601" y="5486400"/>
            <a:ext cx="25971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74638"/>
            <a:ext cx="12192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11088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609600" y="16002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80323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6" descr="adhe-logo2.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5601" y="5486400"/>
            <a:ext cx="25971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55108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94135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adhe-logo2.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5601" y="5486400"/>
            <a:ext cx="25971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01518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4710423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896225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52640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lgn="ctr">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20205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Tree>
    <p:extLst>
      <p:ext uri="{BB962C8B-B14F-4D97-AF65-F5344CB8AC3E}">
        <p14:creationId xmlns:p14="http://schemas.microsoft.com/office/powerpoint/2010/main" val="412378159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2167218" y="609600"/>
            <a:ext cx="7789583" cy="4114800"/>
          </a:xfrm>
          <a:prstGeom prst="rect">
            <a:avLst/>
          </a:prstGeom>
        </p:spPr>
      </p:pic>
      <p:sp>
        <p:nvSpPr>
          <p:cNvPr id="9" name="Rectangle 8"/>
          <p:cNvSpPr/>
          <p:nvPr userDrawn="1"/>
        </p:nvSpPr>
        <p:spPr>
          <a:xfrm>
            <a:off x="0" y="5943600"/>
            <a:ext cx="1524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userDrawn="1"/>
        </p:nvSpPr>
        <p:spPr>
          <a:xfrm>
            <a:off x="3048000" y="5943600"/>
            <a:ext cx="1524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userDrawn="1"/>
        </p:nvSpPr>
        <p:spPr>
          <a:xfrm>
            <a:off x="4572000" y="5943600"/>
            <a:ext cx="1524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userDrawn="1"/>
        </p:nvSpPr>
        <p:spPr>
          <a:xfrm>
            <a:off x="6096000" y="5943600"/>
            <a:ext cx="1524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userDrawn="1"/>
        </p:nvSpPr>
        <p:spPr>
          <a:xfrm>
            <a:off x="7620000" y="5943600"/>
            <a:ext cx="1524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userDrawn="1"/>
        </p:nvSpPr>
        <p:spPr>
          <a:xfrm>
            <a:off x="9144000" y="5943600"/>
            <a:ext cx="1524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userDrawn="1"/>
        </p:nvSpPr>
        <p:spPr>
          <a:xfrm>
            <a:off x="10668000" y="5943600"/>
            <a:ext cx="1524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p:cNvSpPr/>
          <p:nvPr userDrawn="1"/>
        </p:nvSpPr>
        <p:spPr>
          <a:xfrm>
            <a:off x="1524000" y="5943600"/>
            <a:ext cx="1524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2032594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6"/>
            <a:ext cx="12192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12192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3454401" y="434975"/>
            <a:ext cx="5193055" cy="2743200"/>
          </a:xfrm>
          <a:prstGeom prst="rect">
            <a:avLst/>
          </a:prstGeom>
        </p:spPr>
      </p:pic>
    </p:spTree>
    <p:extLst>
      <p:ext uri="{BB962C8B-B14F-4D97-AF65-F5344CB8AC3E}">
        <p14:creationId xmlns:p14="http://schemas.microsoft.com/office/powerpoint/2010/main" val="284663037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23348563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12192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609600" y="2514601"/>
            <a:ext cx="109728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750735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9245601" y="5486400"/>
            <a:ext cx="2596527" cy="1371600"/>
          </a:xfrm>
          <a:prstGeom prst="rect">
            <a:avLst/>
          </a:prstGeom>
        </p:spPr>
      </p:pic>
    </p:spTree>
    <p:extLst>
      <p:ext uri="{BB962C8B-B14F-4D97-AF65-F5344CB8AC3E}">
        <p14:creationId xmlns:p14="http://schemas.microsoft.com/office/powerpoint/2010/main" val="39311524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18709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theme" Target="../theme/theme6.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7.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theme" Target="../theme/theme8.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2409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783" r:id="rId19"/>
    <p:sldLayoutId id="2147483784" r:id="rId20"/>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86592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788265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B984E-B761-4F15-A2D1-66E296C68B4D}"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7C1B7-CDBC-49BA-92B2-F1006C944B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7466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800">
                <a:solidFill>
                  <a:prstClr val="black">
                    <a:tint val="75000"/>
                  </a:prstClr>
                </a:solidFill>
                <a:latin typeface="Times New Roman" pitchFamily="18" charset="0"/>
                <a:cs typeface="Times New Roman" pitchFamily="18" charset="0"/>
              </a:defRPr>
            </a:lvl1pPr>
          </a:lstStyle>
          <a:p>
            <a:pPr>
              <a:defRPr/>
            </a:pPr>
            <a:fld id="{B85C048A-0651-413F-A418-B84A1E2069E6}" type="datetimeFigureOut">
              <a:rPr lang="en-US"/>
              <a:pPr>
                <a:defRPr/>
              </a:pPr>
              <a:t>5/8/2015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800">
                <a:solidFill>
                  <a:prstClr val="black">
                    <a:tint val="75000"/>
                  </a:prstClr>
                </a:solidFill>
                <a:latin typeface="Times New Roman" pitchFamily="18" charset="0"/>
                <a:cs typeface="Times New Roman" pitchFamily="18" charset="0"/>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Times New Roman"/>
                <a:cs typeface="+mn-cs"/>
              </a:defRPr>
            </a:lvl1pPr>
          </a:lstStyle>
          <a:p>
            <a:pPr>
              <a:defRPr/>
            </a:pPr>
            <a:fld id="{F5D2D143-6DA3-451D-92DA-FA666781ACE8}" type="slidenum">
              <a:rPr lang="en-US"/>
              <a:pPr>
                <a:defRPr/>
              </a:pPr>
              <a:t>‹#›</a:t>
            </a:fld>
            <a:endParaRPr lang="en-US" dirty="0"/>
          </a:p>
        </p:txBody>
      </p:sp>
    </p:spTree>
    <p:extLst>
      <p:ext uri="{BB962C8B-B14F-4D97-AF65-F5344CB8AC3E}">
        <p14:creationId xmlns:p14="http://schemas.microsoft.com/office/powerpoint/2010/main" val="40660778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Lst>
  <p:timing>
    <p:tnLst>
      <p:par>
        <p:cTn id="1" dur="indefinite" restart="never" nodeType="tmRoot"/>
      </p:par>
    </p:tnLst>
  </p:timing>
  <p:txStyles>
    <p:titleStyle>
      <a:lvl1pPr algn="ctr" rtl="0" eaLnBrk="0" fontAlgn="base" hangingPunct="0">
        <a:spcBef>
          <a:spcPct val="0"/>
        </a:spcBef>
        <a:spcAft>
          <a:spcPct val="0"/>
        </a:spcAft>
        <a:defRPr sz="44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b="1">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224164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5DC5B261-8843-42D1-AAFC-05E20E2D9B97}" type="datetimeFigureOut">
              <a:rPr lang="en-US" dirty="0"/>
              <a:pPr defTabSz="457200"/>
              <a:t>5/8/2015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dirty="0"/>
              <a:pPr defTabSz="4572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47646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5/8/2015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134196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3" Type="http://schemas.openxmlformats.org/officeDocument/2006/relationships/hyperlink" Target="http://ee-adhe.ark.org/"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Agency%20Updates%205-1-15.pptx" TargetMode="Externa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1.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6.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1.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6.xml"/></Relationships>
</file>

<file path=ppt/slides/_rels/slide4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7.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5400000" algn="t" rotWithShape="0">
                    <a:prstClr val="black">
                      <a:alpha val="40000"/>
                    </a:prstClr>
                  </a:outerShdw>
                </a:effectLst>
              </a:rPr>
              <a:t>AHECB Meeting</a:t>
            </a:r>
            <a:endParaRPr lang="en-US" dirty="0">
              <a:effectLst>
                <a:outerShdw blurRad="50800" dist="38100" dir="5400000" algn="t" rotWithShape="0">
                  <a:prstClr val="black">
                    <a:alpha val="40000"/>
                  </a:prstClr>
                </a:outerShdw>
              </a:effectLst>
            </a:endParaRPr>
          </a:p>
        </p:txBody>
      </p:sp>
      <p:sp>
        <p:nvSpPr>
          <p:cNvPr id="4" name="Text Placeholder 3"/>
          <p:cNvSpPr>
            <a:spLocks noGrp="1"/>
          </p:cNvSpPr>
          <p:nvPr>
            <p:ph type="body" sz="half" idx="2"/>
          </p:nvPr>
        </p:nvSpPr>
        <p:spPr/>
        <p:txBody>
          <a:bodyPr/>
          <a:lstStyle/>
          <a:p>
            <a:r>
              <a:rPr lang="en-US" dirty="0" smtClean="0"/>
              <a:t>May 1, 2015</a:t>
            </a:r>
            <a:endParaRPr lang="en-US" dirty="0"/>
          </a:p>
        </p:txBody>
      </p:sp>
    </p:spTree>
    <p:extLst>
      <p:ext uri="{BB962C8B-B14F-4D97-AF65-F5344CB8AC3E}">
        <p14:creationId xmlns:p14="http://schemas.microsoft.com/office/powerpoint/2010/main" val="2373949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Colleges - Results</a:t>
            </a:r>
            <a:endParaRPr lang="en-US" b="0" dirty="0"/>
          </a:p>
        </p:txBody>
      </p:sp>
      <p:pic>
        <p:nvPicPr>
          <p:cNvPr id="7" name="Content Placeholder 6"/>
          <p:cNvPicPr>
            <a:picLocks noGrp="1" noChangeAspect="1"/>
          </p:cNvPicPr>
          <p:nvPr>
            <p:ph sz="half" idx="10"/>
          </p:nvPr>
        </p:nvPicPr>
        <p:blipFill>
          <a:blip r:embed="rId2"/>
          <a:stretch>
            <a:fillRect/>
          </a:stretch>
        </p:blipFill>
        <p:spPr>
          <a:xfrm>
            <a:off x="2687053" y="2023509"/>
            <a:ext cx="6673515" cy="4069643"/>
          </a:xfrm>
          <a:prstGeom prst="rect">
            <a:avLst/>
          </a:prstGeom>
        </p:spPr>
      </p:pic>
    </p:spTree>
    <p:extLst>
      <p:ext uri="{BB962C8B-B14F-4D97-AF65-F5344CB8AC3E}">
        <p14:creationId xmlns:p14="http://schemas.microsoft.com/office/powerpoint/2010/main" val="2207965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Colleges - Highlights</a:t>
            </a:r>
            <a:endParaRPr lang="en-US" b="0" dirty="0"/>
          </a:p>
        </p:txBody>
      </p:sp>
      <p:sp>
        <p:nvSpPr>
          <p:cNvPr id="5" name="Content Placeholder 4"/>
          <p:cNvSpPr>
            <a:spLocks noGrp="1"/>
          </p:cNvSpPr>
          <p:nvPr>
            <p:ph sz="half" idx="10"/>
          </p:nvPr>
        </p:nvSpPr>
        <p:spPr>
          <a:xfrm>
            <a:off x="2157663" y="1600203"/>
            <a:ext cx="7098632" cy="4856744"/>
          </a:xfrm>
        </p:spPr>
        <p:txBody>
          <a:bodyPr/>
          <a:lstStyle/>
          <a:p>
            <a:pPr marL="0" indent="0" algn="ctr">
              <a:buNone/>
            </a:pPr>
            <a:r>
              <a:rPr lang="en-US" sz="2500" u="sng" dirty="0" smtClean="0">
                <a:solidFill>
                  <a:srgbClr val="008000"/>
                </a:solidFill>
              </a:rPr>
              <a:t>Successes</a:t>
            </a:r>
          </a:p>
          <a:p>
            <a:pPr marL="0" indent="0" algn="ctr">
              <a:buNone/>
            </a:pPr>
            <a:r>
              <a:rPr lang="en-US" sz="2200" dirty="0" smtClean="0"/>
              <a:t>Total Credentials per FTE</a:t>
            </a:r>
            <a:endParaRPr lang="en-US" sz="2200" dirty="0"/>
          </a:p>
          <a:p>
            <a:pPr marL="0" indent="0" algn="ctr">
              <a:buNone/>
            </a:pPr>
            <a:r>
              <a:rPr lang="en-US" sz="1700" dirty="0" smtClean="0"/>
              <a:t>Average % Change = 9.0%</a:t>
            </a:r>
          </a:p>
          <a:p>
            <a:pPr marL="0" indent="0" algn="ctr">
              <a:buNone/>
            </a:pPr>
            <a:r>
              <a:rPr lang="en-US" sz="1700" dirty="0" smtClean="0"/>
              <a:t>Median % Change = 9.9%</a:t>
            </a:r>
          </a:p>
          <a:p>
            <a:pPr marL="0" indent="0" algn="ctr">
              <a:buNone/>
            </a:pPr>
            <a:endParaRPr lang="en-US" sz="1700" kern="800" dirty="0"/>
          </a:p>
          <a:p>
            <a:pPr marL="0" indent="0" algn="ctr">
              <a:buNone/>
            </a:pPr>
            <a:r>
              <a:rPr lang="en-US" sz="2200" dirty="0" smtClean="0"/>
              <a:t>Workforce</a:t>
            </a:r>
            <a:r>
              <a:rPr lang="en-US" dirty="0" smtClean="0"/>
              <a:t> </a:t>
            </a:r>
            <a:r>
              <a:rPr lang="en-US" sz="2200" dirty="0" smtClean="0"/>
              <a:t>Training</a:t>
            </a:r>
          </a:p>
          <a:p>
            <a:pPr marL="0" indent="0" algn="ctr">
              <a:buNone/>
            </a:pPr>
            <a:r>
              <a:rPr lang="en-US" sz="1700" dirty="0" smtClean="0"/>
              <a:t>Average </a:t>
            </a:r>
            <a:r>
              <a:rPr lang="en-US" sz="1700" dirty="0"/>
              <a:t>% Change = </a:t>
            </a:r>
            <a:r>
              <a:rPr lang="en-US" sz="1700" dirty="0" smtClean="0"/>
              <a:t>19.7%</a:t>
            </a:r>
          </a:p>
          <a:p>
            <a:pPr marL="0" indent="0" algn="ctr">
              <a:buNone/>
            </a:pPr>
            <a:r>
              <a:rPr lang="en-US" sz="1700" dirty="0" smtClean="0"/>
              <a:t>Median </a:t>
            </a:r>
            <a:r>
              <a:rPr lang="en-US" sz="1700" dirty="0"/>
              <a:t>% Change = </a:t>
            </a:r>
            <a:r>
              <a:rPr lang="en-US" sz="1700" dirty="0" smtClean="0"/>
              <a:t>0.9%</a:t>
            </a:r>
          </a:p>
          <a:p>
            <a:pPr marL="0" indent="0" algn="ctr">
              <a:buNone/>
            </a:pPr>
            <a:endParaRPr lang="en-US" dirty="0"/>
          </a:p>
          <a:p>
            <a:pPr marL="0" indent="0" algn="ctr">
              <a:buNone/>
            </a:pPr>
            <a:r>
              <a:rPr lang="en-US" sz="2500" u="sng" dirty="0" smtClean="0">
                <a:solidFill>
                  <a:srgbClr val="FF0000"/>
                </a:solidFill>
              </a:rPr>
              <a:t>Challenges </a:t>
            </a:r>
          </a:p>
          <a:p>
            <a:pPr marL="0" indent="0" algn="ctr">
              <a:buNone/>
            </a:pPr>
            <a:r>
              <a:rPr lang="en-US" sz="1900" dirty="0" smtClean="0"/>
              <a:t>Progression</a:t>
            </a:r>
          </a:p>
          <a:p>
            <a:pPr marL="0" indent="0" algn="ctr">
              <a:buNone/>
            </a:pPr>
            <a:r>
              <a:rPr lang="en-US" sz="1700" dirty="0" smtClean="0"/>
              <a:t>Average </a:t>
            </a:r>
            <a:r>
              <a:rPr lang="en-US" sz="1700" dirty="0"/>
              <a:t>% Change = </a:t>
            </a:r>
            <a:r>
              <a:rPr lang="en-US" sz="1700" dirty="0" smtClean="0"/>
              <a:t>-1.2%</a:t>
            </a:r>
          </a:p>
          <a:p>
            <a:pPr marL="0" indent="0" algn="ctr">
              <a:buNone/>
            </a:pPr>
            <a:r>
              <a:rPr lang="en-US" sz="1700" dirty="0" smtClean="0"/>
              <a:t>Median </a:t>
            </a:r>
            <a:r>
              <a:rPr lang="en-US" sz="1700" dirty="0"/>
              <a:t>% Change = </a:t>
            </a:r>
            <a:r>
              <a:rPr lang="en-US" sz="1700" dirty="0" smtClean="0"/>
              <a:t>-1.0%</a:t>
            </a:r>
            <a:endParaRPr lang="en-US" sz="1700" dirty="0"/>
          </a:p>
          <a:p>
            <a:pPr marL="914400" lvl="2" indent="0">
              <a:buNone/>
            </a:pPr>
            <a:endParaRPr lang="en-US" sz="1900" dirty="0">
              <a:solidFill>
                <a:srgbClr val="FF0000"/>
              </a:solidFill>
            </a:endParaRPr>
          </a:p>
          <a:p>
            <a:pPr marL="914400" lvl="2" indent="0">
              <a:buNone/>
            </a:pPr>
            <a:endParaRPr lang="en-US" dirty="0"/>
          </a:p>
        </p:txBody>
      </p:sp>
    </p:spTree>
    <p:extLst>
      <p:ext uri="{BB962C8B-B14F-4D97-AF65-F5344CB8AC3E}">
        <p14:creationId xmlns:p14="http://schemas.microsoft.com/office/powerpoint/2010/main" val="2409990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Impact</a:t>
            </a:r>
            <a:endParaRPr lang="en-US" dirty="0"/>
          </a:p>
        </p:txBody>
      </p:sp>
      <p:sp>
        <p:nvSpPr>
          <p:cNvPr id="3" name="Content Placeholder 2"/>
          <p:cNvSpPr>
            <a:spLocks noGrp="1"/>
          </p:cNvSpPr>
          <p:nvPr>
            <p:ph sz="half" idx="10"/>
          </p:nvPr>
        </p:nvSpPr>
        <p:spPr>
          <a:xfrm>
            <a:off x="1981200" y="1447800"/>
            <a:ext cx="8229600" cy="5105400"/>
          </a:xfrm>
        </p:spPr>
        <p:txBody>
          <a:bodyPr/>
          <a:lstStyle/>
          <a:p>
            <a:r>
              <a:rPr lang="en-US" sz="1800" dirty="0"/>
              <a:t>The implementation of the funding component shall not progress beyond 10% of an institution’s base funding until all institutions are funded at 75% of needed state funding</a:t>
            </a:r>
          </a:p>
          <a:p>
            <a:r>
              <a:rPr lang="en-US" sz="1800" dirty="0"/>
              <a:t>1 institution did not meet the minimum required score of 6</a:t>
            </a:r>
          </a:p>
          <a:p>
            <a:pPr marL="457200" lvl="1" indent="0">
              <a:buNone/>
            </a:pPr>
            <a:r>
              <a:rPr lang="en-US" dirty="0" smtClean="0"/>
              <a:t>	UAM:</a:t>
            </a:r>
            <a:r>
              <a:rPr lang="en-US" dirty="0"/>
              <a:t>	</a:t>
            </a:r>
            <a:r>
              <a:rPr lang="en-US" dirty="0" smtClean="0"/>
              <a:t>5.16</a:t>
            </a:r>
          </a:p>
          <a:p>
            <a:r>
              <a:rPr lang="en-US" sz="1800" dirty="0"/>
              <a:t>UAM’s 2015-16 performance funds will be reduced by 14%</a:t>
            </a:r>
          </a:p>
          <a:p>
            <a:pPr lvl="1"/>
            <a:r>
              <a:rPr lang="en-US" dirty="0" smtClean="0"/>
              <a:t>Met </a:t>
            </a:r>
            <a:r>
              <a:rPr lang="en-US" dirty="0"/>
              <a:t>86% of the minimum score of </a:t>
            </a:r>
            <a:r>
              <a:rPr lang="en-US" dirty="0" smtClean="0"/>
              <a:t>6</a:t>
            </a:r>
          </a:p>
          <a:p>
            <a:pPr lvl="2"/>
            <a:r>
              <a:rPr lang="en-US" dirty="0" smtClean="0">
                <a:latin typeface="Times New Roman" panose="02020603050405020304" pitchFamily="18" charset="0"/>
                <a:cs typeface="Times New Roman" panose="02020603050405020304" pitchFamily="18" charset="0"/>
              </a:rPr>
              <a:t>Results </a:t>
            </a:r>
            <a:r>
              <a:rPr lang="en-US" dirty="0">
                <a:latin typeface="Times New Roman" panose="02020603050405020304" pitchFamily="18" charset="0"/>
                <a:cs typeface="Times New Roman" panose="02020603050405020304" pitchFamily="18" charset="0"/>
              </a:rPr>
              <a:t>in loss of 14% of Performance Funds</a:t>
            </a:r>
          </a:p>
          <a:p>
            <a:pPr lvl="1"/>
            <a:r>
              <a:rPr lang="en-US" dirty="0" smtClean="0"/>
              <a:t>Projected </a:t>
            </a:r>
            <a:r>
              <a:rPr lang="en-US" dirty="0"/>
              <a:t>2015-16 GR Funding = $</a:t>
            </a:r>
            <a:r>
              <a:rPr lang="en-US" dirty="0" smtClean="0"/>
              <a:t>13,067,823</a:t>
            </a:r>
          </a:p>
          <a:p>
            <a:pPr lvl="2"/>
            <a:r>
              <a:rPr lang="en-US" dirty="0" smtClean="0">
                <a:latin typeface="Times New Roman" panose="02020603050405020304" pitchFamily="18" charset="0"/>
                <a:cs typeface="Times New Roman" panose="02020603050405020304" pitchFamily="18" charset="0"/>
              </a:rPr>
              <a:t>Performance </a:t>
            </a:r>
            <a:r>
              <a:rPr lang="en-US" dirty="0">
                <a:latin typeface="Times New Roman" panose="02020603050405020304" pitchFamily="18" charset="0"/>
                <a:cs typeface="Times New Roman" panose="02020603050405020304" pitchFamily="18" charset="0"/>
              </a:rPr>
              <a:t>Funds at Risk is 10% of GR </a:t>
            </a:r>
            <a:r>
              <a:rPr lang="en-US" dirty="0" smtClean="0">
                <a:latin typeface="Times New Roman" panose="02020603050405020304" pitchFamily="18" charset="0"/>
                <a:cs typeface="Times New Roman" panose="02020603050405020304" pitchFamily="18" charset="0"/>
              </a:rPr>
              <a:t>Funding</a:t>
            </a:r>
          </a:p>
          <a:p>
            <a:pPr lvl="2"/>
            <a:r>
              <a:rPr lang="en-US" dirty="0" smtClean="0">
                <a:latin typeface="Times New Roman" panose="02020603050405020304" pitchFamily="18" charset="0"/>
                <a:cs typeface="Times New Roman" panose="02020603050405020304" pitchFamily="18" charset="0"/>
              </a:rPr>
              <a:t>2015-16 </a:t>
            </a:r>
            <a:r>
              <a:rPr lang="en-US" dirty="0">
                <a:latin typeface="Times New Roman" panose="02020603050405020304" pitchFamily="18" charset="0"/>
                <a:cs typeface="Times New Roman" panose="02020603050405020304" pitchFamily="18" charset="0"/>
              </a:rPr>
              <a:t>Funds at Risk = $1,306,782</a:t>
            </a:r>
          </a:p>
          <a:p>
            <a:pPr lvl="1"/>
            <a:r>
              <a:rPr lang="en-US" dirty="0" smtClean="0"/>
              <a:t>14</a:t>
            </a:r>
            <a:r>
              <a:rPr lang="en-US" dirty="0"/>
              <a:t>% reduction of performance funds = $</a:t>
            </a:r>
            <a:r>
              <a:rPr lang="en-US" dirty="0" smtClean="0"/>
              <a:t>182,949.48</a:t>
            </a:r>
            <a:endParaRPr lang="en-US" sz="1900" dirty="0"/>
          </a:p>
          <a:p>
            <a:r>
              <a:rPr lang="en-US" sz="1800" dirty="0" smtClean="0"/>
              <a:t>If </a:t>
            </a:r>
            <a:r>
              <a:rPr lang="en-US" sz="1800" dirty="0"/>
              <a:t>budget cuts occur, ADHE will not further implement the funding component until such time funding is restored to the 2012-2013 fiscal year level.</a:t>
            </a:r>
          </a:p>
          <a:p>
            <a:r>
              <a:rPr lang="en-US" sz="1800" dirty="0"/>
              <a:t>ADHE will work in consultation with the Presidents &amp; Chancellors to determine a policy for redistribution of performance funds and will be presenting that policy in </a:t>
            </a:r>
            <a:r>
              <a:rPr lang="en-US" sz="1800" dirty="0" smtClean="0"/>
              <a:t>July to the AHECB</a:t>
            </a:r>
            <a:endParaRPr lang="en-US" sz="1800" dirty="0"/>
          </a:p>
          <a:p>
            <a:endParaRPr lang="en-US" dirty="0"/>
          </a:p>
          <a:p>
            <a:pPr marL="457200" lvl="1" indent="0">
              <a:buNone/>
            </a:pPr>
            <a:endParaRPr lang="en-US" dirty="0" smtClean="0"/>
          </a:p>
          <a:p>
            <a:pPr lvl="2"/>
            <a:endParaRPr lang="en-US" dirty="0" smtClean="0"/>
          </a:p>
        </p:txBody>
      </p:sp>
    </p:spTree>
    <p:extLst>
      <p:ext uri="{BB962C8B-B14F-4D97-AF65-F5344CB8AC3E}">
        <p14:creationId xmlns:p14="http://schemas.microsoft.com/office/powerpoint/2010/main" val="3154803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352800"/>
            <a:ext cx="8534400" cy="1981200"/>
          </a:xfrm>
        </p:spPr>
        <p:txBody>
          <a:bodyPr/>
          <a:lstStyle/>
          <a:p>
            <a:r>
              <a:rPr lang="en-US" sz="2800" dirty="0"/>
              <a:t>Agenda item no. 4:</a:t>
            </a:r>
            <a:br>
              <a:rPr lang="en-US" sz="2800" dirty="0"/>
            </a:br>
            <a:r>
              <a:rPr lang="en-US" sz="2800" dirty="0"/>
              <a:t>Distribution of Mineral lease funds</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sp>
        <p:nvSpPr>
          <p:cNvPr id="3" name="Subtitle 2"/>
          <p:cNvSpPr>
            <a:spLocks noGrp="1"/>
          </p:cNvSpPr>
          <p:nvPr>
            <p:ph type="body" idx="1"/>
          </p:nvPr>
        </p:nvSpPr>
        <p:spPr>
          <a:xfrm>
            <a:off x="1981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a:solidFill>
                  <a:schemeClr val="accent2"/>
                </a:solidFill>
              </a:rPr>
              <a:t>Tara Smith</a:t>
            </a:r>
          </a:p>
          <a:p>
            <a:r>
              <a:rPr lang="en-US" sz="9600" dirty="0">
                <a:solidFill>
                  <a:schemeClr val="accent2"/>
                </a:solidFill>
              </a:rPr>
              <a:t>Senior Associate Director, 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679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831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984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5" y="3381375"/>
            <a:ext cx="95250" cy="95250"/>
          </a:xfrm>
          <a:prstGeom prst="rect">
            <a:avLst/>
          </a:prstGeom>
        </p:spPr>
      </p:pic>
    </p:spTree>
    <p:extLst>
      <p:ext uri="{BB962C8B-B14F-4D97-AF65-F5344CB8AC3E}">
        <p14:creationId xmlns:p14="http://schemas.microsoft.com/office/powerpoint/2010/main" val="2661991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Mineral Lease Funds </a:t>
            </a:r>
            <a:br>
              <a:rPr lang="en-US" dirty="0" smtClean="0"/>
            </a:br>
            <a:r>
              <a:rPr lang="en-US" dirty="0" smtClean="0"/>
              <a:t>Background</a:t>
            </a:r>
            <a:endParaRPr lang="en-US" dirty="0"/>
          </a:p>
        </p:txBody>
      </p:sp>
      <p:sp>
        <p:nvSpPr>
          <p:cNvPr id="4" name="Content Placeholder 2"/>
          <p:cNvSpPr>
            <a:spLocks noGrp="1"/>
          </p:cNvSpPr>
          <p:nvPr>
            <p:ph sz="half" idx="10"/>
          </p:nvPr>
        </p:nvSpPr>
        <p:spPr>
          <a:xfrm>
            <a:off x="1286359" y="1689315"/>
            <a:ext cx="9446217" cy="4863885"/>
          </a:xfrm>
        </p:spPr>
        <p:txBody>
          <a:bodyPr>
            <a:noAutofit/>
          </a:bodyPr>
          <a:lstStyle/>
          <a:p>
            <a:pPr>
              <a:lnSpc>
                <a:spcPct val="90000"/>
              </a:lnSpc>
            </a:pPr>
            <a:r>
              <a:rPr lang="en-US" dirty="0"/>
              <a:t>A.C.A. § </a:t>
            </a:r>
            <a:r>
              <a:rPr lang="en-US" dirty="0" smtClean="0"/>
              <a:t>19-5-1018</a:t>
            </a:r>
          </a:p>
          <a:p>
            <a:pPr lvl="1">
              <a:lnSpc>
                <a:spcPct val="90000"/>
              </a:lnSpc>
            </a:pPr>
            <a:r>
              <a:rPr lang="en-US" dirty="0" smtClean="0"/>
              <a:t>Public </a:t>
            </a:r>
            <a:r>
              <a:rPr lang="en-US" dirty="0"/>
              <a:t>institutions of higher education, through the establishment of the Higher Education Building Maintenance Fund, share in the distribution of monies received by the state from the United States Government from the sale or lease of minerals, oil, and gas on federal property located in the state. </a:t>
            </a:r>
            <a:endParaRPr lang="en-US" dirty="0" smtClean="0"/>
          </a:p>
          <a:p>
            <a:pPr>
              <a:lnSpc>
                <a:spcPct val="90000"/>
              </a:lnSpc>
            </a:pPr>
            <a:r>
              <a:rPr lang="en-US" dirty="0"/>
              <a:t>A.C.A. §6-61-801 through §6-61-808 </a:t>
            </a:r>
            <a:endParaRPr lang="en-US" dirty="0" smtClean="0"/>
          </a:p>
          <a:p>
            <a:pPr lvl="1">
              <a:lnSpc>
                <a:spcPct val="90000"/>
              </a:lnSpc>
            </a:pPr>
            <a:r>
              <a:rPr lang="en-US" dirty="0" smtClean="0"/>
              <a:t>Established </a:t>
            </a:r>
            <a:r>
              <a:rPr lang="en-US" dirty="0"/>
              <a:t>the Arkansas Research Development Program for providing Arkansas Research Development Program Grants to publicly-supported universities in Arkansas by the Department of Higher </a:t>
            </a:r>
            <a:r>
              <a:rPr lang="en-US" dirty="0" smtClean="0"/>
              <a:t>Education</a:t>
            </a:r>
          </a:p>
          <a:p>
            <a:pPr>
              <a:lnSpc>
                <a:spcPct val="90000"/>
              </a:lnSpc>
            </a:pPr>
            <a:r>
              <a:rPr lang="en-US" dirty="0" smtClean="0"/>
              <a:t>Act 104 of 2014 (Special Language in ADHE’s Appropriation Act since 1999)</a:t>
            </a:r>
          </a:p>
          <a:p>
            <a:pPr lvl="1">
              <a:lnSpc>
                <a:spcPct val="90000"/>
              </a:lnSpc>
            </a:pPr>
            <a:r>
              <a:rPr lang="en-US" dirty="0" smtClean="0"/>
              <a:t>Provides </a:t>
            </a:r>
            <a:r>
              <a:rPr lang="en-US" dirty="0"/>
              <a:t>that after the sum of $13,200,000 has been deposited into the Higher Education Building Maintenance Fund, any additional deposits are to be  transferred to the Research Development Fund </a:t>
            </a:r>
          </a:p>
          <a:p>
            <a:pPr lvl="1">
              <a:lnSpc>
                <a:spcPct val="90000"/>
              </a:lnSpc>
            </a:pPr>
            <a:r>
              <a:rPr lang="en-US" dirty="0"/>
              <a:t>$13,200,000 has been deposited into the Higher Education Building Maintenance </a:t>
            </a:r>
            <a:r>
              <a:rPr lang="en-US" dirty="0" smtClean="0"/>
              <a:t>Fund &amp; distributed to institutions as of March 2008</a:t>
            </a:r>
          </a:p>
          <a:p>
            <a:pPr lvl="1">
              <a:lnSpc>
                <a:spcPct val="90000"/>
              </a:lnSpc>
            </a:pPr>
            <a:r>
              <a:rPr lang="en-US" dirty="0" smtClean="0"/>
              <a:t>Additional deposits since that time have been transferred to </a:t>
            </a:r>
            <a:r>
              <a:rPr lang="en-US" dirty="0"/>
              <a:t>the Research Development Fund </a:t>
            </a:r>
          </a:p>
          <a:p>
            <a:pPr lvl="1">
              <a:lnSpc>
                <a:spcPct val="90000"/>
              </a:lnSpc>
            </a:pPr>
            <a:endParaRPr lang="en-US" dirty="0" smtClean="0"/>
          </a:p>
          <a:p>
            <a:pPr lvl="1">
              <a:lnSpc>
                <a:spcPct val="90000"/>
              </a:lnSpc>
            </a:pPr>
            <a:endParaRPr lang="en-US" dirty="0" smtClean="0"/>
          </a:p>
          <a:p>
            <a:pPr lvl="1">
              <a:lnSpc>
                <a:spcPct val="90000"/>
              </a:lnSpc>
            </a:pPr>
            <a:endParaRPr lang="en-US" dirty="0"/>
          </a:p>
        </p:txBody>
      </p:sp>
    </p:spTree>
    <p:extLst>
      <p:ext uri="{BB962C8B-B14F-4D97-AF65-F5344CB8AC3E}">
        <p14:creationId xmlns:p14="http://schemas.microsoft.com/office/powerpoint/2010/main" val="4144766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Distribution of Mineral Lease Funds</a:t>
            </a:r>
            <a:endParaRPr lang="en-US" dirty="0"/>
          </a:p>
        </p:txBody>
      </p:sp>
      <p:sp>
        <p:nvSpPr>
          <p:cNvPr id="4" name="Content Placeholder 2"/>
          <p:cNvSpPr>
            <a:spLocks noGrp="1"/>
          </p:cNvSpPr>
          <p:nvPr>
            <p:ph sz="half" idx="10"/>
          </p:nvPr>
        </p:nvSpPr>
        <p:spPr>
          <a:xfrm>
            <a:off x="1379621" y="2057400"/>
            <a:ext cx="9488905" cy="4495800"/>
          </a:xfrm>
        </p:spPr>
        <p:txBody>
          <a:bodyPr>
            <a:noAutofit/>
          </a:bodyPr>
          <a:lstStyle/>
          <a:p>
            <a:pPr>
              <a:lnSpc>
                <a:spcPct val="90000"/>
              </a:lnSpc>
            </a:pPr>
            <a:r>
              <a:rPr lang="en-US" sz="2400" dirty="0"/>
              <a:t>It is recommended that up to $750,000 be allocated (from the H.E. Research Development Fund) to the University of Arkansas, Fayetteville for continuing personal services and operating expenses associated with </a:t>
            </a:r>
            <a:r>
              <a:rPr lang="en-US" sz="2400" dirty="0" smtClean="0"/>
              <a:t>ARE-ON</a:t>
            </a:r>
            <a:r>
              <a:rPr lang="en-US" sz="2400" dirty="0"/>
              <a:t>.</a:t>
            </a:r>
          </a:p>
          <a:p>
            <a:pPr>
              <a:lnSpc>
                <a:spcPct val="90000"/>
              </a:lnSpc>
              <a:buNone/>
            </a:pPr>
            <a:endParaRPr lang="en-US" sz="2400" dirty="0"/>
          </a:p>
          <a:p>
            <a:pPr>
              <a:lnSpc>
                <a:spcPct val="90000"/>
              </a:lnSpc>
            </a:pPr>
            <a:r>
              <a:rPr lang="en-US" sz="2400" dirty="0"/>
              <a:t>$10,853,725.79 has been distributed as of 6/26/2014</a:t>
            </a:r>
          </a:p>
          <a:p>
            <a:pPr marL="0" indent="0">
              <a:buNone/>
            </a:pPr>
            <a:endParaRPr lang="en-US" sz="2400" dirty="0">
              <a:solidFill>
                <a:srgbClr val="FF0000"/>
              </a:solidFill>
            </a:endParaRPr>
          </a:p>
          <a:p>
            <a:pPr>
              <a:lnSpc>
                <a:spcPct val="90000"/>
              </a:lnSpc>
            </a:pPr>
            <a:r>
              <a:rPr lang="en-US" sz="2400" dirty="0"/>
              <a:t>The current balance of the Research Development Fund is $299,374.96.</a:t>
            </a:r>
          </a:p>
        </p:txBody>
      </p:sp>
    </p:spTree>
    <p:extLst>
      <p:ext uri="{BB962C8B-B14F-4D97-AF65-F5344CB8AC3E}">
        <p14:creationId xmlns:p14="http://schemas.microsoft.com/office/powerpoint/2010/main" val="3840509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9220200" cy="5791200"/>
          </a:xfrm>
        </p:spPr>
        <p:txBody>
          <a:bodyPr/>
          <a:lstStyle/>
          <a:p>
            <a:pPr>
              <a:spcBef>
                <a:spcPts val="0"/>
              </a:spcBef>
              <a:tabLst>
                <a:tab pos="2173288" algn="l"/>
              </a:tabLst>
            </a:pPr>
            <a:r>
              <a:rPr lang="en-US" sz="1600" dirty="0"/>
              <a:t>ACADEMIC  COMMITTEE</a:t>
            </a:r>
            <a:br>
              <a:rPr lang="en-US" sz="1600" dirty="0"/>
            </a:br>
            <a:r>
              <a:rPr lang="en-US" sz="1600" dirty="0"/>
              <a:t>Consent  Agenda  Items</a:t>
            </a:r>
            <a:r>
              <a:rPr lang="en-US" sz="2000" dirty="0"/>
              <a:t/>
            </a:r>
            <a:br>
              <a:rPr lang="en-US" sz="2000" dirty="0"/>
            </a:br>
            <a:r>
              <a:rPr lang="en-US" sz="2000" dirty="0"/>
              <a:t/>
            </a:r>
            <a:br>
              <a:rPr lang="en-US" sz="2000" dirty="0"/>
            </a:br>
            <a:r>
              <a:rPr lang="en-US" sz="1500" dirty="0"/>
              <a:t>AGENDA ITEM No. 5:  Arkansas State University  - Jonesboro</a:t>
            </a:r>
            <a:br>
              <a:rPr lang="en-US" sz="1500" dirty="0"/>
            </a:br>
            <a:r>
              <a:rPr lang="en-US" sz="1500" dirty="0"/>
              <a:t>                                          Master of Science in Psychological Science</a:t>
            </a:r>
            <a:br>
              <a:rPr lang="en-US" sz="1500" dirty="0"/>
            </a:br>
            <a:r>
              <a:rPr lang="en-US" sz="1500" dirty="0"/>
              <a:t/>
            </a:r>
            <a:br>
              <a:rPr lang="en-US" sz="1500" dirty="0"/>
            </a:br>
            <a:r>
              <a:rPr lang="en-US" sz="1500" dirty="0"/>
              <a:t>AGENDA ITEM No. 6:  Arkansas Tech university</a:t>
            </a:r>
            <a:br>
              <a:rPr lang="en-US" sz="1500" dirty="0"/>
            </a:br>
            <a:r>
              <a:rPr lang="en-US" sz="1500" dirty="0"/>
              <a:t>                                           Bachelor of Arts in Cultural and Geospatial Studies</a:t>
            </a:r>
            <a:br>
              <a:rPr lang="en-US" sz="1500" dirty="0"/>
            </a:br>
            <a:r>
              <a:rPr lang="en-US" sz="1500" dirty="0"/>
              <a:t/>
            </a:r>
            <a:br>
              <a:rPr lang="en-US" sz="1500" dirty="0"/>
            </a:br>
            <a:r>
              <a:rPr lang="en-US" sz="1500" dirty="0"/>
              <a:t>AGENDA ITEM No. 7:  Black River Technical College</a:t>
            </a:r>
            <a:br>
              <a:rPr lang="en-US" sz="1500" dirty="0"/>
            </a:br>
            <a:r>
              <a:rPr lang="en-US" sz="1500" dirty="0"/>
              <a:t>                                           Technical Certificate in Auto Collision Structural Repair</a:t>
            </a:r>
            <a:br>
              <a:rPr lang="en-US" sz="1500" dirty="0"/>
            </a:br>
            <a:r>
              <a:rPr lang="en-US" sz="1500" dirty="0"/>
              <a:t>                                           Technology</a:t>
            </a:r>
            <a:br>
              <a:rPr lang="en-US" sz="1500" dirty="0"/>
            </a:br>
            <a:r>
              <a:rPr lang="en-US" sz="1500" dirty="0"/>
              <a:t/>
            </a:r>
            <a:br>
              <a:rPr lang="en-US" sz="1500" dirty="0"/>
            </a:br>
            <a:r>
              <a:rPr lang="en-US" sz="1500" dirty="0"/>
              <a:t>AGENDA ITEM No. 8:  National Park Community College</a:t>
            </a:r>
            <a:br>
              <a:rPr lang="en-US" sz="1500" dirty="0"/>
            </a:br>
            <a:r>
              <a:rPr lang="en-US" sz="1500" dirty="0"/>
              <a:t>                                           technical certificate in Aerospace Fabrication and Repair</a:t>
            </a:r>
            <a:br>
              <a:rPr lang="en-US" sz="1500" dirty="0"/>
            </a:br>
            <a:r>
              <a:rPr lang="en-US" sz="1500" dirty="0"/>
              <a:t/>
            </a:r>
            <a:br>
              <a:rPr lang="en-US" sz="1500" dirty="0"/>
            </a:br>
            <a:r>
              <a:rPr lang="en-US" sz="1500" dirty="0"/>
              <a:t>AGENDA ITEM No. 9:  Southern Arkansas university, Magnolia </a:t>
            </a:r>
            <a:br>
              <a:rPr lang="en-US" sz="1500" dirty="0"/>
            </a:br>
            <a:r>
              <a:rPr lang="en-US" sz="1500" dirty="0"/>
              <a:t>                                           Master of Education in Higher, Adult, and Lifelong Education</a:t>
            </a:r>
            <a:br>
              <a:rPr lang="en-US" sz="1500" dirty="0"/>
            </a:br>
            <a:r>
              <a:rPr lang="en-US" sz="1500" dirty="0"/>
              <a:t/>
            </a:r>
            <a:br>
              <a:rPr lang="en-US" sz="1500" dirty="0"/>
            </a:br>
            <a:r>
              <a:rPr lang="en-US" sz="1500" dirty="0"/>
              <a:t>AGENDA ITEM No. 10:  University of Arkansas - Fort Smith</a:t>
            </a:r>
            <a:br>
              <a:rPr lang="en-US" sz="1500" dirty="0"/>
            </a:br>
            <a:r>
              <a:rPr lang="en-US" sz="1500" dirty="0"/>
              <a:t>	Bachelor of Social Work</a:t>
            </a:r>
            <a:br>
              <a:rPr lang="en-US" sz="1500" dirty="0"/>
            </a:br>
            <a:r>
              <a:rPr lang="en-US" sz="1500" dirty="0"/>
              <a:t/>
            </a:r>
            <a:br>
              <a:rPr lang="en-US" sz="1500" dirty="0"/>
            </a:br>
            <a:r>
              <a:rPr lang="en-US" sz="1500" dirty="0"/>
              <a:t>Agenda Item No. 11:  Institutional Certification Advisory Committee (ICAC)</a:t>
            </a:r>
            <a:br>
              <a:rPr lang="en-US" sz="1500" dirty="0"/>
            </a:br>
            <a:r>
              <a:rPr lang="en-US" sz="1500" dirty="0"/>
              <a:t/>
            </a:r>
            <a:br>
              <a:rPr lang="en-US" sz="1500" dirty="0"/>
            </a:br>
            <a:r>
              <a:rPr lang="en-US" sz="1500" dirty="0"/>
              <a:t>Agenda Item No. 12:  Letters of Notification</a:t>
            </a:r>
            <a:br>
              <a:rPr lang="en-US" sz="1500" dirty="0"/>
            </a:br>
            <a:r>
              <a:rPr lang="en-US" sz="1500" dirty="0"/>
              <a:t/>
            </a:r>
            <a:br>
              <a:rPr lang="en-US" sz="1500" dirty="0"/>
            </a:br>
            <a:r>
              <a:rPr lang="en-US" sz="1500" dirty="0"/>
              <a:t>Agenda Item No. 13:  Letters of  Intent </a:t>
            </a:r>
            <a:br>
              <a:rPr lang="en-US" sz="1500" dirty="0"/>
            </a:br>
            <a:endParaRPr lang="en-US" sz="1500" dirty="0"/>
          </a:p>
        </p:txBody>
      </p:sp>
      <p:sp>
        <p:nvSpPr>
          <p:cNvPr id="3" name="Subtitle 2"/>
          <p:cNvSpPr>
            <a:spLocks noGrp="1"/>
          </p:cNvSpPr>
          <p:nvPr>
            <p:ph type="body" idx="1"/>
          </p:nvPr>
        </p:nvSpPr>
        <p:spPr>
          <a:xfrm>
            <a:off x="2057400" y="6324600"/>
            <a:ext cx="8001000" cy="76200"/>
          </a:xfrm>
        </p:spPr>
        <p:txBody>
          <a:bodyPr>
            <a:normAutofit fontScale="25000" lnSpcReduction="20000"/>
          </a:bodyPr>
          <a:lstStyle/>
          <a:p>
            <a:endParaRPr lang="en-US" dirty="0" smtClean="0">
              <a:solidFill>
                <a:schemeClr val="accent2"/>
              </a:solidFill>
            </a:endParaRPr>
          </a:p>
          <a:p>
            <a:endParaRPr lang="en-US" sz="3600" dirty="0"/>
          </a:p>
        </p:txBody>
      </p:sp>
    </p:spTree>
    <p:extLst>
      <p:ext uri="{BB962C8B-B14F-4D97-AF65-F5344CB8AC3E}">
        <p14:creationId xmlns:p14="http://schemas.microsoft.com/office/powerpoint/2010/main" val="605420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5400000" algn="t" rotWithShape="0">
                    <a:prstClr val="black">
                      <a:alpha val="40000"/>
                    </a:prstClr>
                  </a:outerShdw>
                </a:effectLst>
              </a:rPr>
              <a:t>AHECB Meeting</a:t>
            </a:r>
            <a:endParaRPr lang="en-US" dirty="0">
              <a:effectLst>
                <a:outerShdw blurRad="50800" dist="38100" dir="5400000" algn="t" rotWithShape="0">
                  <a:prstClr val="black">
                    <a:alpha val="40000"/>
                  </a:prstClr>
                </a:outerShdw>
              </a:effectLst>
            </a:endParaRPr>
          </a:p>
        </p:txBody>
      </p:sp>
      <p:sp>
        <p:nvSpPr>
          <p:cNvPr id="4" name="Text Placeholder 3"/>
          <p:cNvSpPr>
            <a:spLocks noGrp="1"/>
          </p:cNvSpPr>
          <p:nvPr>
            <p:ph type="body" sz="half" idx="2"/>
          </p:nvPr>
        </p:nvSpPr>
        <p:spPr/>
        <p:txBody>
          <a:bodyPr/>
          <a:lstStyle/>
          <a:p>
            <a:r>
              <a:rPr lang="en-US" dirty="0" smtClean="0"/>
              <a:t>May 1, 2015</a:t>
            </a:r>
            <a:endParaRPr lang="en-US" dirty="0"/>
          </a:p>
        </p:txBody>
      </p:sp>
    </p:spTree>
    <p:extLst>
      <p:ext uri="{BB962C8B-B14F-4D97-AF65-F5344CB8AC3E}">
        <p14:creationId xmlns:p14="http://schemas.microsoft.com/office/powerpoint/2010/main" val="2409006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5400000" algn="t" rotWithShape="0">
                    <a:prstClr val="black">
                      <a:alpha val="40000"/>
                    </a:prstClr>
                  </a:outerShdw>
                </a:effectLst>
              </a:rPr>
              <a:t>Agency  UPDATEs</a:t>
            </a:r>
            <a:endParaRPr lang="en-US" dirty="0">
              <a:effectLst>
                <a:outerShdw blurRad="50800" dist="38100" dir="5400000" algn="t" rotWithShape="0">
                  <a:prstClr val="black">
                    <a:alpha val="40000"/>
                  </a:prstClr>
                </a:outerShdw>
              </a:effectLst>
            </a:endParaRPr>
          </a:p>
        </p:txBody>
      </p:sp>
      <p:sp>
        <p:nvSpPr>
          <p:cNvPr id="3" name="Subtitle 2"/>
          <p:cNvSpPr>
            <a:spLocks noGrp="1"/>
          </p:cNvSpPr>
          <p:nvPr>
            <p:ph type="body" idx="1"/>
          </p:nvPr>
        </p:nvSpPr>
        <p:spPr>
          <a:xfrm>
            <a:off x="2118360" y="2388870"/>
            <a:ext cx="7772400" cy="2018031"/>
          </a:xfrm>
        </p:spPr>
        <p:txBody>
          <a:bodyPr>
            <a:normAutofit/>
          </a:bodyPr>
          <a:lstStyle/>
          <a:p>
            <a:pPr>
              <a:spcBef>
                <a:spcPts val="0"/>
              </a:spcBef>
            </a:pPr>
            <a:r>
              <a:rPr lang="en-US" sz="4800" dirty="0" smtClean="0">
                <a:solidFill>
                  <a:srgbClr val="FF0000"/>
                </a:solidFill>
              </a:rPr>
              <a:t>Dr. Brett Powell</a:t>
            </a:r>
          </a:p>
          <a:p>
            <a:pPr>
              <a:spcBef>
                <a:spcPts val="0"/>
              </a:spcBef>
            </a:pPr>
            <a:r>
              <a:rPr lang="en-US" sz="4800" dirty="0" smtClean="0">
                <a:solidFill>
                  <a:srgbClr val="FF0000"/>
                </a:solidFill>
              </a:rPr>
              <a:t>Director</a:t>
            </a:r>
          </a:p>
          <a:p>
            <a:endParaRPr lang="en-US" dirty="0"/>
          </a:p>
        </p:txBody>
      </p:sp>
    </p:spTree>
    <p:extLst>
      <p:ext uri="{BB962C8B-B14F-4D97-AF65-F5344CB8AC3E}">
        <p14:creationId xmlns:p14="http://schemas.microsoft.com/office/powerpoint/2010/main" val="4074996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lstStyle/>
          <a:p>
            <a:r>
              <a:rPr lang="en-US" dirty="0">
                <a:effectLst>
                  <a:outerShdw blurRad="50800" dist="38100" dir="5400000" algn="t" rotWithShape="0">
                    <a:prstClr val="black">
                      <a:alpha val="40000"/>
                    </a:prstClr>
                  </a:outerShdw>
                </a:effectLst>
              </a:rPr>
              <a:t>Institutional Leadership</a:t>
            </a:r>
            <a:endParaRPr lang="en-US" dirty="0"/>
          </a:p>
        </p:txBody>
      </p:sp>
      <p:sp>
        <p:nvSpPr>
          <p:cNvPr id="3" name="Subtitle 2"/>
          <p:cNvSpPr>
            <a:spLocks noGrp="1"/>
          </p:cNvSpPr>
          <p:nvPr>
            <p:ph type="subTitle" idx="1"/>
          </p:nvPr>
        </p:nvSpPr>
        <p:spPr>
          <a:xfrm>
            <a:off x="0" y="14885683"/>
            <a:ext cx="12192000" cy="373810"/>
          </a:xfrm>
        </p:spPr>
        <p:txBody>
          <a:bodyPr>
            <a:normAutofit fontScale="70000" lnSpcReduction="20000"/>
          </a:bodyPr>
          <a:lstStyle/>
          <a:p>
            <a:endParaRPr lang="en-US" dirty="0"/>
          </a:p>
        </p:txBody>
      </p:sp>
      <p:pic>
        <p:nvPicPr>
          <p:cNvPr id="1026" name="Picture 2" descr="http://www.pccua.edu/images/uploads/content_files/Steven_Murray2-new-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2869" y="1770852"/>
            <a:ext cx="1523998"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155304" y="1481058"/>
            <a:ext cx="7847305" cy="4447068"/>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prstClr val="black"/>
              </a:solidFill>
            </a:endParaRPr>
          </a:p>
          <a:p>
            <a:r>
              <a:rPr lang="en-US" sz="2800" dirty="0" smtClean="0">
                <a:solidFill>
                  <a:prstClr val="black"/>
                </a:solidFill>
              </a:rPr>
              <a:t>Phillips Community College of the U of A </a:t>
            </a:r>
          </a:p>
          <a:p>
            <a:pPr lvl="1"/>
            <a:r>
              <a:rPr lang="en-US" dirty="0" smtClean="0">
                <a:solidFill>
                  <a:prstClr val="black"/>
                </a:solidFill>
              </a:rPr>
              <a:t>Dr. Steven Murray, Chancellor</a:t>
            </a:r>
          </a:p>
          <a:p>
            <a:pPr lvl="2"/>
            <a:r>
              <a:rPr lang="en-US" i="1" dirty="0" smtClean="0">
                <a:solidFill>
                  <a:prstClr val="black"/>
                </a:solidFill>
              </a:rPr>
              <a:t>Last day June 30, 2015</a:t>
            </a:r>
          </a:p>
          <a:p>
            <a:endParaRPr lang="en-US" dirty="0" smtClean="0">
              <a:solidFill>
                <a:prstClr val="black"/>
              </a:solidFill>
            </a:endParaRPr>
          </a:p>
          <a:p>
            <a:r>
              <a:rPr lang="en-US" sz="2800" dirty="0" smtClean="0">
                <a:solidFill>
                  <a:prstClr val="black"/>
                </a:solidFill>
              </a:rPr>
              <a:t>Mid-South Community College </a:t>
            </a:r>
            <a:r>
              <a:rPr lang="en-US" sz="2800" dirty="0">
                <a:solidFill>
                  <a:prstClr val="black"/>
                </a:solidFill>
              </a:rPr>
              <a:t>(ASU Mid-South</a:t>
            </a:r>
            <a:r>
              <a:rPr lang="en-US" sz="2800" dirty="0" smtClean="0">
                <a:solidFill>
                  <a:prstClr val="black"/>
                </a:solidFill>
              </a:rPr>
              <a:t>)</a:t>
            </a:r>
            <a:endParaRPr lang="en-US" sz="2800" dirty="0">
              <a:solidFill>
                <a:prstClr val="black"/>
              </a:solidFill>
            </a:endParaRPr>
          </a:p>
          <a:p>
            <a:pPr lvl="1"/>
            <a:r>
              <a:rPr lang="en-US" dirty="0">
                <a:solidFill>
                  <a:prstClr val="black"/>
                </a:solidFill>
              </a:rPr>
              <a:t>Dr. </a:t>
            </a:r>
            <a:r>
              <a:rPr lang="en-US" dirty="0" smtClean="0">
                <a:solidFill>
                  <a:prstClr val="black"/>
                </a:solidFill>
              </a:rPr>
              <a:t>Glen Fenter, President</a:t>
            </a:r>
            <a:endParaRPr lang="en-US" dirty="0">
              <a:solidFill>
                <a:prstClr val="black"/>
              </a:solidFill>
            </a:endParaRPr>
          </a:p>
          <a:p>
            <a:pPr lvl="2"/>
            <a:r>
              <a:rPr lang="en-US" i="1" dirty="0">
                <a:solidFill>
                  <a:prstClr val="black"/>
                </a:solidFill>
              </a:rPr>
              <a:t>Last day </a:t>
            </a:r>
            <a:r>
              <a:rPr lang="en-US" i="1" dirty="0" smtClean="0">
                <a:solidFill>
                  <a:prstClr val="black"/>
                </a:solidFill>
              </a:rPr>
              <a:t>June 30, </a:t>
            </a:r>
            <a:r>
              <a:rPr lang="en-US" i="1" dirty="0">
                <a:solidFill>
                  <a:prstClr val="black"/>
                </a:solidFill>
              </a:rPr>
              <a:t>2015</a:t>
            </a:r>
          </a:p>
          <a:p>
            <a:endParaRPr lang="en-US" dirty="0" smtClean="0">
              <a:solidFill>
                <a:prstClr val="black"/>
              </a:solidFill>
            </a:endParaRPr>
          </a:p>
          <a:p>
            <a:pPr lvl="2"/>
            <a:endParaRPr lang="en-US" dirty="0" smtClean="0">
              <a:solidFill>
                <a:prstClr val="black"/>
              </a:solidFill>
            </a:endParaRPr>
          </a:p>
          <a:p>
            <a:pPr lvl="2"/>
            <a:endParaRPr lang="en-US" dirty="0" smtClean="0">
              <a:solidFill>
                <a:prstClr val="black"/>
              </a:solidFill>
            </a:endParaRPr>
          </a:p>
          <a:p>
            <a:pPr lvl="2"/>
            <a:endParaRPr lang="en-US" dirty="0" smtClean="0">
              <a:solidFill>
                <a:prstClr val="black"/>
              </a:solidFill>
            </a:endParaRPr>
          </a:p>
        </p:txBody>
      </p:sp>
      <p:pic>
        <p:nvPicPr>
          <p:cNvPr id="4" name="Picture 2" descr="http://www.midsouthcc.edu/wp-content/uploads/2011/04/Fenter_New_S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869" y="4193628"/>
            <a:ext cx="15240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161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AHECB Finance Committee Meeting</a:t>
            </a:r>
          </a:p>
        </p:txBody>
      </p:sp>
      <p:sp>
        <p:nvSpPr>
          <p:cNvPr id="4" name="Text Placeholder 3"/>
          <p:cNvSpPr>
            <a:spLocks noGrp="1"/>
          </p:cNvSpPr>
          <p:nvPr>
            <p:ph type="body" sz="half" idx="2"/>
          </p:nvPr>
        </p:nvSpPr>
        <p:spPr/>
        <p:txBody>
          <a:bodyPr/>
          <a:lstStyle/>
          <a:p>
            <a:r>
              <a:rPr lang="en-US" dirty="0" smtClean="0"/>
              <a:t>May 1, 2015</a:t>
            </a:r>
            <a:endParaRPr lang="en-US" dirty="0"/>
          </a:p>
          <a:p>
            <a:endParaRPr lang="en-US" dirty="0"/>
          </a:p>
        </p:txBody>
      </p:sp>
    </p:spTree>
    <p:extLst>
      <p:ext uri="{BB962C8B-B14F-4D97-AF65-F5344CB8AC3E}">
        <p14:creationId xmlns:p14="http://schemas.microsoft.com/office/powerpoint/2010/main" val="187626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Leadership</a:t>
            </a:r>
          </a:p>
        </p:txBody>
      </p:sp>
      <p:sp>
        <p:nvSpPr>
          <p:cNvPr id="4" name="Content Placeholder 2"/>
          <p:cNvSpPr txBox="1">
            <a:spLocks/>
          </p:cNvSpPr>
          <p:nvPr/>
        </p:nvSpPr>
        <p:spPr>
          <a:xfrm>
            <a:off x="3892414" y="1633692"/>
            <a:ext cx="7847305" cy="4023360"/>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800" dirty="0">
              <a:solidFill>
                <a:prstClr val="black"/>
              </a:solidFill>
            </a:endParaRPr>
          </a:p>
          <a:p>
            <a:r>
              <a:rPr lang="en-US" sz="2800" dirty="0" smtClean="0">
                <a:solidFill>
                  <a:prstClr val="black"/>
                </a:solidFill>
              </a:rPr>
              <a:t>Southern Arkansas University</a:t>
            </a:r>
            <a:endParaRPr lang="en-US" sz="2800" dirty="0">
              <a:solidFill>
                <a:prstClr val="black"/>
              </a:solidFill>
            </a:endParaRPr>
          </a:p>
          <a:p>
            <a:pPr lvl="1"/>
            <a:r>
              <a:rPr lang="en-US" dirty="0">
                <a:solidFill>
                  <a:prstClr val="black"/>
                </a:solidFill>
              </a:rPr>
              <a:t>Dr. David </a:t>
            </a:r>
            <a:r>
              <a:rPr lang="en-US" dirty="0" smtClean="0">
                <a:solidFill>
                  <a:prstClr val="black"/>
                </a:solidFill>
              </a:rPr>
              <a:t>Rankin</a:t>
            </a:r>
            <a:endParaRPr lang="en-US" dirty="0">
              <a:solidFill>
                <a:prstClr val="black"/>
              </a:solidFill>
            </a:endParaRPr>
          </a:p>
          <a:p>
            <a:pPr lvl="2"/>
            <a:r>
              <a:rPr lang="en-US" i="1" dirty="0">
                <a:solidFill>
                  <a:prstClr val="black"/>
                </a:solidFill>
              </a:rPr>
              <a:t>Last day </a:t>
            </a:r>
            <a:r>
              <a:rPr lang="en-US" i="1" dirty="0" smtClean="0">
                <a:solidFill>
                  <a:prstClr val="black"/>
                </a:solidFill>
              </a:rPr>
              <a:t>June 30, </a:t>
            </a:r>
            <a:r>
              <a:rPr lang="en-US" i="1" dirty="0">
                <a:solidFill>
                  <a:prstClr val="black"/>
                </a:solidFill>
              </a:rPr>
              <a:t>2015</a:t>
            </a:r>
          </a:p>
          <a:p>
            <a:pPr marL="0" indent="0">
              <a:buFont typeface="Arial" pitchFamily="34" charset="0"/>
              <a:buNone/>
            </a:pPr>
            <a:endParaRPr lang="en-US" sz="2800" dirty="0">
              <a:solidFill>
                <a:prstClr val="black"/>
              </a:solidFill>
            </a:endParaRPr>
          </a:p>
          <a:p>
            <a:r>
              <a:rPr lang="en-US" sz="2800" dirty="0" smtClean="0">
                <a:solidFill>
                  <a:prstClr val="black"/>
                </a:solidFill>
              </a:rPr>
              <a:t>University of Arkansas, Fayetteville</a:t>
            </a:r>
          </a:p>
          <a:p>
            <a:pPr lvl="1"/>
            <a:r>
              <a:rPr lang="en-US" dirty="0" smtClean="0">
                <a:solidFill>
                  <a:prstClr val="black"/>
                </a:solidFill>
              </a:rPr>
              <a:t>Dr. David Gearhart</a:t>
            </a:r>
          </a:p>
          <a:p>
            <a:pPr lvl="2"/>
            <a:r>
              <a:rPr lang="en-US" i="1" dirty="0" smtClean="0">
                <a:solidFill>
                  <a:prstClr val="black"/>
                </a:solidFill>
              </a:rPr>
              <a:t>Last day July 31, 2015</a:t>
            </a:r>
          </a:p>
          <a:p>
            <a:endParaRPr lang="en-US" dirty="0" smtClean="0">
              <a:solidFill>
                <a:prstClr val="black"/>
              </a:solidFill>
            </a:endParaRPr>
          </a:p>
          <a:p>
            <a:endParaRPr lang="en-US" dirty="0" smtClean="0">
              <a:solidFill>
                <a:prstClr val="black"/>
              </a:solidFill>
            </a:endParaRPr>
          </a:p>
          <a:p>
            <a:pPr lvl="2"/>
            <a:endParaRPr lang="en-US" dirty="0" smtClean="0">
              <a:solidFill>
                <a:prstClr val="black"/>
              </a:solidFill>
            </a:endParaRPr>
          </a:p>
          <a:p>
            <a:pPr marL="914400" lvl="2" indent="0">
              <a:buFont typeface="Arial" pitchFamily="34" charset="0"/>
              <a:buNone/>
            </a:pPr>
            <a:endParaRPr lang="en-US" dirty="0" smtClean="0">
              <a:solidFill>
                <a:prstClr val="black"/>
              </a:solidFill>
            </a:endParaRPr>
          </a:p>
          <a:p>
            <a:pPr lvl="2"/>
            <a:endParaRPr lang="en-US" dirty="0" smtClean="0">
              <a:solidFill>
                <a:prstClr val="black"/>
              </a:solidFill>
            </a:endParaRPr>
          </a:p>
        </p:txBody>
      </p:sp>
      <p:pic>
        <p:nvPicPr>
          <p:cNvPr id="3078" name="Picture 6" descr="https://chancellor.uark.edu/Biography-Resumes/gearhart_59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852" y="4274022"/>
            <a:ext cx="1436919" cy="20116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aufoundation.org/wp-content/uploads/2008/08/davidrank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1" y="1633692"/>
            <a:ext cx="145938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87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0" y="5257800"/>
            <a:ext cx="344805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3"/>
          <p:cNvSpPr>
            <a:spLocks noGrp="1"/>
          </p:cNvSpPr>
          <p:nvPr>
            <p:ph type="title"/>
          </p:nvPr>
        </p:nvSpPr>
        <p:spPr>
          <a:xfrm>
            <a:off x="0" y="274638"/>
            <a:ext cx="12192000" cy="1143000"/>
          </a:xfrm>
          <a:solidFill>
            <a:srgbClr val="00B050"/>
          </a:solidFill>
          <a:ln>
            <a:solidFill>
              <a:srgbClr val="00B050"/>
            </a:solidFill>
          </a:ln>
        </p:spPr>
        <p:txBody>
          <a:bodyPr>
            <a:normAutofit/>
          </a:bodyPr>
          <a:lstStyle/>
          <a:p>
            <a:pPr algn="ctr"/>
            <a:r>
              <a:rPr lang="en-US" sz="4800" dirty="0">
                <a:solidFill>
                  <a:schemeClr val="bg1"/>
                </a:solidFill>
                <a:effectLst>
                  <a:outerShdw blurRad="50800" dist="38100" dir="5400000" algn="t" rotWithShape="0">
                    <a:prstClr val="black">
                      <a:alpha val="40000"/>
                    </a:prstClr>
                  </a:outerShdw>
                </a:effectLst>
              </a:rPr>
              <a:t>Institutional Leadership</a:t>
            </a:r>
          </a:p>
        </p:txBody>
      </p:sp>
      <p:sp>
        <p:nvSpPr>
          <p:cNvPr id="3" name="Content Placeholder 2"/>
          <p:cNvSpPr>
            <a:spLocks noGrp="1"/>
          </p:cNvSpPr>
          <p:nvPr>
            <p:ph sz="half" idx="2"/>
          </p:nvPr>
        </p:nvSpPr>
        <p:spPr>
          <a:xfrm>
            <a:off x="4155305" y="1770852"/>
            <a:ext cx="7068956" cy="4447068"/>
          </a:xfrm>
          <a:noFill/>
        </p:spPr>
        <p:txBody>
          <a:bodyPr>
            <a:normAutofit/>
          </a:bodyPr>
          <a:lstStyle/>
          <a:p>
            <a:endParaRPr lang="en-US" dirty="0" smtClean="0"/>
          </a:p>
          <a:p>
            <a:r>
              <a:rPr lang="en-US" sz="2800" dirty="0" smtClean="0"/>
              <a:t>Philander Smith College</a:t>
            </a:r>
            <a:endParaRPr lang="en-US" sz="2800" dirty="0"/>
          </a:p>
          <a:p>
            <a:pPr lvl="1"/>
            <a:r>
              <a:rPr lang="en-US" sz="2800" dirty="0" smtClean="0"/>
              <a:t>Dr. Roderick Smothers, President</a:t>
            </a:r>
            <a:endParaRPr lang="en-US" sz="2800" dirty="0"/>
          </a:p>
          <a:p>
            <a:pPr lvl="2"/>
            <a:r>
              <a:rPr lang="en-US" i="1" dirty="0" smtClean="0"/>
              <a:t>Began January 5, </a:t>
            </a:r>
            <a:r>
              <a:rPr lang="en-US" i="1" dirty="0"/>
              <a:t>2015</a:t>
            </a:r>
          </a:p>
          <a:p>
            <a:endParaRPr lang="en-US" dirty="0" smtClean="0"/>
          </a:p>
          <a:p>
            <a:endParaRPr lang="en-US" dirty="0"/>
          </a:p>
          <a:p>
            <a:r>
              <a:rPr lang="en-US" sz="2800" dirty="0" smtClean="0"/>
              <a:t>Southern Arkansas University</a:t>
            </a:r>
          </a:p>
          <a:p>
            <a:pPr lvl="1"/>
            <a:r>
              <a:rPr lang="en-US" sz="2800" dirty="0" smtClean="0"/>
              <a:t>Dr. Trey Berry, President</a:t>
            </a:r>
          </a:p>
          <a:p>
            <a:pPr lvl="2"/>
            <a:r>
              <a:rPr lang="en-US" i="1" dirty="0" smtClean="0"/>
              <a:t>Will begin July 1, 2015</a:t>
            </a:r>
          </a:p>
          <a:p>
            <a:pPr lvl="2"/>
            <a:endParaRPr lang="en-US" dirty="0" smtClean="0"/>
          </a:p>
          <a:p>
            <a:pPr lvl="2"/>
            <a:endParaRPr lang="en-US" dirty="0"/>
          </a:p>
          <a:p>
            <a:pPr lvl="2"/>
            <a:endParaRPr lang="en-US" dirty="0" smtClean="0"/>
          </a:p>
        </p:txBody>
      </p:sp>
      <p:pic>
        <p:nvPicPr>
          <p:cNvPr id="1026" name="Picture 2" descr="Smot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10" y="1770851"/>
            <a:ext cx="1632857" cy="19202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r Trey Berry Sp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56" y="4160520"/>
            <a:ext cx="1521565"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413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a:t>Institutional Leadership</a:t>
            </a:r>
          </a:p>
        </p:txBody>
      </p:sp>
      <p:pic>
        <p:nvPicPr>
          <p:cNvPr id="2050" name="Picture 2" descr="http://campusdata.uark.edu/resources/images/articles/2015-04-02_11-16-23-AM3829-ferritor00504022015.jpg"/>
          <p:cNvPicPr>
            <a:picLocks noGrp="1" noChangeAspect="1" noChangeArrowheads="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1370864" y="1851189"/>
            <a:ext cx="1331988" cy="219456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492364" y="1747992"/>
            <a:ext cx="7847305" cy="4447068"/>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prstClr val="black"/>
              </a:solidFill>
            </a:endParaRPr>
          </a:p>
          <a:p>
            <a:r>
              <a:rPr lang="en-US" sz="2800" dirty="0" smtClean="0">
                <a:solidFill>
                  <a:prstClr val="black"/>
                </a:solidFill>
              </a:rPr>
              <a:t>University of Arkansas, Fayetteville</a:t>
            </a:r>
          </a:p>
          <a:p>
            <a:pPr lvl="1"/>
            <a:r>
              <a:rPr lang="en-US" dirty="0" smtClean="0">
                <a:solidFill>
                  <a:prstClr val="black"/>
                </a:solidFill>
              </a:rPr>
              <a:t>Dr. Dan Ferritor, Interim Chancellor</a:t>
            </a:r>
          </a:p>
          <a:p>
            <a:pPr lvl="2"/>
            <a:r>
              <a:rPr lang="en-US" dirty="0" smtClean="0">
                <a:solidFill>
                  <a:prstClr val="black"/>
                </a:solidFill>
              </a:rPr>
              <a:t>Will begin July 31, 2015</a:t>
            </a:r>
          </a:p>
          <a:p>
            <a:pPr marL="0" indent="0">
              <a:buFont typeface="Arial" pitchFamily="34" charset="0"/>
              <a:buNone/>
            </a:pPr>
            <a:endParaRPr lang="en-US" dirty="0" smtClean="0">
              <a:solidFill>
                <a:prstClr val="black"/>
              </a:solidFill>
            </a:endParaRPr>
          </a:p>
          <a:p>
            <a:pPr marL="0" indent="0">
              <a:buFont typeface="Arial" pitchFamily="34" charset="0"/>
              <a:buNone/>
            </a:pPr>
            <a:endParaRPr lang="en-US" dirty="0" smtClean="0">
              <a:solidFill>
                <a:prstClr val="black"/>
              </a:solidFill>
            </a:endParaRPr>
          </a:p>
          <a:p>
            <a:pPr lvl="2"/>
            <a:endParaRPr lang="en-US" dirty="0" smtClean="0">
              <a:solidFill>
                <a:prstClr val="black"/>
              </a:solidFill>
            </a:endParaRPr>
          </a:p>
          <a:p>
            <a:pPr lvl="2"/>
            <a:endParaRPr lang="en-US" dirty="0" smtClean="0">
              <a:solidFill>
                <a:prstClr val="black"/>
              </a:solidFill>
            </a:endParaRPr>
          </a:p>
          <a:p>
            <a:pPr lvl="2"/>
            <a:endParaRPr lang="en-US" dirty="0" smtClean="0">
              <a:solidFill>
                <a:prstClr val="black"/>
              </a:solidFill>
            </a:endParaRPr>
          </a:p>
        </p:txBody>
      </p:sp>
    </p:spTree>
    <p:extLst>
      <p:ext uri="{BB962C8B-B14F-4D97-AF65-F5344CB8AC3E}">
        <p14:creationId xmlns:p14="http://schemas.microsoft.com/office/powerpoint/2010/main" val="2986906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1191"/>
            <a:ext cx="12192000" cy="1143000"/>
          </a:xfrm>
          <a:solidFill>
            <a:srgbClr val="FF0000"/>
          </a:solidFill>
          <a:ln>
            <a:solidFill>
              <a:srgbClr val="FF0000"/>
            </a:solidFill>
          </a:ln>
        </p:spPr>
        <p:txBody>
          <a:bodyPr>
            <a:normAutofit/>
          </a:bodyPr>
          <a:lstStyle/>
          <a:p>
            <a:pPr algn="ctr"/>
            <a:r>
              <a:rPr lang="en-US" sz="4800" dirty="0">
                <a:solidFill>
                  <a:schemeClr val="bg1"/>
                </a:solidFill>
              </a:rPr>
              <a:t>Personnel Changes</a:t>
            </a:r>
            <a:endParaRPr lang="en-US" sz="4800" dirty="0">
              <a:solidFill>
                <a:schemeClr val="bg1"/>
              </a:solidFill>
              <a:effectLst>
                <a:outerShdw blurRad="50800" dist="38100" dir="5400000" algn="t" rotWithShape="0">
                  <a:prstClr val="black">
                    <a:alpha val="40000"/>
                  </a:prstClr>
                </a:outerShdw>
              </a:effectLst>
            </a:endParaRPr>
          </a:p>
        </p:txBody>
      </p:sp>
      <p:sp>
        <p:nvSpPr>
          <p:cNvPr id="7" name="Rectangle 6"/>
          <p:cNvSpPr/>
          <p:nvPr/>
        </p:nvSpPr>
        <p:spPr>
          <a:xfrm>
            <a:off x="8382000" y="5257800"/>
            <a:ext cx="349377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4425315" y="1548800"/>
            <a:ext cx="5907405" cy="6278642"/>
          </a:xfrm>
          <a:prstGeom prst="rect">
            <a:avLst/>
          </a:prstGeom>
          <a:noFill/>
        </p:spPr>
        <p:txBody>
          <a:bodyPr wrap="square" rtlCol="0">
            <a:spAutoFit/>
          </a:bodyPr>
          <a:lstStyle/>
          <a:p>
            <a:pPr marL="342900" indent="-342900">
              <a:buFont typeface="Georgia" panose="02040502050405020303" pitchFamily="18" charset="0"/>
              <a:buChar char="─"/>
            </a:pPr>
            <a:r>
              <a:rPr lang="en-US" sz="2400" b="1" dirty="0" smtClean="0">
                <a:solidFill>
                  <a:prstClr val="black"/>
                </a:solidFill>
              </a:rPr>
              <a:t>Karpagam Arul</a:t>
            </a:r>
          </a:p>
          <a:p>
            <a:r>
              <a:rPr lang="en-US" sz="2400" dirty="0">
                <a:solidFill>
                  <a:prstClr val="black"/>
                </a:solidFill>
              </a:rPr>
              <a:t> </a:t>
            </a:r>
            <a:r>
              <a:rPr lang="en-US" sz="2400" dirty="0" smtClean="0">
                <a:solidFill>
                  <a:prstClr val="black"/>
                </a:solidFill>
              </a:rPr>
              <a:t>   Software Support Analyst</a:t>
            </a:r>
          </a:p>
          <a:p>
            <a:r>
              <a:rPr lang="en-US" sz="2400" dirty="0">
                <a:solidFill>
                  <a:prstClr val="black"/>
                </a:solidFill>
              </a:rPr>
              <a:t> </a:t>
            </a:r>
            <a:r>
              <a:rPr lang="en-US" sz="2400" dirty="0" smtClean="0">
                <a:solidFill>
                  <a:prstClr val="black"/>
                </a:solidFill>
              </a:rPr>
              <a:t>   </a:t>
            </a:r>
            <a:r>
              <a:rPr lang="en-US" dirty="0" smtClean="0">
                <a:solidFill>
                  <a:prstClr val="black"/>
                </a:solidFill>
              </a:rPr>
              <a:t>Relocated to Houston</a:t>
            </a:r>
          </a:p>
          <a:p>
            <a:r>
              <a:rPr lang="en-US" sz="2400" dirty="0" smtClean="0">
                <a:solidFill>
                  <a:prstClr val="black"/>
                </a:solidFill>
              </a:rPr>
              <a:t>    </a:t>
            </a:r>
            <a:r>
              <a:rPr lang="en-US" i="1" dirty="0" smtClean="0">
                <a:solidFill>
                  <a:prstClr val="black"/>
                </a:solidFill>
              </a:rPr>
              <a:t>Last day was March 2</a:t>
            </a:r>
          </a:p>
          <a:p>
            <a:endParaRPr lang="en-US" dirty="0">
              <a:solidFill>
                <a:prstClr val="black"/>
              </a:solidFill>
            </a:endParaRPr>
          </a:p>
          <a:p>
            <a:pPr marL="342900" indent="-342900">
              <a:buFont typeface="Georgia" panose="02040502050405020303" pitchFamily="18" charset="0"/>
              <a:buChar char="─"/>
            </a:pPr>
            <a:r>
              <a:rPr lang="en-US" sz="2400" b="1" dirty="0" smtClean="0">
                <a:solidFill>
                  <a:prstClr val="black"/>
                </a:solidFill>
              </a:rPr>
              <a:t>Chris Wilson</a:t>
            </a:r>
            <a:endParaRPr lang="en-US" sz="2400" b="1" dirty="0">
              <a:solidFill>
                <a:prstClr val="black"/>
              </a:solidFill>
            </a:endParaRPr>
          </a:p>
          <a:p>
            <a:r>
              <a:rPr lang="en-US" sz="2400" dirty="0">
                <a:solidFill>
                  <a:prstClr val="black"/>
                </a:solidFill>
              </a:rPr>
              <a:t>    </a:t>
            </a:r>
            <a:r>
              <a:rPr lang="en-US" sz="2400" dirty="0" smtClean="0">
                <a:solidFill>
                  <a:prstClr val="black"/>
                </a:solidFill>
              </a:rPr>
              <a:t>Financial Aid Program Specialist</a:t>
            </a:r>
          </a:p>
          <a:p>
            <a:r>
              <a:rPr lang="en-US" sz="2400" dirty="0">
                <a:solidFill>
                  <a:prstClr val="black"/>
                </a:solidFill>
              </a:rPr>
              <a:t> </a:t>
            </a:r>
            <a:r>
              <a:rPr lang="en-US" sz="2400" dirty="0" smtClean="0">
                <a:solidFill>
                  <a:prstClr val="black"/>
                </a:solidFill>
              </a:rPr>
              <a:t>   </a:t>
            </a:r>
            <a:r>
              <a:rPr lang="en-US" dirty="0" smtClean="0">
                <a:solidFill>
                  <a:prstClr val="black"/>
                </a:solidFill>
              </a:rPr>
              <a:t>Resigned</a:t>
            </a:r>
            <a:endParaRPr lang="en-US" dirty="0">
              <a:solidFill>
                <a:prstClr val="black"/>
              </a:solidFill>
            </a:endParaRPr>
          </a:p>
          <a:p>
            <a:r>
              <a:rPr lang="en-US" sz="2400" dirty="0">
                <a:solidFill>
                  <a:prstClr val="black"/>
                </a:solidFill>
              </a:rPr>
              <a:t>    </a:t>
            </a:r>
            <a:r>
              <a:rPr lang="en-US" i="1" dirty="0" smtClean="0">
                <a:solidFill>
                  <a:prstClr val="black"/>
                </a:solidFill>
              </a:rPr>
              <a:t>Last </a:t>
            </a:r>
            <a:r>
              <a:rPr lang="en-US" i="1" dirty="0">
                <a:solidFill>
                  <a:prstClr val="black"/>
                </a:solidFill>
              </a:rPr>
              <a:t>day was March </a:t>
            </a:r>
            <a:r>
              <a:rPr lang="en-US" i="1" dirty="0" smtClean="0">
                <a:solidFill>
                  <a:prstClr val="black"/>
                </a:solidFill>
              </a:rPr>
              <a:t>6</a:t>
            </a:r>
          </a:p>
          <a:p>
            <a:endParaRPr lang="en-US" i="1" dirty="0">
              <a:solidFill>
                <a:prstClr val="black"/>
              </a:solidFill>
            </a:endParaRPr>
          </a:p>
          <a:p>
            <a:pPr marL="342900" indent="-342900">
              <a:buFont typeface="Georgia" panose="02040502050405020303" pitchFamily="18" charset="0"/>
              <a:buChar char="─"/>
            </a:pPr>
            <a:r>
              <a:rPr lang="en-US" sz="2400" b="1" dirty="0">
                <a:solidFill>
                  <a:prstClr val="black"/>
                </a:solidFill>
              </a:rPr>
              <a:t>Rod Sweetman</a:t>
            </a:r>
          </a:p>
          <a:p>
            <a:r>
              <a:rPr lang="en-US" sz="2400" dirty="0">
                <a:solidFill>
                  <a:prstClr val="black"/>
                </a:solidFill>
              </a:rPr>
              <a:t>    Program Specialist</a:t>
            </a:r>
          </a:p>
          <a:p>
            <a:r>
              <a:rPr lang="en-US" sz="2400" dirty="0">
                <a:solidFill>
                  <a:prstClr val="black"/>
                </a:solidFill>
              </a:rPr>
              <a:t>    </a:t>
            </a:r>
            <a:r>
              <a:rPr lang="en-US" dirty="0">
                <a:solidFill>
                  <a:prstClr val="black"/>
                </a:solidFill>
              </a:rPr>
              <a:t>Resigned</a:t>
            </a:r>
          </a:p>
          <a:p>
            <a:r>
              <a:rPr lang="en-US" sz="2400" dirty="0">
                <a:solidFill>
                  <a:prstClr val="black"/>
                </a:solidFill>
              </a:rPr>
              <a:t>    </a:t>
            </a:r>
            <a:r>
              <a:rPr lang="en-US" i="1" dirty="0">
                <a:solidFill>
                  <a:prstClr val="black"/>
                </a:solidFill>
              </a:rPr>
              <a:t>Last day was April 30</a:t>
            </a:r>
          </a:p>
          <a:p>
            <a:endParaRPr lang="en-US" dirty="0">
              <a:solidFill>
                <a:prstClr val="black"/>
              </a:solidFill>
            </a:endParaRPr>
          </a:p>
          <a:p>
            <a:endParaRPr lang="en-US" dirty="0">
              <a:solidFill>
                <a:prstClr val="black"/>
              </a:solidFill>
            </a:endParaRPr>
          </a:p>
          <a:p>
            <a:endParaRPr lang="en-US" sz="2400" dirty="0">
              <a:solidFill>
                <a:prstClr val="black"/>
              </a:solidFill>
            </a:endParaRPr>
          </a:p>
          <a:p>
            <a:endParaRPr lang="en-US" dirty="0">
              <a:solidFill>
                <a:prstClr val="black"/>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7802" y="1548800"/>
            <a:ext cx="1514074" cy="1463040"/>
          </a:xfrm>
          <a:prstGeom prst="rect">
            <a:avLst/>
          </a:prstGeom>
        </p:spPr>
      </p:pic>
      <p:pic>
        <p:nvPicPr>
          <p:cNvPr id="3" name="Picture 2"/>
          <p:cNvPicPr>
            <a:picLocks noChangeAspect="1"/>
          </p:cNvPicPr>
          <p:nvPr/>
        </p:nvPicPr>
        <p:blipFill>
          <a:blip r:embed="rId3"/>
          <a:stretch>
            <a:fillRect/>
          </a:stretch>
        </p:blipFill>
        <p:spPr>
          <a:xfrm>
            <a:off x="1678061" y="3290905"/>
            <a:ext cx="1463040" cy="146304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6372" r="20407"/>
          <a:stretch/>
        </p:blipFill>
        <p:spPr>
          <a:xfrm>
            <a:off x="1678061" y="5033010"/>
            <a:ext cx="1413345" cy="1645920"/>
          </a:xfrm>
          <a:prstGeom prst="rect">
            <a:avLst/>
          </a:prstGeom>
        </p:spPr>
      </p:pic>
    </p:spTree>
    <p:extLst>
      <p:ext uri="{BB962C8B-B14F-4D97-AF65-F5344CB8AC3E}">
        <p14:creationId xmlns:p14="http://schemas.microsoft.com/office/powerpoint/2010/main" val="2503546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t>Donald W. Reynolds Gov’s Cup Luncheon</a:t>
            </a:r>
            <a:endParaRPr lang="en-US" dirty="0"/>
          </a:p>
        </p:txBody>
      </p:sp>
      <p:pic>
        <p:nvPicPr>
          <p:cNvPr id="5" name="Picture 4"/>
          <p:cNvPicPr>
            <a:picLocks noChangeAspect="1"/>
          </p:cNvPicPr>
          <p:nvPr/>
        </p:nvPicPr>
        <p:blipFill>
          <a:blip r:embed="rId3"/>
          <a:stretch>
            <a:fillRect/>
          </a:stretch>
        </p:blipFill>
        <p:spPr>
          <a:xfrm>
            <a:off x="217006" y="1573980"/>
            <a:ext cx="6091546" cy="3291840"/>
          </a:xfrm>
          <a:prstGeom prst="rect">
            <a:avLst/>
          </a:prstGeom>
        </p:spPr>
      </p:pic>
      <p:pic>
        <p:nvPicPr>
          <p:cNvPr id="4" name="Content Placeholder 3"/>
          <p:cNvPicPr>
            <a:picLocks noGrp="1" noChangeAspect="1"/>
          </p:cNvPicPr>
          <p:nvPr>
            <p:ph sz="half" idx="10"/>
          </p:nvPr>
        </p:nvPicPr>
        <p:blipFill>
          <a:blip r:embed="rId4" cstate="print">
            <a:extLst>
              <a:ext uri="{28A0092B-C50C-407E-A947-70E740481C1C}">
                <a14:useLocalDpi xmlns:a14="http://schemas.microsoft.com/office/drawing/2010/main" val="0"/>
              </a:ext>
            </a:extLst>
          </a:blip>
          <a:stretch>
            <a:fillRect/>
          </a:stretch>
        </p:blipFill>
        <p:spPr>
          <a:xfrm>
            <a:off x="5855832" y="2919042"/>
            <a:ext cx="6196578" cy="3840480"/>
          </a:xfrm>
        </p:spPr>
      </p:pic>
      <p:sp>
        <p:nvSpPr>
          <p:cNvPr id="6" name="Rectangle 5"/>
          <p:cNvSpPr/>
          <p:nvPr/>
        </p:nvSpPr>
        <p:spPr>
          <a:xfrm>
            <a:off x="321719" y="5259566"/>
            <a:ext cx="5429401" cy="923330"/>
          </a:xfrm>
          <a:prstGeom prst="rect">
            <a:avLst/>
          </a:prstGeom>
        </p:spPr>
        <p:txBody>
          <a:bodyPr wrap="square">
            <a:spAutoFit/>
          </a:bodyPr>
          <a:lstStyle/>
          <a:p>
            <a:pPr fontAlgn="base"/>
            <a:r>
              <a:rPr lang="en-US" b="1" dirty="0">
                <a:solidFill>
                  <a:srgbClr val="002060"/>
                </a:solidFill>
                <a:latin typeface="Open Sans"/>
              </a:rPr>
              <a:t>Graduate Business Plan </a:t>
            </a:r>
            <a:r>
              <a:rPr lang="en-US" b="1" dirty="0" smtClean="0">
                <a:solidFill>
                  <a:srgbClr val="002060"/>
                </a:solidFill>
                <a:latin typeface="Open Sans"/>
              </a:rPr>
              <a:t>Winner</a:t>
            </a:r>
            <a:endParaRPr lang="en-US" b="1" dirty="0">
              <a:solidFill>
                <a:srgbClr val="002060"/>
              </a:solidFill>
              <a:latin typeface="Open Sans"/>
            </a:endParaRPr>
          </a:p>
          <a:p>
            <a:pPr fontAlgn="base"/>
            <a:r>
              <a:rPr lang="en-US" b="1" dirty="0" smtClean="0">
                <a:solidFill>
                  <a:srgbClr val="002060"/>
                </a:solidFill>
                <a:latin typeface="Open Sans"/>
              </a:rPr>
              <a:t>1</a:t>
            </a:r>
            <a:r>
              <a:rPr lang="en-US" b="1" baseline="30000" dirty="0" smtClean="0">
                <a:solidFill>
                  <a:srgbClr val="002060"/>
                </a:solidFill>
                <a:latin typeface="Open Sans"/>
              </a:rPr>
              <a:t>st</a:t>
            </a:r>
            <a:r>
              <a:rPr lang="en-US" b="1" dirty="0">
                <a:solidFill>
                  <a:srgbClr val="002060"/>
                </a:solidFill>
                <a:latin typeface="Open Sans"/>
              </a:rPr>
              <a:t> Place – $25,000</a:t>
            </a:r>
            <a:r>
              <a:rPr lang="en-US" dirty="0">
                <a:solidFill>
                  <a:srgbClr val="002060"/>
                </a:solidFill>
                <a:latin typeface="Open Sans"/>
              </a:rPr>
              <a:t/>
            </a:r>
            <a:br>
              <a:rPr lang="en-US" dirty="0">
                <a:solidFill>
                  <a:srgbClr val="002060"/>
                </a:solidFill>
                <a:latin typeface="Open Sans"/>
              </a:rPr>
            </a:br>
            <a:r>
              <a:rPr lang="en-US" dirty="0">
                <a:solidFill>
                  <a:srgbClr val="002060"/>
                </a:solidFill>
                <a:latin typeface="Open Sans"/>
              </a:rPr>
              <a:t>Agricultural Innovations – Arkansas State University</a:t>
            </a:r>
          </a:p>
        </p:txBody>
      </p:sp>
      <p:sp>
        <p:nvSpPr>
          <p:cNvPr id="7" name="Rectangle 6"/>
          <p:cNvSpPr/>
          <p:nvPr/>
        </p:nvSpPr>
        <p:spPr>
          <a:xfrm>
            <a:off x="6659880" y="1585837"/>
            <a:ext cx="6096000" cy="923330"/>
          </a:xfrm>
          <a:prstGeom prst="rect">
            <a:avLst/>
          </a:prstGeom>
        </p:spPr>
        <p:txBody>
          <a:bodyPr>
            <a:spAutoFit/>
          </a:bodyPr>
          <a:lstStyle/>
          <a:p>
            <a:r>
              <a:rPr lang="en-US" b="1" dirty="0">
                <a:solidFill>
                  <a:srgbClr val="002060"/>
                </a:solidFill>
                <a:latin typeface="Open Sans"/>
              </a:rPr>
              <a:t>Undergraduate Business Plan </a:t>
            </a:r>
            <a:r>
              <a:rPr lang="en-US" b="1" dirty="0" smtClean="0">
                <a:solidFill>
                  <a:srgbClr val="002060"/>
                </a:solidFill>
                <a:latin typeface="Open Sans"/>
              </a:rPr>
              <a:t>Winner</a:t>
            </a:r>
            <a:endParaRPr lang="en-US" b="1" dirty="0">
              <a:solidFill>
                <a:srgbClr val="002060"/>
              </a:solidFill>
              <a:latin typeface="Open Sans"/>
            </a:endParaRPr>
          </a:p>
          <a:p>
            <a:r>
              <a:rPr lang="en-US" b="1" dirty="0">
                <a:solidFill>
                  <a:srgbClr val="002060"/>
                </a:solidFill>
                <a:latin typeface="Open Sans"/>
              </a:rPr>
              <a:t>1st Place – $25,000</a:t>
            </a:r>
          </a:p>
          <a:p>
            <a:r>
              <a:rPr lang="en-US" dirty="0">
                <a:solidFill>
                  <a:srgbClr val="002060"/>
                </a:solidFill>
                <a:latin typeface="Open Sans"/>
              </a:rPr>
              <a:t>TIRE – Harding University</a:t>
            </a:r>
          </a:p>
        </p:txBody>
      </p:sp>
    </p:spTree>
    <p:extLst>
      <p:ext uri="{BB962C8B-B14F-4D97-AF65-F5344CB8AC3E}">
        <p14:creationId xmlns:p14="http://schemas.microsoft.com/office/powerpoint/2010/main" val="993331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261191"/>
            <a:ext cx="12192000" cy="1143000"/>
          </a:xfrm>
          <a:prstGeom prst="rect">
            <a:avLst/>
          </a:prstGeom>
          <a:solidFill>
            <a:srgbClr val="00B0F0"/>
          </a:solidFill>
          <a:ln>
            <a:solidFill>
              <a:srgbClr val="00B0F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prstClr val="white"/>
                </a:solidFill>
                <a:latin typeface="Times New Roman" panose="02020603050405020304" pitchFamily="18" charset="0"/>
                <a:cs typeface="Times New Roman" panose="02020603050405020304" pitchFamily="18" charset="0"/>
              </a:rPr>
              <a:t>Legislative </a:t>
            </a:r>
            <a:r>
              <a:rPr lang="en-US" dirty="0" smtClean="0">
                <a:solidFill>
                  <a:prstClr val="white"/>
                </a:solidFill>
                <a:latin typeface="Times New Roman" panose="02020603050405020304" pitchFamily="18" charset="0"/>
                <a:cs typeface="Times New Roman" panose="02020603050405020304" pitchFamily="18" charset="0"/>
              </a:rPr>
              <a:t>Updates</a:t>
            </a:r>
            <a:endParaRPr lang="en-US" sz="4800" dirty="0">
              <a:solidFill>
                <a:prstClr val="white"/>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626094" y="1538696"/>
            <a:ext cx="8939812" cy="5016758"/>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solidFill>
                  <a:prstClr val="black"/>
                </a:solidFill>
                <a:latin typeface="Times New Roman" panose="02020603050405020304" pitchFamily="18" charset="0"/>
                <a:cs typeface="Times New Roman" panose="02020603050405020304" pitchFamily="18" charset="0"/>
              </a:rPr>
              <a:t>Academic Challenge Scholarship</a:t>
            </a:r>
          </a:p>
          <a:p>
            <a:pPr marL="285750" indent="-285750">
              <a:buFont typeface="Arial" panose="020B0604020202020204" pitchFamily="34" charset="0"/>
              <a:buChar char="•"/>
            </a:pPr>
            <a:r>
              <a:rPr lang="en-US" sz="4000" dirty="0" smtClean="0">
                <a:solidFill>
                  <a:prstClr val="black"/>
                </a:solidFill>
                <a:latin typeface="Times New Roman" panose="02020603050405020304" pitchFamily="18" charset="0"/>
                <a:cs typeface="Times New Roman" panose="02020603050405020304" pitchFamily="18" charset="0"/>
              </a:rPr>
              <a:t>Governor’s Scholarship</a:t>
            </a:r>
          </a:p>
          <a:p>
            <a:pPr marL="285750" indent="-285750">
              <a:buFont typeface="Arial" panose="020B0604020202020204" pitchFamily="34" charset="0"/>
              <a:buChar char="•"/>
            </a:pPr>
            <a:r>
              <a:rPr lang="en-US" sz="4000" dirty="0" smtClean="0">
                <a:solidFill>
                  <a:prstClr val="black"/>
                </a:solidFill>
                <a:latin typeface="Times New Roman" panose="02020603050405020304" pitchFamily="18" charset="0"/>
                <a:cs typeface="Times New Roman" panose="02020603050405020304" pitchFamily="18" charset="0"/>
              </a:rPr>
              <a:t>Revenue Stabilization</a:t>
            </a:r>
          </a:p>
          <a:p>
            <a:pPr marL="285750" indent="-285750">
              <a:buFont typeface="Arial" panose="020B0604020202020204" pitchFamily="34" charset="0"/>
              <a:buChar char="•"/>
            </a:pPr>
            <a:r>
              <a:rPr lang="en-US" sz="4000" dirty="0">
                <a:solidFill>
                  <a:prstClr val="black"/>
                </a:solidFill>
                <a:latin typeface="Times New Roman" panose="02020603050405020304" pitchFamily="18" charset="0"/>
                <a:cs typeface="Times New Roman" panose="02020603050405020304" pitchFamily="18" charset="0"/>
              </a:rPr>
              <a:t>ADHE Appropriation </a:t>
            </a:r>
            <a:r>
              <a:rPr lang="en-US" sz="4000" dirty="0" smtClean="0">
                <a:solidFill>
                  <a:prstClr val="black"/>
                </a:solidFill>
                <a:latin typeface="Times New Roman" panose="02020603050405020304" pitchFamily="18" charset="0"/>
                <a:cs typeface="Times New Roman" panose="02020603050405020304" pitchFamily="18" charset="0"/>
              </a:rPr>
              <a:t>Bill</a:t>
            </a:r>
          </a:p>
          <a:p>
            <a:pPr marL="285750" indent="-285750">
              <a:buFont typeface="Arial" panose="020B0604020202020204" pitchFamily="34" charset="0"/>
              <a:buChar char="•"/>
            </a:pPr>
            <a:r>
              <a:rPr lang="en-US" sz="4000" dirty="0" smtClean="0">
                <a:solidFill>
                  <a:prstClr val="black"/>
                </a:solidFill>
                <a:latin typeface="Times New Roman" panose="02020603050405020304" pitchFamily="18" charset="0"/>
                <a:cs typeface="Times New Roman" panose="02020603050405020304" pitchFamily="18" charset="0"/>
              </a:rPr>
              <a:t>Lottery Revenue</a:t>
            </a:r>
            <a:endParaRPr lang="en-US" sz="4000" dirty="0">
              <a:solidFill>
                <a:prstClr val="black"/>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4000" dirty="0" smtClean="0">
                <a:solidFill>
                  <a:prstClr val="black"/>
                </a:solidFill>
                <a:latin typeface="Times New Roman" panose="02020603050405020304" pitchFamily="18" charset="0"/>
                <a:cs typeface="Times New Roman" panose="02020603050405020304" pitchFamily="18" charset="0"/>
              </a:rPr>
              <a:t>Computer Science requirement</a:t>
            </a:r>
          </a:p>
          <a:p>
            <a:pPr marL="285750" indent="-285750">
              <a:buFont typeface="Arial" panose="020B0604020202020204" pitchFamily="34" charset="0"/>
              <a:buChar char="•"/>
            </a:pPr>
            <a:r>
              <a:rPr lang="en-US" sz="4000" dirty="0" smtClean="0">
                <a:solidFill>
                  <a:prstClr val="black"/>
                </a:solidFill>
                <a:latin typeface="Times New Roman" panose="02020603050405020304" pitchFamily="18" charset="0"/>
                <a:cs typeface="Times New Roman" panose="02020603050405020304" pitchFamily="18" charset="0"/>
              </a:rPr>
              <a:t>Realignment of Higher Education</a:t>
            </a:r>
          </a:p>
          <a:p>
            <a:pPr marL="285750" indent="-285750">
              <a:buFont typeface="Arial" panose="020B0604020202020204" pitchFamily="34" charset="0"/>
              <a:buChar char="•"/>
            </a:pPr>
            <a:r>
              <a:rPr lang="en-US" sz="4000" dirty="0" smtClean="0">
                <a:solidFill>
                  <a:prstClr val="black"/>
                </a:solidFill>
                <a:latin typeface="Times New Roman" panose="02020603050405020304" pitchFamily="18" charset="0"/>
                <a:cs typeface="Times New Roman" panose="02020603050405020304" pitchFamily="18" charset="0"/>
              </a:rPr>
              <a:t>Unplanned Pregnancies</a:t>
            </a:r>
            <a:endParaRPr lang="en-US" sz="4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928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74638"/>
            <a:ext cx="11967210" cy="1143000"/>
          </a:xfrm>
          <a:solidFill>
            <a:srgbClr val="7030A0"/>
          </a:solidFill>
        </p:spPr>
        <p:txBody>
          <a:bodyPr>
            <a:normAutofit fontScale="90000"/>
          </a:bodyPr>
          <a:lstStyle/>
          <a:p>
            <a:r>
              <a:rPr lang="en-US" dirty="0" smtClean="0">
                <a:solidFill>
                  <a:schemeClr val="bg1"/>
                </a:solidFill>
                <a:latin typeface="Times New Roman" panose="02020603050405020304" pitchFamily="18" charset="0"/>
                <a:cs typeface="Times New Roman" panose="02020603050405020304" pitchFamily="18" charset="0"/>
              </a:rPr>
              <a:t/>
            </a:r>
            <a:br>
              <a:rPr lang="en-US" dirty="0" smtClean="0">
                <a:solidFill>
                  <a:schemeClr val="bg1"/>
                </a:solidFill>
                <a:latin typeface="Times New Roman" panose="02020603050405020304" pitchFamily="18" charset="0"/>
                <a:cs typeface="Times New Roman" panose="02020603050405020304" pitchFamily="18" charset="0"/>
              </a:rPr>
            </a:br>
            <a:r>
              <a:rPr lang="en-US" dirty="0" smtClean="0">
                <a:solidFill>
                  <a:schemeClr val="bg1"/>
                </a:solidFill>
                <a:latin typeface="Times New Roman" panose="02020603050405020304" pitchFamily="18" charset="0"/>
                <a:cs typeface="Times New Roman" panose="02020603050405020304" pitchFamily="18" charset="0"/>
              </a:rPr>
              <a:t>Arkansas Academic Challenge</a:t>
            </a:r>
            <a:r>
              <a:rPr lang="en-US" dirty="0">
                <a:solidFill>
                  <a:schemeClr val="bg1"/>
                </a:solidFill>
                <a:latin typeface="Times New Roman" panose="02020603050405020304" pitchFamily="18" charset="0"/>
                <a:cs typeface="Times New Roman" panose="02020603050405020304" pitchFamily="18" charset="0"/>
              </a:rPr>
              <a:t/>
            </a:r>
            <a:br>
              <a:rPr lang="en-US" dirty="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1505" y="2332038"/>
            <a:ext cx="10972800" cy="3456204"/>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Removes Smart Core and GPA from eligibility requirements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(19 </a:t>
            </a:r>
            <a:r>
              <a:rPr lang="en-US" dirty="0">
                <a:latin typeface="Times New Roman" panose="02020603050405020304" pitchFamily="18" charset="0"/>
                <a:cs typeface="Times New Roman" panose="02020603050405020304" pitchFamily="18" charset="0"/>
              </a:rPr>
              <a:t>ACT or ACT equivalent score to </a:t>
            </a:r>
            <a:r>
              <a:rPr lang="en-US" dirty="0" smtClean="0">
                <a:latin typeface="Times New Roman" panose="02020603050405020304" pitchFamily="18" charset="0"/>
                <a:cs typeface="Times New Roman" panose="02020603050405020304" pitchFamily="18" charset="0"/>
              </a:rPr>
              <a:t>qualify, still remains)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Starting 2016-2017 academic year, changes the award amounts to $1,000 in the first year, $4,000 for the second and third </a:t>
            </a:r>
            <a:r>
              <a:rPr lang="en-US" dirty="0" smtClean="0">
                <a:latin typeface="Times New Roman" panose="02020603050405020304" pitchFamily="18" charset="0"/>
                <a:cs typeface="Times New Roman" panose="02020603050405020304" pitchFamily="18" charset="0"/>
              </a:rPr>
              <a:t>years, </a:t>
            </a:r>
            <a:r>
              <a:rPr lang="en-US" dirty="0">
                <a:latin typeface="Times New Roman" panose="02020603050405020304" pitchFamily="18" charset="0"/>
                <a:cs typeface="Times New Roman" panose="02020603050405020304" pitchFamily="18" charset="0"/>
              </a:rPr>
              <a:t>and $5,000 for the fourth and final </a:t>
            </a:r>
            <a:r>
              <a:rPr lang="en-US" dirty="0" smtClean="0">
                <a:latin typeface="Times New Roman" panose="02020603050405020304" pitchFamily="18" charset="0"/>
                <a:cs typeface="Times New Roman" panose="02020603050405020304" pitchFamily="18" charset="0"/>
              </a:rPr>
              <a:t>year</a:t>
            </a:r>
          </a:p>
          <a:p>
            <a:pPr lvl="1"/>
            <a:r>
              <a:rPr lang="en-US" dirty="0" smtClean="0">
                <a:latin typeface="Times New Roman" panose="02020603050405020304" pitchFamily="18" charset="0"/>
                <a:cs typeface="Times New Roman" panose="02020603050405020304" pitchFamily="18" charset="0"/>
              </a:rPr>
              <a:t>$1,000 and $3,000 at two-year institutions</a:t>
            </a:r>
          </a:p>
          <a:p>
            <a:r>
              <a:rPr lang="en-US" dirty="0" smtClean="0">
                <a:latin typeface="Times New Roman" panose="02020603050405020304" pitchFamily="18" charset="0"/>
                <a:cs typeface="Times New Roman" panose="02020603050405020304" pitchFamily="18" charset="0"/>
              </a:rPr>
              <a:t>Changes awards from semester-based to hours-earned basis </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Rectangle 3"/>
          <p:cNvSpPr/>
          <p:nvPr/>
        </p:nvSpPr>
        <p:spPr>
          <a:xfrm>
            <a:off x="2201662" y="1417638"/>
            <a:ext cx="7590408" cy="646331"/>
          </a:xfrm>
          <a:prstGeom prst="rect">
            <a:avLst/>
          </a:prstGeom>
        </p:spPr>
        <p:txBody>
          <a:bodyPr wrap="square">
            <a:spAutoFit/>
          </a:bodyPr>
          <a:lstStyle/>
          <a:p>
            <a:pPr algn="ctr"/>
            <a:r>
              <a:rPr lang="en-US" sz="3600" dirty="0">
                <a:solidFill>
                  <a:srgbClr val="7030A0"/>
                </a:solidFill>
                <a:latin typeface="Times New Roman" panose="02020603050405020304" pitchFamily="18" charset="0"/>
                <a:cs typeface="Times New Roman" panose="02020603050405020304" pitchFamily="18" charset="0"/>
              </a:rPr>
              <a:t>SB5/Act </a:t>
            </a:r>
            <a:r>
              <a:rPr lang="en-US" sz="3600" dirty="0" smtClean="0">
                <a:solidFill>
                  <a:srgbClr val="7030A0"/>
                </a:solidFill>
                <a:latin typeface="Times New Roman" panose="02020603050405020304" pitchFamily="18" charset="0"/>
                <a:cs typeface="Times New Roman" panose="02020603050405020304" pitchFamily="18" charset="0"/>
              </a:rPr>
              <a:t>1105 </a:t>
            </a:r>
            <a:r>
              <a:rPr lang="en-US" sz="3600" i="1" dirty="0">
                <a:solidFill>
                  <a:srgbClr val="7030A0"/>
                </a:solidFill>
                <a:latin typeface="Times New Roman" panose="02020603050405020304" pitchFamily="18" charset="0"/>
                <a:cs typeface="Times New Roman" panose="02020603050405020304" pitchFamily="18" charset="0"/>
              </a:rPr>
              <a:t>and</a:t>
            </a:r>
            <a:r>
              <a:rPr lang="en-US" sz="3600" dirty="0">
                <a:solidFill>
                  <a:srgbClr val="7030A0"/>
                </a:solidFill>
                <a:latin typeface="Times New Roman" panose="02020603050405020304" pitchFamily="18" charset="0"/>
                <a:cs typeface="Times New Roman" panose="02020603050405020304" pitchFamily="18" charset="0"/>
              </a:rPr>
              <a:t> HB1779/Act1250</a:t>
            </a:r>
            <a:endParaRPr lang="en-US" sz="3600" dirty="0">
              <a:solidFill>
                <a:srgbClr val="7030A0"/>
              </a:solidFill>
            </a:endParaRPr>
          </a:p>
        </p:txBody>
      </p:sp>
    </p:spTree>
    <p:extLst>
      <p:ext uri="{BB962C8B-B14F-4D97-AF65-F5344CB8AC3E}">
        <p14:creationId xmlns:p14="http://schemas.microsoft.com/office/powerpoint/2010/main" val="670408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solidFill>
            <a:schemeClr val="accent3"/>
          </a:solidFill>
        </p:spPr>
        <p:txBody>
          <a:bodyPr rtlCol="0"/>
          <a:lstStyle/>
          <a:p>
            <a:pPr eaLnBrk="1" fontAlgn="auto" hangingPunct="1">
              <a:spcAft>
                <a:spcPts val="0"/>
              </a:spcAft>
              <a:defRPr/>
            </a:pPr>
            <a:r>
              <a:rPr lang="en-US" dirty="0" smtClean="0"/>
              <a:t>Academic Challenge Facts</a:t>
            </a:r>
            <a:endParaRPr lang="en-US" dirty="0"/>
          </a:p>
        </p:txBody>
      </p:sp>
      <p:sp>
        <p:nvSpPr>
          <p:cNvPr id="3" name="Rectangle 2"/>
          <p:cNvSpPr/>
          <p:nvPr/>
        </p:nvSpPr>
        <p:spPr>
          <a:xfrm>
            <a:off x="8229600" y="5410200"/>
            <a:ext cx="347472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2339" name="Content Placeholder 2"/>
          <p:cNvSpPr>
            <a:spLocks noGrp="1"/>
          </p:cNvSpPr>
          <p:nvPr>
            <p:ph sz="half" idx="10"/>
          </p:nvPr>
        </p:nvSpPr>
        <p:spPr>
          <a:xfrm>
            <a:off x="301841" y="1487179"/>
            <a:ext cx="11709645" cy="5370821"/>
          </a:xfrm>
        </p:spPr>
        <p:txBody>
          <a:bodyPr/>
          <a:lstStyle/>
          <a:p>
            <a:pPr eaLnBrk="1" hangingPunct="1">
              <a:spcBef>
                <a:spcPct val="0"/>
              </a:spcBef>
            </a:pPr>
            <a:r>
              <a:rPr lang="en-US" altLang="en-US" dirty="0" smtClean="0"/>
              <a:t>Deadline for all categories – both spring and fall semester – is June 1</a:t>
            </a:r>
          </a:p>
          <a:p>
            <a:pPr eaLnBrk="1" hangingPunct="1">
              <a:spcBef>
                <a:spcPct val="0"/>
              </a:spcBef>
            </a:pPr>
            <a:r>
              <a:rPr lang="en-US" altLang="en-US" dirty="0" smtClean="0"/>
              <a:t>2015-16 </a:t>
            </a:r>
            <a:r>
              <a:rPr lang="en-US" altLang="en-US" dirty="0"/>
              <a:t>awards </a:t>
            </a:r>
            <a:r>
              <a:rPr lang="en-US" altLang="en-US" dirty="0" smtClean="0"/>
              <a:t>(</a:t>
            </a:r>
            <a:r>
              <a:rPr lang="en-US" altLang="en-US" b="1" dirty="0" smtClean="0"/>
              <a:t>went into effect Fall 2014</a:t>
            </a:r>
            <a:r>
              <a:rPr lang="en-US" altLang="en-US" dirty="0" smtClean="0"/>
              <a:t>) are </a:t>
            </a:r>
            <a:r>
              <a:rPr lang="en-US" altLang="en-US" dirty="0"/>
              <a:t>$2K, $3K, $4K and $5K as a freshman, sophomore, junior or senior  respectively, with $2K only at two-year </a:t>
            </a:r>
            <a:r>
              <a:rPr lang="en-US" altLang="en-US" dirty="0" smtClean="0"/>
              <a:t>college</a:t>
            </a:r>
          </a:p>
          <a:p>
            <a:pPr eaLnBrk="1" hangingPunct="1">
              <a:spcBef>
                <a:spcPct val="0"/>
              </a:spcBef>
            </a:pPr>
            <a:r>
              <a:rPr lang="en-US" altLang="en-US" dirty="0" smtClean="0"/>
              <a:t>Amounts for those who received the ACS in 2010 and continued his or her eligibility will receive same amounts – $5,000 or $2,500</a:t>
            </a:r>
          </a:p>
          <a:p>
            <a:pPr eaLnBrk="1" hangingPunct="1">
              <a:spcBef>
                <a:spcPct val="0"/>
              </a:spcBef>
            </a:pPr>
            <a:r>
              <a:rPr lang="en-US" altLang="en-US" dirty="0" smtClean="0"/>
              <a:t>Amounts for those who received the ACS in 2011 and 2012 and continued his or her eligibility will receive same amounts – $4,500 </a:t>
            </a:r>
          </a:p>
          <a:p>
            <a:pPr marL="0" indent="0" eaLnBrk="1" hangingPunct="1">
              <a:spcBef>
                <a:spcPct val="0"/>
              </a:spcBef>
              <a:buNone/>
            </a:pPr>
            <a:r>
              <a:rPr lang="en-US" altLang="en-US" dirty="0" smtClean="0"/>
              <a:t>    or $2,250</a:t>
            </a:r>
          </a:p>
          <a:p>
            <a:pPr eaLnBrk="1" hangingPunct="1">
              <a:spcBef>
                <a:spcPct val="0"/>
              </a:spcBef>
            </a:pPr>
            <a:r>
              <a:rPr lang="en-US" altLang="en-US" dirty="0" smtClean="0"/>
              <a:t>Changes during this session, that go into </a:t>
            </a:r>
            <a:r>
              <a:rPr lang="en-US" altLang="en-US" dirty="0"/>
              <a:t>effect </a:t>
            </a:r>
            <a:r>
              <a:rPr lang="en-US" altLang="en-US" dirty="0" smtClean="0"/>
              <a:t>starting the 2016-2017 </a:t>
            </a:r>
            <a:r>
              <a:rPr lang="en-US" altLang="en-US" dirty="0"/>
              <a:t>academic </a:t>
            </a:r>
            <a:r>
              <a:rPr lang="en-US" altLang="en-US" dirty="0" smtClean="0"/>
              <a:t>year</a:t>
            </a:r>
          </a:p>
        </p:txBody>
      </p:sp>
    </p:spTree>
    <p:extLst>
      <p:ext uri="{BB962C8B-B14F-4D97-AF65-F5344CB8AC3E}">
        <p14:creationId xmlns:p14="http://schemas.microsoft.com/office/powerpoint/2010/main" val="262578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 y="297498"/>
            <a:ext cx="12024360" cy="1143000"/>
          </a:xfrm>
          <a:solidFill>
            <a:srgbClr val="FF0000"/>
          </a:solidFill>
        </p:spPr>
        <p:txBody>
          <a:bodyPr>
            <a:normAutofit/>
          </a:bodyPr>
          <a:lstStyle/>
          <a:p>
            <a:r>
              <a:rPr lang="en-US" dirty="0" smtClean="0">
                <a:solidFill>
                  <a:schemeClr val="bg1"/>
                </a:solidFill>
                <a:latin typeface="Times New Roman" panose="02020603050405020304" pitchFamily="18" charset="0"/>
                <a:cs typeface="Times New Roman" panose="02020603050405020304" pitchFamily="18" charset="0"/>
              </a:rPr>
              <a:t>Governor’s Scholarship</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2319293"/>
            <a:ext cx="10972800" cy="4204055"/>
          </a:xfrm>
        </p:spPr>
        <p:txBody>
          <a:bodyPr>
            <a:normAutofit/>
          </a:bodyPr>
          <a:lstStyle/>
          <a:p>
            <a:r>
              <a:rPr lang="en-US" dirty="0" smtClean="0">
                <a:latin typeface="Times New Roman" panose="02020603050405020304" pitchFamily="18" charset="0"/>
                <a:cs typeface="Times New Roman" panose="02020603050405020304" pitchFamily="18" charset="0"/>
              </a:rPr>
              <a:t>Eliminates the separate programs of Governor’s Scholars and Governor’s Distinguished</a:t>
            </a:r>
          </a:p>
          <a:p>
            <a:r>
              <a:rPr lang="en-US" dirty="0" smtClean="0">
                <a:latin typeface="Times New Roman" panose="02020603050405020304" pitchFamily="18" charset="0"/>
                <a:cs typeface="Times New Roman" panose="02020603050405020304" pitchFamily="18" charset="0"/>
              </a:rPr>
              <a:t>Now only Governor’s Distinguished</a:t>
            </a:r>
          </a:p>
          <a:p>
            <a:r>
              <a:rPr lang="en-US" dirty="0" smtClean="0">
                <a:latin typeface="Times New Roman" panose="02020603050405020304" pitchFamily="18" charset="0"/>
                <a:cs typeface="Times New Roman" panose="02020603050405020304" pitchFamily="18" charset="0"/>
              </a:rPr>
              <a:t>Must continue to have one per county</a:t>
            </a:r>
          </a:p>
          <a:p>
            <a:r>
              <a:rPr lang="en-US" dirty="0" smtClean="0">
                <a:latin typeface="Times New Roman" panose="02020603050405020304" pitchFamily="18" charset="0"/>
                <a:cs typeface="Times New Roman" panose="02020603050405020304" pitchFamily="18" charset="0"/>
              </a:rPr>
              <a:t>Total of 599 students were awarded due to additional funding </a:t>
            </a:r>
          </a:p>
          <a:p>
            <a:pPr lvl="2">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465 have accepted</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4394754" y="1440498"/>
            <a:ext cx="3672993"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HB1836 / Act 850 </a:t>
            </a:r>
            <a:endParaRPr lang="en-US" sz="3600" dirty="0">
              <a:solidFill>
                <a:srgbClr val="FF0000"/>
              </a:solidFill>
            </a:endParaRPr>
          </a:p>
        </p:txBody>
      </p:sp>
    </p:spTree>
    <p:extLst>
      <p:ext uri="{BB962C8B-B14F-4D97-AF65-F5344CB8AC3E}">
        <p14:creationId xmlns:p14="http://schemas.microsoft.com/office/powerpoint/2010/main" val="699100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74638"/>
            <a:ext cx="11967210" cy="1143000"/>
          </a:xfrm>
          <a:solidFill>
            <a:srgbClr val="0070C0"/>
          </a:solidFill>
        </p:spPr>
        <p:txBody>
          <a:bodyPr>
            <a:normAutofit fontScale="90000"/>
          </a:bodyPr>
          <a:lstStyle/>
          <a:p>
            <a:r>
              <a:rPr lang="en-US" dirty="0" smtClean="0">
                <a:solidFill>
                  <a:schemeClr val="bg1"/>
                </a:solidFill>
                <a:latin typeface="Times New Roman" panose="02020603050405020304" pitchFamily="18" charset="0"/>
                <a:cs typeface="Times New Roman" panose="02020603050405020304" pitchFamily="18" charset="0"/>
              </a:rPr>
              <a:t/>
            </a:r>
            <a:br>
              <a:rPr lang="en-US" dirty="0" smtClean="0">
                <a:solidFill>
                  <a:schemeClr val="bg1"/>
                </a:solidFill>
                <a:latin typeface="Times New Roman" panose="02020603050405020304" pitchFamily="18" charset="0"/>
                <a:cs typeface="Times New Roman" panose="02020603050405020304" pitchFamily="18" charset="0"/>
              </a:rPr>
            </a:br>
            <a:r>
              <a:rPr lang="en-US" dirty="0" smtClean="0">
                <a:solidFill>
                  <a:schemeClr val="bg1"/>
                </a:solidFill>
                <a:latin typeface="Times New Roman" panose="02020603050405020304" pitchFamily="18" charset="0"/>
                <a:cs typeface="Times New Roman" panose="02020603050405020304" pitchFamily="18" charset="0"/>
              </a:rPr>
              <a:t>ADHE Appropriation Bill </a:t>
            </a:r>
            <a:br>
              <a:rPr lang="en-US" dirty="0" smtClean="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71852" y="2246051"/>
            <a:ext cx="9411810" cy="4297363"/>
          </a:xfrm>
        </p:spPr>
        <p:txBody>
          <a:bodyPr/>
          <a:lstStyle/>
          <a:p>
            <a:r>
              <a:rPr lang="en-US" dirty="0">
                <a:latin typeface="Times New Roman" panose="02020603050405020304" pitchFamily="18" charset="0"/>
                <a:cs typeface="Times New Roman" panose="02020603050405020304" pitchFamily="18" charset="0"/>
              </a:rPr>
              <a:t>Special Language on 4-year Funding </a:t>
            </a:r>
            <a:r>
              <a:rPr lang="en-US" dirty="0" smtClean="0">
                <a:latin typeface="Times New Roman" panose="02020603050405020304" pitchFamily="18" charset="0"/>
                <a:cs typeface="Times New Roman" panose="02020603050405020304" pitchFamily="18" charset="0"/>
              </a:rPr>
              <a:t>Formula</a:t>
            </a:r>
          </a:p>
          <a:p>
            <a:r>
              <a:rPr lang="en-US" dirty="0" smtClean="0">
                <a:latin typeface="Times New Roman" panose="02020603050405020304" pitchFamily="18" charset="0"/>
                <a:cs typeface="Times New Roman" panose="02020603050405020304" pitchFamily="18" charset="0"/>
              </a:rPr>
              <a:t>Revenue Stabilization Allocation $3,399,182 </a:t>
            </a:r>
          </a:p>
          <a:p>
            <a:r>
              <a:rPr lang="en-US" dirty="0" smtClean="0">
                <a:latin typeface="Times New Roman" panose="02020603050405020304" pitchFamily="18" charset="0"/>
                <a:cs typeface="Times New Roman" panose="02020603050405020304" pitchFamily="18" charset="0"/>
              </a:rPr>
              <a:t>1% reduction in funding of $41,549</a:t>
            </a:r>
          </a:p>
          <a:p>
            <a:r>
              <a:rPr lang="en-US" dirty="0" smtClean="0">
                <a:latin typeface="Times New Roman" panose="02020603050405020304" pitchFamily="18" charset="0"/>
                <a:cs typeface="Times New Roman" panose="02020603050405020304" pitchFamily="18" charset="0"/>
              </a:rPr>
              <a:t>Salary savings used to offset reduction</a:t>
            </a:r>
          </a:p>
          <a:p>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Rectangle 3"/>
          <p:cNvSpPr/>
          <p:nvPr/>
        </p:nvSpPr>
        <p:spPr>
          <a:xfrm>
            <a:off x="4530713" y="1417638"/>
            <a:ext cx="3134384" cy="646331"/>
          </a:xfrm>
          <a:prstGeom prst="rect">
            <a:avLst/>
          </a:prstGeom>
        </p:spPr>
        <p:txBody>
          <a:bodyPr wrap="none">
            <a:spAutoFit/>
          </a:bodyPr>
          <a:lstStyle/>
          <a:p>
            <a:r>
              <a:rPr lang="en-US" sz="3600" dirty="0">
                <a:solidFill>
                  <a:srgbClr val="0070C0"/>
                </a:solidFill>
                <a:latin typeface="Times New Roman" panose="02020603050405020304" pitchFamily="18" charset="0"/>
                <a:cs typeface="Times New Roman" panose="02020603050405020304" pitchFamily="18" charset="0"/>
              </a:rPr>
              <a:t>SB97 / Act 978 </a:t>
            </a:r>
            <a:endParaRPr lang="en-US" sz="3600" dirty="0">
              <a:solidFill>
                <a:srgbClr val="0070C0"/>
              </a:solidFill>
            </a:endParaRPr>
          </a:p>
        </p:txBody>
      </p:sp>
    </p:spTree>
    <p:extLst>
      <p:ext uri="{BB962C8B-B14F-4D97-AF65-F5344CB8AC3E}">
        <p14:creationId xmlns:p14="http://schemas.microsoft.com/office/powerpoint/2010/main" val="19564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352800"/>
            <a:ext cx="8534400" cy="1981200"/>
          </a:xfrm>
        </p:spPr>
        <p:txBody>
          <a:bodyPr/>
          <a:lstStyle/>
          <a:p>
            <a:r>
              <a:rPr lang="en-US" sz="2800" dirty="0"/>
              <a:t>Agenda item no. 3:</a:t>
            </a:r>
            <a:br>
              <a:rPr lang="en-US" sz="2800" dirty="0"/>
            </a:br>
            <a:r>
              <a:rPr lang="en-US" sz="2800" dirty="0"/>
              <a:t>performance funding outcomes</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sp>
        <p:nvSpPr>
          <p:cNvPr id="3" name="Subtitle 2"/>
          <p:cNvSpPr>
            <a:spLocks noGrp="1"/>
          </p:cNvSpPr>
          <p:nvPr>
            <p:ph type="body" idx="1"/>
          </p:nvPr>
        </p:nvSpPr>
        <p:spPr>
          <a:xfrm>
            <a:off x="1981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a:solidFill>
                  <a:schemeClr val="accent2"/>
                </a:solidFill>
              </a:rPr>
              <a:t>Tara Smith</a:t>
            </a:r>
          </a:p>
          <a:p>
            <a:r>
              <a:rPr lang="en-US" sz="9600" dirty="0">
                <a:solidFill>
                  <a:schemeClr val="accent2"/>
                </a:solidFill>
              </a:rPr>
              <a:t>Senior Associate Director, 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679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831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984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5" y="3381375"/>
            <a:ext cx="95250" cy="95250"/>
          </a:xfrm>
          <a:prstGeom prst="rect">
            <a:avLst/>
          </a:prstGeom>
        </p:spPr>
      </p:pic>
    </p:spTree>
    <p:extLst>
      <p:ext uri="{BB962C8B-B14F-4D97-AF65-F5344CB8AC3E}">
        <p14:creationId xmlns:p14="http://schemas.microsoft.com/office/powerpoint/2010/main" val="1963645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 y="274638"/>
            <a:ext cx="12001500" cy="1143000"/>
          </a:xfrm>
          <a:solidFill>
            <a:schemeClr val="accent6"/>
          </a:solidFill>
        </p:spPr>
        <p:txBody>
          <a:bodyPr>
            <a:normAutofit/>
          </a:bodyPr>
          <a:lstStyle/>
          <a:p>
            <a:r>
              <a:rPr lang="en-US" dirty="0" smtClean="0">
                <a:solidFill>
                  <a:schemeClr val="bg1"/>
                </a:solidFill>
                <a:latin typeface="Times New Roman" panose="02020603050405020304" pitchFamily="18" charset="0"/>
                <a:cs typeface="Times New Roman" panose="02020603050405020304" pitchFamily="18" charset="0"/>
              </a:rPr>
              <a:t>Lottery Revenue</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4360" y="2063969"/>
            <a:ext cx="10972800" cy="4525963"/>
          </a:xfrm>
        </p:spPr>
        <p:txBody>
          <a:bodyPr>
            <a:normAutofit/>
          </a:bodyPr>
          <a:lstStyle/>
          <a:p>
            <a:r>
              <a:rPr lang="en-US" dirty="0" smtClean="0">
                <a:latin typeface="Times New Roman" panose="02020603050405020304" pitchFamily="18" charset="0"/>
                <a:cs typeface="Times New Roman" panose="02020603050405020304" pitchFamily="18" charset="0"/>
              </a:rPr>
              <a:t>Eliminates gambling addiction hotline</a:t>
            </a:r>
          </a:p>
          <a:p>
            <a:r>
              <a:rPr lang="en-US" dirty="0" smtClean="0">
                <a:latin typeface="Times New Roman" panose="02020603050405020304" pitchFamily="18" charset="0"/>
                <a:cs typeface="Times New Roman" panose="02020603050405020304" pitchFamily="18" charset="0"/>
              </a:rPr>
              <a:t>Eliminates indirect cost billing from ADHE to Lottery</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4385425" y="1417638"/>
            <a:ext cx="3390672" cy="646331"/>
          </a:xfrm>
          <a:prstGeom prst="rect">
            <a:avLst/>
          </a:prstGeom>
        </p:spPr>
        <p:txBody>
          <a:bodyPr wrap="none">
            <a:spAutoFit/>
          </a:bodyPr>
          <a:lstStyle/>
          <a:p>
            <a:pPr algn="ctr"/>
            <a:r>
              <a:rPr lang="en-US" sz="3600" dirty="0" smtClean="0">
                <a:solidFill>
                  <a:srgbClr val="F79646"/>
                </a:solidFill>
                <a:latin typeface="Times New Roman" panose="02020603050405020304" pitchFamily="18" charset="0"/>
                <a:cs typeface="Times New Roman" panose="02020603050405020304" pitchFamily="18" charset="0"/>
              </a:rPr>
              <a:t>SB404/Act 1262 </a:t>
            </a:r>
            <a:endParaRPr lang="en-US" sz="3600" dirty="0">
              <a:solidFill>
                <a:srgbClr val="F79646"/>
              </a:solidFill>
            </a:endParaRPr>
          </a:p>
        </p:txBody>
      </p:sp>
    </p:spTree>
    <p:extLst>
      <p:ext uri="{BB962C8B-B14F-4D97-AF65-F5344CB8AC3E}">
        <p14:creationId xmlns:p14="http://schemas.microsoft.com/office/powerpoint/2010/main" val="35804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Science</a:t>
            </a:r>
            <a:endParaRPr lang="en-US" dirty="0"/>
          </a:p>
        </p:txBody>
      </p:sp>
      <p:sp>
        <p:nvSpPr>
          <p:cNvPr id="3" name="Content Placeholder 2"/>
          <p:cNvSpPr>
            <a:spLocks noGrp="1"/>
          </p:cNvSpPr>
          <p:nvPr>
            <p:ph idx="1"/>
          </p:nvPr>
        </p:nvSpPr>
        <p:spPr>
          <a:xfrm>
            <a:off x="609600" y="2456481"/>
            <a:ext cx="10972800" cy="3669683"/>
          </a:xfrm>
        </p:spPr>
        <p:txBody>
          <a:bodyPr/>
          <a:lstStyle/>
          <a:p>
            <a:r>
              <a:rPr lang="en-US" dirty="0" smtClean="0">
                <a:latin typeface="Times New Roman" panose="02020603050405020304" pitchFamily="18" charset="0"/>
                <a:cs typeface="Times New Roman" panose="02020603050405020304" pitchFamily="18" charset="0"/>
              </a:rPr>
              <a:t>Require a computer science course in all public high schools and charter schools </a:t>
            </a:r>
          </a:p>
          <a:p>
            <a:r>
              <a:rPr lang="en-US" dirty="0" smtClean="0">
                <a:latin typeface="Times New Roman" panose="02020603050405020304" pitchFamily="18" charset="0"/>
                <a:cs typeface="Times New Roman" panose="02020603050405020304" pitchFamily="18" charset="0"/>
              </a:rPr>
              <a:t>Task force</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4530713" y="1417638"/>
            <a:ext cx="3655873" cy="646331"/>
          </a:xfrm>
          <a:prstGeom prst="rect">
            <a:avLst/>
          </a:prstGeom>
        </p:spPr>
        <p:txBody>
          <a:bodyPr wrap="none">
            <a:spAutoFit/>
          </a:bodyPr>
          <a:lstStyle/>
          <a:p>
            <a:r>
              <a:rPr lang="en-US" sz="3600" dirty="0">
                <a:solidFill>
                  <a:srgbClr val="7030A0"/>
                </a:solidFill>
                <a:latin typeface="Times New Roman" panose="02020603050405020304" pitchFamily="18" charset="0"/>
                <a:cs typeface="Times New Roman" panose="02020603050405020304" pitchFamily="18" charset="0"/>
              </a:rPr>
              <a:t>HB1183 / Act 187 </a:t>
            </a:r>
          </a:p>
        </p:txBody>
      </p:sp>
      <p:sp>
        <p:nvSpPr>
          <p:cNvPr id="6" name="Title 1"/>
          <p:cNvSpPr txBox="1">
            <a:spLocks/>
          </p:cNvSpPr>
          <p:nvPr/>
        </p:nvSpPr>
        <p:spPr>
          <a:xfrm>
            <a:off x="114300" y="274638"/>
            <a:ext cx="11967210" cy="1143000"/>
          </a:xfrm>
          <a:prstGeom prst="rect">
            <a:avLst/>
          </a:prstGeom>
          <a:solidFill>
            <a:srgbClr val="7030A0"/>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white"/>
                </a:solidFill>
                <a:latin typeface="Times New Roman" panose="02020603050405020304" pitchFamily="18" charset="0"/>
                <a:cs typeface="Times New Roman" panose="02020603050405020304" pitchFamily="18" charset="0"/>
              </a:rPr>
              <a:t/>
            </a:r>
            <a:br>
              <a:rPr lang="en-US" dirty="0" smtClean="0">
                <a:solidFill>
                  <a:prstClr val="white"/>
                </a:solidFill>
                <a:latin typeface="Times New Roman" panose="02020603050405020304" pitchFamily="18" charset="0"/>
                <a:cs typeface="Times New Roman" panose="02020603050405020304" pitchFamily="18" charset="0"/>
              </a:rPr>
            </a:br>
            <a:r>
              <a:rPr lang="en-US" dirty="0" smtClean="0">
                <a:solidFill>
                  <a:prstClr val="white"/>
                </a:solidFill>
                <a:latin typeface="Times New Roman" panose="02020603050405020304" pitchFamily="18" charset="0"/>
                <a:cs typeface="Times New Roman" panose="02020603050405020304" pitchFamily="18" charset="0"/>
              </a:rPr>
              <a:t>Computer Science</a:t>
            </a:r>
            <a:endParaRPr lang="en-US"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177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Realignment of HE</a:t>
            </a:r>
            <a:endParaRPr lang="en-US" dirty="0"/>
          </a:p>
        </p:txBody>
      </p:sp>
      <p:sp>
        <p:nvSpPr>
          <p:cNvPr id="3" name="Content Placeholder 2"/>
          <p:cNvSpPr>
            <a:spLocks noGrp="1"/>
          </p:cNvSpPr>
          <p:nvPr>
            <p:ph idx="1"/>
          </p:nvPr>
        </p:nvSpPr>
        <p:spPr>
          <a:xfrm>
            <a:off x="609600" y="2479729"/>
            <a:ext cx="10972800" cy="3804834"/>
          </a:xfrm>
        </p:spPr>
        <p:txBody>
          <a:bodyPr>
            <a:normAutofit fontScale="85000" lnSpcReduction="10000"/>
          </a:bodyPr>
          <a:lstStyle/>
          <a:p>
            <a:r>
              <a:rPr lang="en-US" dirty="0" smtClean="0">
                <a:latin typeface="Times New Roman" panose="02020603050405020304" pitchFamily="18" charset="0"/>
                <a:cs typeface="Times New Roman" panose="02020603050405020304" pitchFamily="18" charset="0"/>
              </a:rPr>
              <a:t>Study </a:t>
            </a:r>
            <a:r>
              <a:rPr lang="en-US" dirty="0">
                <a:latin typeface="Times New Roman" panose="02020603050405020304" pitchFamily="18" charset="0"/>
                <a:cs typeface="Times New Roman" panose="02020603050405020304" pitchFamily="18" charset="0"/>
              </a:rPr>
              <a:t>the advantages and disadvantages of realigning </a:t>
            </a:r>
            <a:r>
              <a:rPr lang="en-US" dirty="0" smtClean="0">
                <a:latin typeface="Times New Roman" panose="02020603050405020304" pitchFamily="18" charset="0"/>
                <a:cs typeface="Times New Roman" panose="02020603050405020304" pitchFamily="18" charset="0"/>
              </a:rPr>
              <a:t>state-supported </a:t>
            </a:r>
            <a:r>
              <a:rPr lang="en-US" dirty="0">
                <a:latin typeface="Times New Roman" panose="02020603050405020304" pitchFamily="18" charset="0"/>
                <a:cs typeface="Times New Roman" panose="02020603050405020304" pitchFamily="18" charset="0"/>
              </a:rPr>
              <a:t>institutions of higher </a:t>
            </a:r>
            <a:r>
              <a:rPr lang="en-US" dirty="0" smtClean="0">
                <a:latin typeface="Times New Roman" panose="02020603050405020304" pitchFamily="18" charset="0"/>
                <a:cs typeface="Times New Roman" panose="02020603050405020304" pitchFamily="18" charset="0"/>
              </a:rPr>
              <a:t>education</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Identify </a:t>
            </a:r>
            <a:r>
              <a:rPr lang="en-US" dirty="0">
                <a:latin typeface="Times New Roman" panose="02020603050405020304" pitchFamily="18" charset="0"/>
                <a:cs typeface="Times New Roman" panose="02020603050405020304" pitchFamily="18" charset="0"/>
              </a:rPr>
              <a:t>current redundancies that exist with the </a:t>
            </a:r>
            <a:r>
              <a:rPr lang="en-US" dirty="0" smtClean="0">
                <a:latin typeface="Times New Roman" panose="02020603050405020304" pitchFamily="18" charset="0"/>
                <a:cs typeface="Times New Roman" panose="02020603050405020304" pitchFamily="18" charset="0"/>
              </a:rPr>
              <a:t>current structure </a:t>
            </a:r>
            <a:r>
              <a:rPr lang="en-US" dirty="0">
                <a:latin typeface="Times New Roman" panose="02020603050405020304" pitchFamily="18" charset="0"/>
                <a:cs typeface="Times New Roman" panose="02020603050405020304" pitchFamily="18" charset="0"/>
              </a:rPr>
              <a:t>of higher education in </a:t>
            </a:r>
            <a:r>
              <a:rPr lang="en-US" dirty="0" smtClean="0">
                <a:latin typeface="Times New Roman" panose="02020603050405020304" pitchFamily="18" charset="0"/>
                <a:cs typeface="Times New Roman" panose="02020603050405020304" pitchFamily="18" charset="0"/>
              </a:rPr>
              <a:t>Arkansas</a:t>
            </a:r>
          </a:p>
          <a:p>
            <a:r>
              <a:rPr lang="en-US" dirty="0" smtClean="0">
                <a:latin typeface="Times New Roman" panose="02020603050405020304" pitchFamily="18" charset="0"/>
                <a:cs typeface="Times New Roman" panose="02020603050405020304" pitchFamily="18" charset="0"/>
              </a:rPr>
              <a:t>Determine </a:t>
            </a:r>
            <a:r>
              <a:rPr lang="en-US" dirty="0">
                <a:latin typeface="Times New Roman" panose="02020603050405020304" pitchFamily="18" charset="0"/>
                <a:cs typeface="Times New Roman" panose="02020603050405020304" pitchFamily="18" charset="0"/>
              </a:rPr>
              <a:t>what mechanisms are currently available or </a:t>
            </a:r>
            <a:r>
              <a:rPr lang="en-US" dirty="0" smtClean="0">
                <a:latin typeface="Times New Roman" panose="02020603050405020304" pitchFamily="18" charset="0"/>
                <a:cs typeface="Times New Roman" panose="02020603050405020304" pitchFamily="18" charset="0"/>
              </a:rPr>
              <a:t>could be </a:t>
            </a:r>
            <a:r>
              <a:rPr lang="en-US" dirty="0">
                <a:latin typeface="Times New Roman" panose="02020603050405020304" pitchFamily="18" charset="0"/>
                <a:cs typeface="Times New Roman" panose="02020603050405020304" pitchFamily="18" charset="0"/>
              </a:rPr>
              <a:t>available to provide cost savings to state-supported institutions </a:t>
            </a:r>
            <a:r>
              <a:rPr lang="en-US" dirty="0" smtClean="0">
                <a:latin typeface="Times New Roman" panose="02020603050405020304" pitchFamily="18" charset="0"/>
                <a:cs typeface="Times New Roman" panose="02020603050405020304" pitchFamily="18" charset="0"/>
              </a:rPr>
              <a:t>of higher </a:t>
            </a:r>
            <a:r>
              <a:rPr lang="en-US" dirty="0">
                <a:latin typeface="Times New Roman" panose="02020603050405020304" pitchFamily="18" charset="0"/>
                <a:cs typeface="Times New Roman" panose="02020603050405020304" pitchFamily="18" charset="0"/>
              </a:rPr>
              <a:t>education and to </a:t>
            </a:r>
            <a:r>
              <a:rPr lang="en-US" dirty="0" smtClean="0">
                <a:latin typeface="Times New Roman" panose="02020603050405020304" pitchFamily="18" charset="0"/>
                <a:cs typeface="Times New Roman" panose="02020603050405020304" pitchFamily="18" charset="0"/>
              </a:rPr>
              <a:t>students</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Improve </a:t>
            </a:r>
            <a:r>
              <a:rPr lang="en-US" dirty="0">
                <a:latin typeface="Times New Roman" panose="02020603050405020304" pitchFamily="18" charset="0"/>
                <a:cs typeface="Times New Roman" panose="02020603050405020304" pitchFamily="18" charset="0"/>
              </a:rPr>
              <a:t>accountability to and communications with </a:t>
            </a:r>
            <a:r>
              <a:rPr lang="en-US" dirty="0" smtClean="0">
                <a:latin typeface="Times New Roman" panose="02020603050405020304" pitchFamily="18" charset="0"/>
                <a:cs typeface="Times New Roman" panose="02020603050405020304" pitchFamily="18" charset="0"/>
              </a:rPr>
              <a:t>the General Assembly</a:t>
            </a:r>
          </a:p>
          <a:p>
            <a:r>
              <a:rPr lang="en-US" dirty="0" smtClean="0">
                <a:latin typeface="Times New Roman" panose="02020603050405020304" pitchFamily="18" charset="0"/>
                <a:cs typeface="Times New Roman" panose="02020603050405020304" pitchFamily="18" charset="0"/>
              </a:rPr>
              <a:t>Report by November 2016</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4530713" y="1417638"/>
            <a:ext cx="3788409" cy="646331"/>
          </a:xfrm>
          <a:prstGeom prst="rect">
            <a:avLst/>
          </a:prstGeom>
        </p:spPr>
        <p:txBody>
          <a:bodyPr wrap="none">
            <a:spAutoFit/>
          </a:bodyPr>
          <a:lstStyle/>
          <a:p>
            <a:r>
              <a:rPr lang="en-US" sz="3600" dirty="0" smtClean="0">
                <a:solidFill>
                  <a:srgbClr val="9BBB59">
                    <a:lumMod val="75000"/>
                  </a:srgbClr>
                </a:solidFill>
                <a:latin typeface="Times New Roman" panose="02020603050405020304" pitchFamily="18" charset="0"/>
                <a:cs typeface="Times New Roman" panose="02020603050405020304" pitchFamily="18" charset="0"/>
              </a:rPr>
              <a:t>HB1581 </a:t>
            </a:r>
            <a:r>
              <a:rPr lang="en-US" sz="3600" dirty="0">
                <a:solidFill>
                  <a:srgbClr val="9BBB59">
                    <a:lumMod val="75000"/>
                  </a:srgbClr>
                </a:solidFill>
                <a:latin typeface="Times New Roman" panose="02020603050405020304" pitchFamily="18" charset="0"/>
                <a:cs typeface="Times New Roman" panose="02020603050405020304" pitchFamily="18" charset="0"/>
              </a:rPr>
              <a:t>/ Act </a:t>
            </a:r>
            <a:r>
              <a:rPr lang="en-US" sz="3600" dirty="0" smtClean="0">
                <a:solidFill>
                  <a:srgbClr val="9BBB59">
                    <a:lumMod val="75000"/>
                  </a:srgbClr>
                </a:solidFill>
                <a:latin typeface="Times New Roman" panose="02020603050405020304" pitchFamily="18" charset="0"/>
                <a:cs typeface="Times New Roman" panose="02020603050405020304" pitchFamily="18" charset="0"/>
              </a:rPr>
              <a:t>544  </a:t>
            </a:r>
            <a:endParaRPr lang="en-US" sz="3600" dirty="0">
              <a:solidFill>
                <a:srgbClr val="9BBB59">
                  <a:lumMod val="75000"/>
                </a:srgbClr>
              </a:solidFill>
            </a:endParaRPr>
          </a:p>
        </p:txBody>
      </p:sp>
      <p:sp>
        <p:nvSpPr>
          <p:cNvPr id="6" name="Title 1"/>
          <p:cNvSpPr txBox="1">
            <a:spLocks/>
          </p:cNvSpPr>
          <p:nvPr/>
        </p:nvSpPr>
        <p:spPr>
          <a:xfrm>
            <a:off x="0" y="274638"/>
            <a:ext cx="12192000" cy="1143000"/>
          </a:xfrm>
          <a:prstGeom prst="rect">
            <a:avLst/>
          </a:prstGeom>
          <a:solidFill>
            <a:schemeClr val="accent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prstClr val="black"/>
                </a:solidFill>
                <a:latin typeface="Times New Roman" panose="02020603050405020304" pitchFamily="18" charset="0"/>
                <a:cs typeface="Times New Roman" panose="02020603050405020304" pitchFamily="18" charset="0"/>
              </a:rPr>
              <a:t>Realignment of Higher Ed</a:t>
            </a:r>
            <a:endParaRPr 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883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Unplanned Pregnancies</a:t>
            </a:r>
            <a:endParaRPr lang="en-US" dirty="0"/>
          </a:p>
        </p:txBody>
      </p:sp>
      <p:sp>
        <p:nvSpPr>
          <p:cNvPr id="3" name="Content Placeholder 2"/>
          <p:cNvSpPr>
            <a:spLocks noGrp="1"/>
          </p:cNvSpPr>
          <p:nvPr>
            <p:ph idx="1"/>
          </p:nvPr>
        </p:nvSpPr>
        <p:spPr>
          <a:xfrm>
            <a:off x="609600" y="2479729"/>
            <a:ext cx="10972800" cy="3804834"/>
          </a:xfrm>
        </p:spPr>
        <p:txBody>
          <a:bodyPr>
            <a:normAutofit/>
          </a:bodyPr>
          <a:lstStyle/>
          <a:p>
            <a:r>
              <a:rPr lang="en-US" dirty="0" smtClean="0">
                <a:latin typeface="Times New Roman" panose="02020603050405020304" pitchFamily="18" charset="0"/>
                <a:cs typeface="Times New Roman" panose="02020603050405020304" pitchFamily="18" charset="0"/>
              </a:rPr>
              <a:t>AHECB to create an action plan by November 3, 2015</a:t>
            </a:r>
          </a:p>
          <a:p>
            <a:r>
              <a:rPr lang="en-US" dirty="0" smtClean="0">
                <a:latin typeface="Times New Roman" panose="02020603050405020304" pitchFamily="18" charset="0"/>
                <a:cs typeface="Times New Roman" panose="02020603050405020304" pitchFamily="18" charset="0"/>
              </a:rPr>
              <a:t>Unplanned pregnancy prevention information to students</a:t>
            </a:r>
          </a:p>
          <a:p>
            <a:r>
              <a:rPr lang="en-US" dirty="0" smtClean="0">
                <a:latin typeface="Times New Roman" panose="02020603050405020304" pitchFamily="18" charset="0"/>
                <a:cs typeface="Times New Roman" panose="02020603050405020304" pitchFamily="18" charset="0"/>
              </a:rPr>
              <a:t>Identify grant funds for prevention activities</a:t>
            </a:r>
          </a:p>
          <a:p>
            <a:r>
              <a:rPr lang="en-US" dirty="0" smtClean="0">
                <a:latin typeface="Times New Roman" panose="02020603050405020304" pitchFamily="18" charset="0"/>
                <a:cs typeface="Times New Roman" panose="02020603050405020304" pitchFamily="18" charset="0"/>
              </a:rPr>
              <a:t>Identify educational challenges for single parents</a:t>
            </a:r>
          </a:p>
          <a:p>
            <a:r>
              <a:rPr lang="en-US" dirty="0" smtClean="0">
                <a:latin typeface="Times New Roman" panose="02020603050405020304" pitchFamily="18" charset="0"/>
                <a:cs typeface="Times New Roman" panose="02020603050405020304" pitchFamily="18" charset="0"/>
              </a:rPr>
              <a:t>Annual status report</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4530713" y="1417638"/>
            <a:ext cx="3788409" cy="646331"/>
          </a:xfrm>
          <a:prstGeom prst="rect">
            <a:avLst/>
          </a:prstGeom>
        </p:spPr>
        <p:txBody>
          <a:bodyPr wrap="none">
            <a:spAutoFit/>
          </a:bodyPr>
          <a:lstStyle/>
          <a:p>
            <a:r>
              <a:rPr lang="en-US" sz="3600" dirty="0" smtClean="0">
                <a:solidFill>
                  <a:srgbClr val="0070C0"/>
                </a:solidFill>
                <a:latin typeface="Times New Roman" panose="02020603050405020304" pitchFamily="18" charset="0"/>
                <a:cs typeface="Times New Roman" panose="02020603050405020304" pitchFamily="18" charset="0"/>
              </a:rPr>
              <a:t>HB1534 </a:t>
            </a:r>
            <a:r>
              <a:rPr lang="en-US" sz="3600" dirty="0">
                <a:solidFill>
                  <a:srgbClr val="0070C0"/>
                </a:solidFill>
                <a:latin typeface="Times New Roman" panose="02020603050405020304" pitchFamily="18" charset="0"/>
                <a:cs typeface="Times New Roman" panose="02020603050405020304" pitchFamily="18" charset="0"/>
              </a:rPr>
              <a:t>/ Act </a:t>
            </a:r>
            <a:r>
              <a:rPr lang="en-US" sz="3600" dirty="0" smtClean="0">
                <a:solidFill>
                  <a:srgbClr val="0070C0"/>
                </a:solidFill>
                <a:latin typeface="Times New Roman" panose="02020603050405020304" pitchFamily="18" charset="0"/>
                <a:cs typeface="Times New Roman" panose="02020603050405020304" pitchFamily="18" charset="0"/>
              </a:rPr>
              <a:t>943  </a:t>
            </a:r>
            <a:endParaRPr lang="en-US" sz="3600" dirty="0">
              <a:solidFill>
                <a:srgbClr val="0070C0"/>
              </a:solidFill>
            </a:endParaRPr>
          </a:p>
        </p:txBody>
      </p:sp>
      <p:sp>
        <p:nvSpPr>
          <p:cNvPr id="6" name="Title 1"/>
          <p:cNvSpPr txBox="1">
            <a:spLocks/>
          </p:cNvSpPr>
          <p:nvPr/>
        </p:nvSpPr>
        <p:spPr>
          <a:xfrm>
            <a:off x="114300" y="274638"/>
            <a:ext cx="11967210" cy="1143000"/>
          </a:xfrm>
          <a:prstGeom prst="rect">
            <a:avLst/>
          </a:prstGeom>
          <a:solidFill>
            <a:srgbClr val="0070C0"/>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white"/>
                </a:solidFill>
                <a:latin typeface="Times New Roman" panose="02020603050405020304" pitchFamily="18" charset="0"/>
                <a:cs typeface="Times New Roman" panose="02020603050405020304" pitchFamily="18" charset="0"/>
              </a:rPr>
              <a:t/>
            </a:r>
            <a:br>
              <a:rPr lang="en-US" dirty="0" smtClean="0">
                <a:solidFill>
                  <a:prstClr val="white"/>
                </a:solidFill>
                <a:latin typeface="Times New Roman" panose="02020603050405020304" pitchFamily="18" charset="0"/>
                <a:cs typeface="Times New Roman" panose="02020603050405020304" pitchFamily="18" charset="0"/>
              </a:rPr>
            </a:br>
            <a:r>
              <a:rPr lang="en-US" dirty="0" smtClean="0">
                <a:solidFill>
                  <a:prstClr val="white"/>
                </a:solidFill>
                <a:latin typeface="Times New Roman" panose="02020603050405020304" pitchFamily="18" charset="0"/>
                <a:cs typeface="Times New Roman" panose="02020603050405020304" pitchFamily="18" charset="0"/>
              </a:rPr>
              <a:t>Unplanned Pregnancies</a:t>
            </a:r>
            <a:endParaRPr lang="en-US"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186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4294967295"/>
          </p:nvPr>
        </p:nvSpPr>
        <p:spPr>
          <a:xfrm>
            <a:off x="577049" y="1676400"/>
            <a:ext cx="11005351" cy="5334000"/>
          </a:xfrm>
        </p:spPr>
        <p:txBody>
          <a:bodyPr>
            <a:normAutofit fontScale="70000" lnSpcReduction="20000"/>
          </a:bodyPr>
          <a:lstStyle/>
          <a:p>
            <a:r>
              <a:rPr lang="en-US" dirty="0"/>
              <a:t>SARA is </a:t>
            </a:r>
            <a:r>
              <a:rPr lang="en-US" dirty="0" smtClean="0"/>
              <a:t>a national </a:t>
            </a:r>
            <a:r>
              <a:rPr lang="en-US" dirty="0"/>
              <a:t>initiative backed by a grant from the Lumina Foundation in cooperation with SREB and other regional education compacts and accrediting agencies.</a:t>
            </a:r>
          </a:p>
          <a:p>
            <a:pPr marL="0" indent="0">
              <a:buNone/>
            </a:pPr>
            <a:r>
              <a:rPr lang="en-US" dirty="0"/>
              <a:t> </a:t>
            </a:r>
          </a:p>
          <a:p>
            <a:r>
              <a:rPr lang="en-US" dirty="0"/>
              <a:t>ADHE must certify Arkansas colleges and universities offering distance technology programs for SARA participation based on institutional accreditation, financial stability, and student complaint resolution policy and procedures.</a:t>
            </a:r>
          </a:p>
          <a:p>
            <a:pPr marL="0" indent="0">
              <a:buNone/>
            </a:pPr>
            <a:endParaRPr lang="en-US" dirty="0"/>
          </a:p>
          <a:p>
            <a:r>
              <a:rPr lang="en-US" dirty="0"/>
              <a:t>SARA participation is optional.</a:t>
            </a:r>
          </a:p>
          <a:p>
            <a:pPr marL="0" indent="0">
              <a:buNone/>
            </a:pPr>
            <a:endParaRPr lang="en-US" dirty="0"/>
          </a:p>
          <a:p>
            <a:r>
              <a:rPr lang="en-US" dirty="0"/>
              <a:t>Colleges and universities must pay a nominal participation fee to SARA annually.  However, ADHE will </a:t>
            </a:r>
            <a:r>
              <a:rPr lang="en-US" u="sng" dirty="0"/>
              <a:t>not</a:t>
            </a:r>
            <a:r>
              <a:rPr lang="en-US" dirty="0"/>
              <a:t> charge Arkansas colleges and universities a fee for SARA participation.</a:t>
            </a:r>
          </a:p>
          <a:p>
            <a:endParaRPr lang="en-US" dirty="0"/>
          </a:p>
          <a:p>
            <a:r>
              <a:rPr lang="en-US" dirty="0"/>
              <a:t>ADHE </a:t>
            </a:r>
            <a:r>
              <a:rPr lang="en-US" dirty="0" smtClean="0"/>
              <a:t>submitted </a:t>
            </a:r>
            <a:r>
              <a:rPr lang="en-US" dirty="0"/>
              <a:t>the state application for SARA participation in </a:t>
            </a:r>
            <a:r>
              <a:rPr lang="en-US" dirty="0" smtClean="0"/>
              <a:t>January 2015 </a:t>
            </a:r>
            <a:r>
              <a:rPr lang="en-US" dirty="0"/>
              <a:t>with an effective date of July 2015 for Arkansas colleges and universities to participate in SARA.</a:t>
            </a:r>
          </a:p>
          <a:p>
            <a:pPr marL="0" indent="0">
              <a:buNone/>
              <a:tabLst>
                <a:tab pos="344488" algn="l"/>
              </a:tabLst>
            </a:pPr>
            <a:endParaRPr lang="en-US" sz="2800" dirty="0"/>
          </a:p>
          <a:p>
            <a:endParaRPr lang="en-US" sz="2400" dirty="0"/>
          </a:p>
          <a:p>
            <a:pPr marL="0" indent="0">
              <a:buNone/>
            </a:pPr>
            <a:r>
              <a:rPr lang="en-US" sz="2400" dirty="0"/>
              <a:t>	</a:t>
            </a:r>
          </a:p>
        </p:txBody>
      </p:sp>
      <p:sp>
        <p:nvSpPr>
          <p:cNvPr id="5" name="Title 1"/>
          <p:cNvSpPr txBox="1">
            <a:spLocks/>
          </p:cNvSpPr>
          <p:nvPr/>
        </p:nvSpPr>
        <p:spPr>
          <a:xfrm>
            <a:off x="62143" y="228600"/>
            <a:ext cx="12002609" cy="1143000"/>
          </a:xfrm>
          <a:prstGeom prst="rect">
            <a:avLst/>
          </a:prstGeom>
          <a:solidFill>
            <a:srgbClr val="7030A0"/>
          </a:solid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a:lstStyle>
          <a:p>
            <a:pPr algn="ctr"/>
            <a:r>
              <a:rPr lang="en-US" sz="3200" dirty="0">
                <a:solidFill>
                  <a:prstClr val="white"/>
                </a:solidFill>
              </a:rPr>
              <a:t>State Authorization Reciprocity Agreement (SARA)</a:t>
            </a:r>
          </a:p>
        </p:txBody>
      </p:sp>
      <p:sp>
        <p:nvSpPr>
          <p:cNvPr id="2" name="Slide Number Placeholder 1"/>
          <p:cNvSpPr>
            <a:spLocks noGrp="1"/>
          </p:cNvSpPr>
          <p:nvPr>
            <p:ph type="sldNum" sz="quarter" idx="12"/>
          </p:nvPr>
        </p:nvSpPr>
        <p:spPr/>
        <p:txBody>
          <a:bodyPr/>
          <a:lstStyle/>
          <a:p>
            <a:pPr>
              <a:defRPr/>
            </a:pPr>
            <a:fld id="{EB9985DA-61B8-4764-B4E9-6EE615C12638}"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2830670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smtClean="0"/>
              <a:t>ADHE Launches New Website</a:t>
            </a:r>
            <a:endParaRPr lang="en-US" dirty="0"/>
          </a:p>
        </p:txBody>
      </p:sp>
      <p:pic>
        <p:nvPicPr>
          <p:cNvPr id="5" name="Picture 4">
            <a:hlinkClick r:id="rId3"/>
          </p:cNvPr>
          <p:cNvPicPr>
            <a:picLocks noChangeAspect="1"/>
          </p:cNvPicPr>
          <p:nvPr/>
        </p:nvPicPr>
        <p:blipFill>
          <a:blip r:embed="rId4"/>
          <a:stretch>
            <a:fillRect/>
          </a:stretch>
        </p:blipFill>
        <p:spPr>
          <a:xfrm>
            <a:off x="780045" y="1417638"/>
            <a:ext cx="10631910" cy="5440362"/>
          </a:xfrm>
          <a:prstGeom prst="rect">
            <a:avLst/>
          </a:prstGeom>
        </p:spPr>
      </p:pic>
      <p:sp>
        <p:nvSpPr>
          <p:cNvPr id="6" name="Rectangle 5">
            <a:hlinkClick r:id="rId5" action="ppaction://hlinkpres?slideindex=1&amp;slidetitle="/>
          </p:cNvPr>
          <p:cNvSpPr/>
          <p:nvPr/>
        </p:nvSpPr>
        <p:spPr>
          <a:xfrm>
            <a:off x="4443945" y="6271165"/>
            <a:ext cx="3304110" cy="369332"/>
          </a:xfrm>
          <a:prstGeom prst="rect">
            <a:avLst/>
          </a:prstGeom>
        </p:spPr>
        <p:txBody>
          <a:bodyPr wrap="none">
            <a:spAutoFit/>
          </a:bodyPr>
          <a:lstStyle/>
          <a:p>
            <a:r>
              <a:rPr lang="en-US" dirty="0" smtClean="0">
                <a:solidFill>
                  <a:prstClr val="black"/>
                </a:solidFill>
                <a:hlinkClick r:id="rId3"/>
              </a:rPr>
              <a:t>HIGHER EDUCATION NEWS</a:t>
            </a:r>
            <a:endParaRPr lang="en-US" dirty="0">
              <a:solidFill>
                <a:prstClr val="black"/>
              </a:solidFill>
            </a:endParaRPr>
          </a:p>
        </p:txBody>
      </p:sp>
      <p:sp>
        <p:nvSpPr>
          <p:cNvPr id="4" name="Rectangle 3"/>
          <p:cNvSpPr/>
          <p:nvPr/>
        </p:nvSpPr>
        <p:spPr>
          <a:xfrm>
            <a:off x="4443945" y="6640497"/>
            <a:ext cx="3208606" cy="217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58884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Master Plan for Arkansas Higher Education</a:t>
            </a:r>
            <a:endParaRPr lang="en-US" dirty="0"/>
          </a:p>
        </p:txBody>
      </p:sp>
      <p:sp>
        <p:nvSpPr>
          <p:cNvPr id="3" name="Subtitle 2"/>
          <p:cNvSpPr>
            <a:spLocks noGrp="1"/>
          </p:cNvSpPr>
          <p:nvPr>
            <p:ph type="subTitle" idx="1"/>
          </p:nvPr>
        </p:nvSpPr>
        <p:spPr/>
        <p:txBody>
          <a:bodyPr/>
          <a:lstStyle/>
          <a:p>
            <a:r>
              <a:rPr lang="en-US" dirty="0" smtClean="0"/>
              <a:t>Proposal May 1, 2015</a:t>
            </a:r>
          </a:p>
          <a:p>
            <a:r>
              <a:rPr lang="en-US" dirty="0" smtClean="0"/>
              <a:t>Brett Powell, Director</a:t>
            </a:r>
            <a:endParaRPr lang="en-US" dirty="0"/>
          </a:p>
        </p:txBody>
      </p:sp>
    </p:spTree>
    <p:extLst>
      <p:ext uri="{BB962C8B-B14F-4D97-AF65-F5344CB8AC3E}">
        <p14:creationId xmlns:p14="http://schemas.microsoft.com/office/powerpoint/2010/main" val="1522278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Context</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2966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69176" y="2424316"/>
            <a:ext cx="9887703" cy="3295901"/>
          </a:xfrm>
          <a:prstGeom prst="rect">
            <a:avLst/>
          </a:prstGeom>
        </p:spPr>
      </p:pic>
      <p:pic>
        <p:nvPicPr>
          <p:cNvPr id="4" name="Picture 3"/>
          <p:cNvPicPr>
            <a:picLocks noChangeAspect="1"/>
          </p:cNvPicPr>
          <p:nvPr/>
        </p:nvPicPr>
        <p:blipFill>
          <a:blip r:embed="rId3"/>
          <a:stretch>
            <a:fillRect/>
          </a:stretch>
        </p:blipFill>
        <p:spPr>
          <a:xfrm>
            <a:off x="8168520" y="2718731"/>
            <a:ext cx="1676400" cy="676275"/>
          </a:xfrm>
          <a:prstGeom prst="rect">
            <a:avLst/>
          </a:prstGeom>
        </p:spPr>
      </p:pic>
      <p:sp>
        <p:nvSpPr>
          <p:cNvPr id="6" name="Title 5"/>
          <p:cNvSpPr>
            <a:spLocks noGrp="1"/>
          </p:cNvSpPr>
          <p:nvPr>
            <p:ph type="title"/>
          </p:nvPr>
        </p:nvSpPr>
        <p:spPr/>
        <p:txBody>
          <a:bodyPr/>
          <a:lstStyle/>
          <a:p>
            <a:r>
              <a:rPr lang="en-US" dirty="0" smtClean="0"/>
              <a:t>Educational Attainment</a:t>
            </a:r>
            <a:endParaRPr lang="en-US" dirty="0"/>
          </a:p>
        </p:txBody>
      </p:sp>
    </p:spTree>
    <p:extLst>
      <p:ext uri="{BB962C8B-B14F-4D97-AF65-F5344CB8AC3E}">
        <p14:creationId xmlns:p14="http://schemas.microsoft.com/office/powerpoint/2010/main" val="7517605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Comparative Data</a:t>
            </a:r>
            <a:endParaRPr lang="en-US" dirty="0"/>
          </a:p>
        </p:txBody>
      </p:sp>
      <p:pic>
        <p:nvPicPr>
          <p:cNvPr id="3" name="Picture 2"/>
          <p:cNvPicPr>
            <a:picLocks noChangeAspect="1"/>
          </p:cNvPicPr>
          <p:nvPr/>
        </p:nvPicPr>
        <p:blipFill>
          <a:blip r:embed="rId2"/>
          <a:stretch>
            <a:fillRect/>
          </a:stretch>
        </p:blipFill>
        <p:spPr>
          <a:xfrm>
            <a:off x="1172672" y="2013945"/>
            <a:ext cx="9520696" cy="4090076"/>
          </a:xfrm>
          <a:prstGeom prst="rect">
            <a:avLst/>
          </a:prstGeom>
        </p:spPr>
      </p:pic>
    </p:spTree>
    <p:extLst>
      <p:ext uri="{BB962C8B-B14F-4D97-AF65-F5344CB8AC3E}">
        <p14:creationId xmlns:p14="http://schemas.microsoft.com/office/powerpoint/2010/main" val="1590795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Universities</a:t>
            </a:r>
            <a:endParaRPr lang="en-US" dirty="0"/>
          </a:p>
        </p:txBody>
      </p:sp>
      <p:sp>
        <p:nvSpPr>
          <p:cNvPr id="3" name="Content Placeholder 2"/>
          <p:cNvSpPr>
            <a:spLocks noGrp="1"/>
          </p:cNvSpPr>
          <p:nvPr>
            <p:ph sz="half" idx="10"/>
          </p:nvPr>
        </p:nvSpPr>
        <p:spPr>
          <a:xfrm>
            <a:off x="1981200" y="1600200"/>
            <a:ext cx="8229600" cy="4800600"/>
          </a:xfrm>
        </p:spPr>
        <p:txBody>
          <a:bodyPr/>
          <a:lstStyle/>
          <a:p>
            <a:pPr marL="0" indent="0">
              <a:lnSpc>
                <a:spcPct val="90000"/>
              </a:lnSpc>
              <a:buNone/>
            </a:pPr>
            <a:r>
              <a:rPr lang="en-US" sz="2500" u="sng" dirty="0"/>
              <a:t>Methodology</a:t>
            </a:r>
          </a:p>
          <a:p>
            <a:pPr>
              <a:lnSpc>
                <a:spcPct val="90000"/>
              </a:lnSpc>
            </a:pPr>
            <a:r>
              <a:rPr lang="en-US" sz="2500" dirty="0"/>
              <a:t>Total Possible Points = </a:t>
            </a:r>
            <a:r>
              <a:rPr lang="en-US" sz="2500" dirty="0" smtClean="0"/>
              <a:t>10</a:t>
            </a:r>
          </a:p>
          <a:p>
            <a:pPr>
              <a:lnSpc>
                <a:spcPct val="90000"/>
              </a:lnSpc>
            </a:pPr>
            <a:r>
              <a:rPr lang="en-US" sz="2500" dirty="0"/>
              <a:t>Compares average of the most recent </a:t>
            </a:r>
            <a:r>
              <a:rPr lang="en-US" sz="2500" dirty="0" smtClean="0"/>
              <a:t>2 </a:t>
            </a:r>
            <a:r>
              <a:rPr lang="en-US" sz="2500" dirty="0"/>
              <a:t>years to an average of </a:t>
            </a:r>
            <a:r>
              <a:rPr lang="en-US" sz="2500" dirty="0" smtClean="0"/>
              <a:t>the previous 3 years (for most measures)</a:t>
            </a:r>
          </a:p>
          <a:p>
            <a:pPr lvl="1">
              <a:lnSpc>
                <a:spcPct val="90000"/>
              </a:lnSpc>
            </a:pPr>
            <a:r>
              <a:rPr lang="en-US" sz="2000" dirty="0" smtClean="0"/>
              <a:t>Bachelor Degrees &amp; All Credentials are measured against a goal of increasing by 4.73%</a:t>
            </a:r>
            <a:endParaRPr lang="en-US" sz="2000" dirty="0"/>
          </a:p>
          <a:p>
            <a:pPr>
              <a:lnSpc>
                <a:spcPct val="90000"/>
              </a:lnSpc>
            </a:pPr>
            <a:r>
              <a:rPr lang="en-US" sz="2500" dirty="0"/>
              <a:t>Compensatory points for percentage of Pell receiving undergraduates may be added to the total points, but cannot increase the total points above 10. </a:t>
            </a:r>
          </a:p>
          <a:p>
            <a:pPr marL="0" indent="0" algn="ctr">
              <a:lnSpc>
                <a:spcPct val="90000"/>
              </a:lnSpc>
              <a:buNone/>
            </a:pPr>
            <a:endParaRPr lang="en-US" sz="2500" dirty="0"/>
          </a:p>
        </p:txBody>
      </p:sp>
    </p:spTree>
    <p:extLst>
      <p:ext uri="{BB962C8B-B14F-4D97-AF65-F5344CB8AC3E}">
        <p14:creationId xmlns:p14="http://schemas.microsoft.com/office/powerpoint/2010/main" val="716728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8386" y="1851847"/>
            <a:ext cx="7413379" cy="4468755"/>
          </a:xfrm>
          <a:prstGeom prst="rect">
            <a:avLst/>
          </a:prstGeom>
        </p:spPr>
      </p:pic>
      <p:sp>
        <p:nvSpPr>
          <p:cNvPr id="3" name="TextBox 2"/>
          <p:cNvSpPr txBox="1"/>
          <p:nvPr/>
        </p:nvSpPr>
        <p:spPr>
          <a:xfrm>
            <a:off x="133349" y="361950"/>
            <a:ext cx="4295775" cy="1323439"/>
          </a:xfrm>
          <a:prstGeom prst="rect">
            <a:avLst/>
          </a:prstGeom>
          <a:noFill/>
          <a:ln>
            <a:solidFill>
              <a:schemeClr val="tx1"/>
            </a:solidFill>
          </a:ln>
        </p:spPr>
        <p:txBody>
          <a:bodyPr wrap="square" rtlCol="0">
            <a:spAutoFit/>
          </a:bodyPr>
          <a:lstStyle/>
          <a:p>
            <a:pPr defTabSz="457200"/>
            <a:r>
              <a:rPr lang="en-US" sz="2000" dirty="0" smtClean="0">
                <a:solidFill>
                  <a:prstClr val="black"/>
                </a:solidFill>
              </a:rPr>
              <a:t>“We can and must double the number of college graduates in Arkansas by 2025 if we are to stay competitive.”</a:t>
            </a:r>
            <a:br>
              <a:rPr lang="en-US" sz="2000" dirty="0" smtClean="0">
                <a:solidFill>
                  <a:prstClr val="black"/>
                </a:solidFill>
              </a:rPr>
            </a:br>
            <a:r>
              <a:rPr lang="en-US" sz="2000" dirty="0" smtClean="0">
                <a:solidFill>
                  <a:prstClr val="black"/>
                </a:solidFill>
              </a:rPr>
              <a:t>		- Governor Mike Beebe, 2011</a:t>
            </a:r>
            <a:endParaRPr lang="en-US" sz="2000" dirty="0">
              <a:solidFill>
                <a:prstClr val="black"/>
              </a:solidFill>
            </a:endParaRPr>
          </a:p>
        </p:txBody>
      </p:sp>
      <p:sp>
        <p:nvSpPr>
          <p:cNvPr id="5" name="TextBox 4"/>
          <p:cNvSpPr txBox="1"/>
          <p:nvPr/>
        </p:nvSpPr>
        <p:spPr>
          <a:xfrm>
            <a:off x="7669090" y="361949"/>
            <a:ext cx="4295774" cy="1323439"/>
          </a:xfrm>
          <a:prstGeom prst="rect">
            <a:avLst/>
          </a:prstGeom>
          <a:noFill/>
          <a:ln>
            <a:solidFill>
              <a:schemeClr val="tx1"/>
            </a:solidFill>
          </a:ln>
        </p:spPr>
        <p:txBody>
          <a:bodyPr wrap="square" rtlCol="0">
            <a:spAutoFit/>
          </a:bodyPr>
          <a:lstStyle/>
          <a:p>
            <a:pPr defTabSz="457200"/>
            <a:r>
              <a:rPr lang="en-US" sz="2000" dirty="0" smtClean="0">
                <a:solidFill>
                  <a:prstClr val="black"/>
                </a:solidFill>
              </a:rPr>
              <a:t>“Goal 2025: By </a:t>
            </a:r>
            <a:r>
              <a:rPr lang="en-US" sz="2000" dirty="0">
                <a:solidFill>
                  <a:prstClr val="black"/>
                </a:solidFill>
              </a:rPr>
              <a:t>2025, 60 </a:t>
            </a:r>
            <a:r>
              <a:rPr lang="en-US" sz="2000" dirty="0" smtClean="0">
                <a:solidFill>
                  <a:prstClr val="black"/>
                </a:solidFill>
              </a:rPr>
              <a:t>percent of </a:t>
            </a:r>
            <a:r>
              <a:rPr lang="en-US" sz="2000" dirty="0">
                <a:solidFill>
                  <a:prstClr val="black"/>
                </a:solidFill>
              </a:rPr>
              <a:t>Americans will </a:t>
            </a:r>
            <a:r>
              <a:rPr lang="en-US" sz="2000" dirty="0" smtClean="0">
                <a:solidFill>
                  <a:prstClr val="black"/>
                </a:solidFill>
              </a:rPr>
              <a:t>have a high-quality postsecondary credential.”</a:t>
            </a:r>
          </a:p>
          <a:p>
            <a:pPr defTabSz="457200"/>
            <a:r>
              <a:rPr lang="en-US" sz="2000" dirty="0">
                <a:solidFill>
                  <a:prstClr val="black"/>
                </a:solidFill>
              </a:rPr>
              <a:t>	</a:t>
            </a:r>
            <a:r>
              <a:rPr lang="en-US" sz="2000" dirty="0" smtClean="0">
                <a:solidFill>
                  <a:prstClr val="black"/>
                </a:solidFill>
              </a:rPr>
              <a:t>	- Lumina Foundation</a:t>
            </a:r>
            <a:endParaRPr lang="en-US" sz="2000" dirty="0">
              <a:solidFill>
                <a:prstClr val="black"/>
              </a:solidFill>
            </a:endParaRPr>
          </a:p>
        </p:txBody>
      </p:sp>
    </p:spTree>
    <p:extLst>
      <p:ext uri="{BB962C8B-B14F-4D97-AF65-F5344CB8AC3E}">
        <p14:creationId xmlns:p14="http://schemas.microsoft.com/office/powerpoint/2010/main" val="3668514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353175" cy="3667125"/>
          </a:xfrm>
          <a:prstGeom prst="rect">
            <a:avLst/>
          </a:prstGeom>
        </p:spPr>
      </p:pic>
      <p:pic>
        <p:nvPicPr>
          <p:cNvPr id="3" name="Picture 2"/>
          <p:cNvPicPr>
            <a:picLocks noChangeAspect="1"/>
          </p:cNvPicPr>
          <p:nvPr/>
        </p:nvPicPr>
        <p:blipFill>
          <a:blip r:embed="rId3"/>
          <a:stretch>
            <a:fillRect/>
          </a:stretch>
        </p:blipFill>
        <p:spPr>
          <a:xfrm>
            <a:off x="5819775" y="2673517"/>
            <a:ext cx="6372225" cy="3676650"/>
          </a:xfrm>
          <a:prstGeom prst="rect">
            <a:avLst/>
          </a:prstGeom>
        </p:spPr>
      </p:pic>
      <p:sp>
        <p:nvSpPr>
          <p:cNvPr id="4" name="TextBox 3"/>
          <p:cNvSpPr txBox="1"/>
          <p:nvPr/>
        </p:nvSpPr>
        <p:spPr>
          <a:xfrm>
            <a:off x="1644316" y="3769895"/>
            <a:ext cx="2237873" cy="369332"/>
          </a:xfrm>
          <a:prstGeom prst="rect">
            <a:avLst/>
          </a:prstGeom>
          <a:noFill/>
        </p:spPr>
        <p:txBody>
          <a:bodyPr wrap="square" rtlCol="0">
            <a:spAutoFit/>
          </a:bodyPr>
          <a:lstStyle/>
          <a:p>
            <a:pPr defTabSz="457200"/>
            <a:r>
              <a:rPr lang="en-US" dirty="0" smtClean="0">
                <a:solidFill>
                  <a:srgbClr val="DB8631">
                    <a:lumMod val="75000"/>
                  </a:srgbClr>
                </a:solidFill>
              </a:rPr>
              <a:t>Four-Year Institutions</a:t>
            </a:r>
            <a:endParaRPr lang="en-US" dirty="0">
              <a:solidFill>
                <a:srgbClr val="DB8631">
                  <a:lumMod val="75000"/>
                </a:srgbClr>
              </a:solidFill>
            </a:endParaRPr>
          </a:p>
        </p:txBody>
      </p:sp>
      <p:sp>
        <p:nvSpPr>
          <p:cNvPr id="5" name="TextBox 4"/>
          <p:cNvSpPr txBox="1"/>
          <p:nvPr/>
        </p:nvSpPr>
        <p:spPr>
          <a:xfrm>
            <a:off x="7886950" y="2248038"/>
            <a:ext cx="2237873" cy="369332"/>
          </a:xfrm>
          <a:prstGeom prst="rect">
            <a:avLst/>
          </a:prstGeom>
          <a:noFill/>
        </p:spPr>
        <p:txBody>
          <a:bodyPr wrap="square" rtlCol="0">
            <a:spAutoFit/>
          </a:bodyPr>
          <a:lstStyle/>
          <a:p>
            <a:pPr defTabSz="457200"/>
            <a:r>
              <a:rPr lang="en-US" dirty="0" smtClean="0">
                <a:solidFill>
                  <a:srgbClr val="DB8631">
                    <a:lumMod val="75000"/>
                  </a:srgbClr>
                </a:solidFill>
              </a:rPr>
              <a:t>Two-Year Institutions</a:t>
            </a:r>
            <a:endParaRPr lang="en-US" dirty="0">
              <a:solidFill>
                <a:srgbClr val="DB8631">
                  <a:lumMod val="75000"/>
                </a:srgbClr>
              </a:solidFill>
            </a:endParaRPr>
          </a:p>
        </p:txBody>
      </p:sp>
      <p:sp>
        <p:nvSpPr>
          <p:cNvPr id="6" name="TextBox 5"/>
          <p:cNvSpPr txBox="1"/>
          <p:nvPr/>
        </p:nvSpPr>
        <p:spPr>
          <a:xfrm>
            <a:off x="112295" y="5895474"/>
            <a:ext cx="3914273" cy="369332"/>
          </a:xfrm>
          <a:prstGeom prst="rect">
            <a:avLst/>
          </a:prstGeom>
          <a:noFill/>
        </p:spPr>
        <p:txBody>
          <a:bodyPr wrap="square" rtlCol="0">
            <a:spAutoFit/>
          </a:bodyPr>
          <a:lstStyle/>
          <a:p>
            <a:pPr defTabSz="457200"/>
            <a:r>
              <a:rPr lang="en-US" i="1" dirty="0" smtClean="0">
                <a:solidFill>
                  <a:prstClr val="black"/>
                </a:solidFill>
              </a:rPr>
              <a:t>SREB State Data Exchange, March 2015</a:t>
            </a:r>
            <a:endParaRPr lang="en-US" i="1" dirty="0">
              <a:solidFill>
                <a:prstClr val="black"/>
              </a:solidFill>
            </a:endParaRPr>
          </a:p>
        </p:txBody>
      </p:sp>
      <p:sp>
        <p:nvSpPr>
          <p:cNvPr id="7" name="TextBox 6"/>
          <p:cNvSpPr txBox="1"/>
          <p:nvPr/>
        </p:nvSpPr>
        <p:spPr>
          <a:xfrm>
            <a:off x="7574145" y="161841"/>
            <a:ext cx="3568588" cy="584775"/>
          </a:xfrm>
          <a:prstGeom prst="rect">
            <a:avLst/>
          </a:prstGeom>
          <a:noFill/>
        </p:spPr>
        <p:txBody>
          <a:bodyPr wrap="square" rtlCol="0">
            <a:spAutoFit/>
          </a:bodyPr>
          <a:lstStyle/>
          <a:p>
            <a:pPr defTabSz="457200"/>
            <a:r>
              <a:rPr lang="en-US" sz="3200" dirty="0" smtClean="0">
                <a:solidFill>
                  <a:prstClr val="black"/>
                </a:solidFill>
                <a:effectLst>
                  <a:outerShdw blurRad="50800" dist="50800" dir="5400000" algn="ctr" rotWithShape="0">
                    <a:srgbClr val="514949">
                      <a:lumMod val="60000"/>
                      <a:lumOff val="40000"/>
                    </a:srgbClr>
                  </a:outerShdw>
                </a:effectLst>
              </a:rPr>
              <a:t>Enrollment Trend</a:t>
            </a:r>
            <a:endParaRPr lang="en-US" sz="3200" dirty="0">
              <a:solidFill>
                <a:prstClr val="black"/>
              </a:solidFill>
              <a:effectLst>
                <a:outerShdw blurRad="50800" dist="50800" dir="5400000" algn="ctr" rotWithShape="0">
                  <a:srgbClr val="514949">
                    <a:lumMod val="60000"/>
                    <a:lumOff val="40000"/>
                  </a:srgbClr>
                </a:outerShdw>
              </a:effectLst>
            </a:endParaRPr>
          </a:p>
        </p:txBody>
      </p:sp>
    </p:spTree>
    <p:extLst>
      <p:ext uri="{BB962C8B-B14F-4D97-AF65-F5344CB8AC3E}">
        <p14:creationId xmlns:p14="http://schemas.microsoft.com/office/powerpoint/2010/main" val="52238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8193" y="1656440"/>
            <a:ext cx="10336573" cy="4467726"/>
          </a:xfrm>
          <a:prstGeom prst="rect">
            <a:avLst/>
          </a:prstGeom>
        </p:spPr>
      </p:pic>
      <p:sp>
        <p:nvSpPr>
          <p:cNvPr id="3" name="Title 2"/>
          <p:cNvSpPr>
            <a:spLocks noGrp="1"/>
          </p:cNvSpPr>
          <p:nvPr>
            <p:ph type="title"/>
          </p:nvPr>
        </p:nvSpPr>
        <p:spPr>
          <a:xfrm>
            <a:off x="1097280" y="286603"/>
            <a:ext cx="10058400" cy="1186147"/>
          </a:xfrm>
        </p:spPr>
        <p:txBody>
          <a:bodyPr/>
          <a:lstStyle/>
          <a:p>
            <a:r>
              <a:rPr lang="en-US" dirty="0" smtClean="0"/>
              <a:t>Arkansas Demographics</a:t>
            </a:r>
            <a:endParaRPr lang="en-US" dirty="0"/>
          </a:p>
        </p:txBody>
      </p:sp>
    </p:spTree>
    <p:extLst>
      <p:ext uri="{BB962C8B-B14F-4D97-AF65-F5344CB8AC3E}">
        <p14:creationId xmlns:p14="http://schemas.microsoft.com/office/powerpoint/2010/main" val="1406434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0327" y="63917"/>
            <a:ext cx="7162800" cy="6200775"/>
          </a:xfrm>
          <a:prstGeom prst="rect">
            <a:avLst/>
          </a:prstGeom>
        </p:spPr>
      </p:pic>
    </p:spTree>
    <p:extLst>
      <p:ext uri="{BB962C8B-B14F-4D97-AF65-F5344CB8AC3E}">
        <p14:creationId xmlns:p14="http://schemas.microsoft.com/office/powerpoint/2010/main" val="3495640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Challenge Investment</a:t>
            </a:r>
            <a:endParaRPr lang="en-US" dirty="0"/>
          </a:p>
        </p:txBody>
      </p:sp>
      <p:pic>
        <p:nvPicPr>
          <p:cNvPr id="3" name="Picture 2"/>
          <p:cNvPicPr>
            <a:picLocks noChangeAspect="1"/>
          </p:cNvPicPr>
          <p:nvPr/>
        </p:nvPicPr>
        <p:blipFill>
          <a:blip r:embed="rId2"/>
          <a:stretch>
            <a:fillRect/>
          </a:stretch>
        </p:blipFill>
        <p:spPr>
          <a:xfrm>
            <a:off x="-517945" y="2211598"/>
            <a:ext cx="8479426" cy="3718171"/>
          </a:xfrm>
          <a:prstGeom prst="rect">
            <a:avLst/>
          </a:prstGeom>
        </p:spPr>
      </p:pic>
    </p:spTree>
    <p:extLst>
      <p:ext uri="{BB962C8B-B14F-4D97-AF65-F5344CB8AC3E}">
        <p14:creationId xmlns:p14="http://schemas.microsoft.com/office/powerpoint/2010/main" val="23859742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Outline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199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Master Plan?</a:t>
            </a:r>
            <a:endParaRPr lang="en-US" dirty="0"/>
          </a:p>
        </p:txBody>
      </p:sp>
      <p:sp>
        <p:nvSpPr>
          <p:cNvPr id="3" name="Content Placeholder 2"/>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Coordinate and align information related to postsecondary needs in the state with plans and activities at each of our 44 institutions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Create measurable </a:t>
            </a:r>
            <a:r>
              <a:rPr lang="en-US" dirty="0" smtClean="0">
                <a:latin typeface="Calibri" panose="020F0502020204030204" pitchFamily="34" charset="0"/>
                <a:ea typeface="Calibri" panose="020F0502020204030204" pitchFamily="34" charset="0"/>
                <a:cs typeface="Times New Roman" panose="02020603050405020304" pitchFamily="18" charset="0"/>
              </a:rPr>
              <a:t>educational attainment goals </a:t>
            </a:r>
            <a:r>
              <a:rPr lang="en-US" dirty="0">
                <a:latin typeface="Calibri" panose="020F0502020204030204" pitchFamily="34" charset="0"/>
                <a:ea typeface="Calibri" panose="020F0502020204030204" pitchFamily="34" charset="0"/>
                <a:cs typeface="Times New Roman" panose="02020603050405020304" pitchFamily="18" charset="0"/>
              </a:rPr>
              <a:t>based on needs and </a:t>
            </a:r>
            <a:r>
              <a:rPr lang="en-US" dirty="0" smtClean="0">
                <a:latin typeface="Calibri" panose="020F0502020204030204" pitchFamily="34" charset="0"/>
                <a:ea typeface="Calibri" panose="020F0502020204030204" pitchFamily="34" charset="0"/>
                <a:cs typeface="Times New Roman" panose="02020603050405020304" pitchFamily="18" charset="0"/>
              </a:rPr>
              <a:t>plans </a:t>
            </a:r>
          </a:p>
          <a:p>
            <a:pPr marL="635508" lvl="1"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Specific to certificate/degree programs and student populations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Provide stakeholders with a clearer understanding of what we </a:t>
            </a:r>
            <a:r>
              <a:rPr lang="en-US" dirty="0" smtClean="0">
                <a:latin typeface="Calibri" panose="020F0502020204030204" pitchFamily="34" charset="0"/>
                <a:ea typeface="Calibri" panose="020F0502020204030204" pitchFamily="34" charset="0"/>
                <a:cs typeface="Times New Roman" panose="02020603050405020304" pitchFamily="18" charset="0"/>
              </a:rPr>
              <a:t>accomplish</a:t>
            </a:r>
          </a:p>
          <a:p>
            <a:pPr marL="342900" marR="0" lvl="0"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Create </a:t>
            </a:r>
            <a:r>
              <a:rPr lang="en-US" dirty="0">
                <a:latin typeface="Calibri" panose="020F0502020204030204" pitchFamily="34" charset="0"/>
                <a:ea typeface="Calibri" panose="020F0502020204030204" pitchFamily="34" charset="0"/>
                <a:cs typeface="Times New Roman" panose="02020603050405020304" pitchFamily="18" charset="0"/>
              </a:rPr>
              <a:t>clearer alignment between inputs (Institutional Funding and State Scholarship Programs) and </a:t>
            </a:r>
            <a:r>
              <a:rPr lang="en-US" dirty="0" smtClean="0">
                <a:latin typeface="Calibri" panose="020F0502020204030204" pitchFamily="34" charset="0"/>
                <a:ea typeface="Calibri" panose="020F0502020204030204" pitchFamily="34" charset="0"/>
                <a:cs typeface="Times New Roman" panose="02020603050405020304" pitchFamily="18" charset="0"/>
              </a:rPr>
              <a:t>outcomes</a:t>
            </a:r>
          </a:p>
          <a:p>
            <a:pPr marL="342900" marR="0" lvl="0" indent="-342900">
              <a:lnSpc>
                <a:spcPct val="107000"/>
              </a:lnSpc>
              <a:spcBef>
                <a:spcPts val="0"/>
              </a:spcBef>
              <a:spcAft>
                <a:spcPts val="0"/>
              </a:spcAft>
              <a:buFont typeface="Symbol" panose="05050102010706020507" pitchFamily="18" charset="2"/>
              <a:buChar char=""/>
            </a:pPr>
            <a:r>
              <a:rPr lang="en-US" dirty="0"/>
              <a:t>A.C.A. § </a:t>
            </a:r>
            <a:r>
              <a:rPr lang="en-US" dirty="0" smtClean="0"/>
              <a:t>6-61-205. Master Plan</a:t>
            </a:r>
            <a:endParaRPr lang="en-US" dirty="0"/>
          </a:p>
        </p:txBody>
      </p:sp>
    </p:spTree>
    <p:extLst>
      <p:ext uri="{BB962C8B-B14F-4D97-AF65-F5344CB8AC3E}">
        <p14:creationId xmlns:p14="http://schemas.microsoft.com/office/powerpoint/2010/main" val="1842647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Around 3 Questions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What are the state’s goals and expectations for the higher education system based on needs of students, employers, and economic indicators?</a:t>
            </a:r>
          </a:p>
          <a:p>
            <a:pPr>
              <a:buFont typeface="Arial" panose="020B0604020202020204" pitchFamily="34" charset="0"/>
              <a:buChar char="•"/>
            </a:pPr>
            <a:r>
              <a:rPr lang="en-US" dirty="0" smtClean="0"/>
              <a:t>How should higher education be financed to best promote these goals and expectations?</a:t>
            </a:r>
          </a:p>
          <a:p>
            <a:pPr>
              <a:buFont typeface="Arial" panose="020B0604020202020204" pitchFamily="34" charset="0"/>
              <a:buChar char="•"/>
            </a:pPr>
            <a:r>
              <a:rPr lang="en-US" dirty="0" smtClean="0"/>
              <a:t>How should the higher education system be held accountable for meeting these goals and expectations?</a:t>
            </a:r>
            <a:endParaRPr lang="en-US" dirty="0"/>
          </a:p>
        </p:txBody>
      </p:sp>
    </p:spTree>
    <p:extLst>
      <p:ext uri="{BB962C8B-B14F-4D97-AF65-F5344CB8AC3E}">
        <p14:creationId xmlns:p14="http://schemas.microsoft.com/office/powerpoint/2010/main" val="37336956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Core Principles</a:t>
            </a:r>
            <a:endParaRPr lang="en-US" dirty="0"/>
          </a:p>
        </p:txBody>
      </p:sp>
      <p:sp>
        <p:nvSpPr>
          <p:cNvPr id="5" name="Content Placeholder 4"/>
          <p:cNvSpPr>
            <a:spLocks noGrp="1"/>
          </p:cNvSpPr>
          <p:nvPr>
            <p:ph idx="1"/>
          </p:nvPr>
        </p:nvSpPr>
        <p:spPr/>
        <p:txBody>
          <a:bodyPr>
            <a:normAutofit/>
          </a:bodyPr>
          <a:lstStyle/>
          <a:p>
            <a:r>
              <a:rPr lang="en-US" sz="2400" dirty="0" smtClean="0"/>
              <a:t>Collaboration &amp; Coordination</a:t>
            </a:r>
          </a:p>
          <a:p>
            <a:r>
              <a:rPr lang="en-US" sz="2400" dirty="0" smtClean="0"/>
              <a:t>Responsibility &amp; Accountability</a:t>
            </a:r>
          </a:p>
          <a:p>
            <a:r>
              <a:rPr lang="en-US" sz="2400" dirty="0" smtClean="0"/>
              <a:t>Measurement &amp; Assessment</a:t>
            </a:r>
            <a:endParaRPr lang="en-US" sz="2400" dirty="0"/>
          </a:p>
        </p:txBody>
      </p:sp>
    </p:spTree>
    <p:extLst>
      <p:ext uri="{BB962C8B-B14F-4D97-AF65-F5344CB8AC3E}">
        <p14:creationId xmlns:p14="http://schemas.microsoft.com/office/powerpoint/2010/main" val="2200291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Planning Focus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Economic and demographic trends</a:t>
            </a:r>
          </a:p>
          <a:p>
            <a:r>
              <a:rPr lang="en-US" dirty="0" smtClean="0"/>
              <a:t>Student Populations</a:t>
            </a:r>
          </a:p>
          <a:p>
            <a:pPr lvl="1"/>
            <a:r>
              <a:rPr lang="en-US" dirty="0" smtClean="0"/>
              <a:t>Adults with some or no credit hours</a:t>
            </a:r>
          </a:p>
          <a:p>
            <a:pPr lvl="2"/>
            <a:r>
              <a:rPr lang="en-US" dirty="0" smtClean="0"/>
              <a:t>Degree completion</a:t>
            </a:r>
          </a:p>
          <a:p>
            <a:pPr lvl="2"/>
            <a:r>
              <a:rPr lang="en-US" dirty="0" smtClean="0"/>
              <a:t>Credit When It’s Due</a:t>
            </a:r>
          </a:p>
          <a:p>
            <a:pPr lvl="1"/>
            <a:r>
              <a:rPr lang="en-US" dirty="0" smtClean="0"/>
              <a:t>Students who are not college ready</a:t>
            </a:r>
          </a:p>
          <a:p>
            <a:pPr lvl="2"/>
            <a:r>
              <a:rPr lang="en-US" dirty="0" smtClean="0"/>
              <a:t>Career Pathways</a:t>
            </a:r>
          </a:p>
          <a:p>
            <a:r>
              <a:rPr lang="en-US" dirty="0" smtClean="0"/>
              <a:t>Pre-enrollment efforts</a:t>
            </a:r>
          </a:p>
          <a:p>
            <a:r>
              <a:rPr lang="en-US" dirty="0" smtClean="0"/>
              <a:t>Retention and completion efforts</a:t>
            </a:r>
          </a:p>
          <a:p>
            <a:r>
              <a:rPr lang="en-US" dirty="0" smtClean="0"/>
              <a:t>State funding formulas</a:t>
            </a:r>
          </a:p>
          <a:p>
            <a:r>
              <a:rPr lang="en-US" dirty="0" smtClean="0"/>
              <a:t>State financial aid programs</a:t>
            </a:r>
          </a:p>
          <a:p>
            <a:r>
              <a:rPr lang="en-US" dirty="0" smtClean="0"/>
              <a:t>Communication and Reporting</a:t>
            </a:r>
            <a:endParaRPr lang="en-US" dirty="0"/>
          </a:p>
        </p:txBody>
      </p:sp>
    </p:spTree>
    <p:extLst>
      <p:ext uri="{BB962C8B-B14F-4D97-AF65-F5344CB8AC3E}">
        <p14:creationId xmlns:p14="http://schemas.microsoft.com/office/powerpoint/2010/main" val="304125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Universities</a:t>
            </a:r>
            <a:endParaRPr lang="en-US" dirty="0"/>
          </a:p>
        </p:txBody>
      </p:sp>
      <p:sp>
        <p:nvSpPr>
          <p:cNvPr id="3" name="Content Placeholder 2"/>
          <p:cNvSpPr>
            <a:spLocks noGrp="1"/>
          </p:cNvSpPr>
          <p:nvPr>
            <p:ph sz="half" idx="10"/>
          </p:nvPr>
        </p:nvSpPr>
        <p:spPr>
          <a:xfrm>
            <a:off x="1981200" y="1600200"/>
            <a:ext cx="8229600" cy="4953000"/>
          </a:xfrm>
        </p:spPr>
        <p:txBody>
          <a:bodyPr/>
          <a:lstStyle/>
          <a:p>
            <a:pPr>
              <a:lnSpc>
                <a:spcPct val="90000"/>
              </a:lnSpc>
            </a:pPr>
            <a:r>
              <a:rPr lang="en-US" sz="2500" b="1" dirty="0"/>
              <a:t>Mandatory Measures – maximum of 4 points</a:t>
            </a:r>
          </a:p>
          <a:p>
            <a:pPr lvl="1">
              <a:lnSpc>
                <a:spcPct val="90000"/>
              </a:lnSpc>
            </a:pPr>
            <a:r>
              <a:rPr lang="en-US" sz="2000" dirty="0"/>
              <a:t>Bachelor Credentials</a:t>
            </a:r>
          </a:p>
          <a:p>
            <a:pPr lvl="1">
              <a:lnSpc>
                <a:spcPct val="90000"/>
              </a:lnSpc>
            </a:pPr>
            <a:r>
              <a:rPr lang="en-US" sz="2000" dirty="0"/>
              <a:t>Total Credentials</a:t>
            </a:r>
          </a:p>
          <a:p>
            <a:pPr lvl="1">
              <a:lnSpc>
                <a:spcPct val="90000"/>
              </a:lnSpc>
            </a:pPr>
            <a:r>
              <a:rPr lang="en-US" sz="2000" dirty="0"/>
              <a:t>STEM Credentials</a:t>
            </a:r>
          </a:p>
          <a:p>
            <a:pPr lvl="1">
              <a:lnSpc>
                <a:spcPct val="90000"/>
              </a:lnSpc>
            </a:pPr>
            <a:r>
              <a:rPr lang="en-US" sz="2000" dirty="0"/>
              <a:t>Progression</a:t>
            </a:r>
          </a:p>
          <a:p>
            <a:pPr marL="457200" lvl="1" indent="0">
              <a:lnSpc>
                <a:spcPct val="90000"/>
              </a:lnSpc>
              <a:buNone/>
            </a:pPr>
            <a:endParaRPr lang="en-US" sz="1700" dirty="0"/>
          </a:p>
          <a:p>
            <a:pPr>
              <a:lnSpc>
                <a:spcPct val="90000"/>
              </a:lnSpc>
            </a:pPr>
            <a:r>
              <a:rPr lang="en-US" sz="2500" b="1" dirty="0"/>
              <a:t>Optional Measures – maximum of 6 points</a:t>
            </a:r>
          </a:p>
          <a:p>
            <a:pPr lvl="1">
              <a:lnSpc>
                <a:spcPct val="90000"/>
              </a:lnSpc>
            </a:pPr>
            <a:r>
              <a:rPr lang="en-US" sz="2000" dirty="0"/>
              <a:t>Minority Credentials</a:t>
            </a:r>
          </a:p>
          <a:p>
            <a:pPr lvl="1">
              <a:lnSpc>
                <a:spcPct val="90000"/>
              </a:lnSpc>
            </a:pPr>
            <a:r>
              <a:rPr lang="en-US" sz="2000" dirty="0"/>
              <a:t>Non-Traditional Credentials</a:t>
            </a:r>
          </a:p>
          <a:p>
            <a:pPr lvl="1">
              <a:lnSpc>
                <a:spcPct val="90000"/>
              </a:lnSpc>
            </a:pPr>
            <a:r>
              <a:rPr lang="en-US" sz="2000" dirty="0"/>
              <a:t>Remedial Credentials</a:t>
            </a:r>
          </a:p>
          <a:p>
            <a:pPr lvl="1">
              <a:lnSpc>
                <a:spcPct val="90000"/>
              </a:lnSpc>
            </a:pPr>
            <a:r>
              <a:rPr lang="en-US" sz="2000" dirty="0"/>
              <a:t>Transfer Student Credentials</a:t>
            </a:r>
          </a:p>
          <a:p>
            <a:pPr lvl="1">
              <a:lnSpc>
                <a:spcPct val="90000"/>
              </a:lnSpc>
            </a:pPr>
            <a:r>
              <a:rPr lang="en-US" sz="2000" dirty="0"/>
              <a:t>Course Completion</a:t>
            </a:r>
          </a:p>
          <a:p>
            <a:pPr lvl="1">
              <a:lnSpc>
                <a:spcPct val="90000"/>
              </a:lnSpc>
            </a:pPr>
            <a:r>
              <a:rPr lang="en-US" sz="2000" dirty="0"/>
              <a:t>External Grants &amp; Awards</a:t>
            </a:r>
          </a:p>
          <a:p>
            <a:pPr lvl="1">
              <a:lnSpc>
                <a:spcPct val="90000"/>
              </a:lnSpc>
            </a:pPr>
            <a:r>
              <a:rPr lang="en-US" sz="2000" dirty="0"/>
              <a:t>Regional Economic Needs Credentials</a:t>
            </a:r>
          </a:p>
          <a:p>
            <a:endParaRPr lang="en-US" dirty="0"/>
          </a:p>
        </p:txBody>
      </p:sp>
    </p:spTree>
    <p:extLst>
      <p:ext uri="{BB962C8B-B14F-4D97-AF65-F5344CB8AC3E}">
        <p14:creationId xmlns:p14="http://schemas.microsoft.com/office/powerpoint/2010/main" val="26221933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57662" y="42766"/>
            <a:ext cx="7307179" cy="6282808"/>
          </a:xfrm>
          <a:prstGeom prst="rect">
            <a:avLst/>
          </a:prstGeom>
        </p:spPr>
      </p:pic>
      <p:sp>
        <p:nvSpPr>
          <p:cNvPr id="3" name="TextBox 2"/>
          <p:cNvSpPr txBox="1"/>
          <p:nvPr/>
        </p:nvSpPr>
        <p:spPr>
          <a:xfrm>
            <a:off x="2326104" y="208547"/>
            <a:ext cx="1828801" cy="461665"/>
          </a:xfrm>
          <a:prstGeom prst="rect">
            <a:avLst/>
          </a:prstGeom>
          <a:noFill/>
        </p:spPr>
        <p:txBody>
          <a:bodyPr wrap="square" rtlCol="0">
            <a:spAutoFit/>
          </a:bodyPr>
          <a:lstStyle/>
          <a:p>
            <a:pPr defTabSz="457200"/>
            <a:r>
              <a:rPr lang="en-US" sz="2400" dirty="0" smtClean="0">
                <a:ln w="0"/>
                <a:solidFill>
                  <a:prstClr val="black"/>
                </a:solidFill>
                <a:effectLst>
                  <a:outerShdw blurRad="38100" dist="19050" dir="2700000" algn="tl" rotWithShape="0">
                    <a:prstClr val="black">
                      <a:alpha val="40000"/>
                    </a:prstClr>
                  </a:outerShdw>
                </a:effectLst>
              </a:rPr>
              <a:t>Master Plan</a:t>
            </a:r>
            <a:endParaRPr lang="en-US" sz="2400" dirty="0">
              <a:ln w="0"/>
              <a:solidFill>
                <a:prstClr val="black"/>
              </a:solidFill>
              <a:effectLst>
                <a:outerShdw blurRad="38100" dist="19050" dir="2700000" algn="tl" rotWithShape="0">
                  <a:prstClr val="black">
                    <a:alpha val="40000"/>
                  </a:prstClr>
                </a:outerShdw>
              </a:effectLst>
            </a:endParaRPr>
          </a:p>
        </p:txBody>
      </p:sp>
      <p:sp>
        <p:nvSpPr>
          <p:cNvPr id="4" name="TextBox 3"/>
          <p:cNvSpPr txBox="1"/>
          <p:nvPr/>
        </p:nvSpPr>
        <p:spPr>
          <a:xfrm>
            <a:off x="7499683" y="208547"/>
            <a:ext cx="1828801" cy="461665"/>
          </a:xfrm>
          <a:prstGeom prst="rect">
            <a:avLst/>
          </a:prstGeom>
          <a:noFill/>
        </p:spPr>
        <p:txBody>
          <a:bodyPr wrap="square" rtlCol="0">
            <a:spAutoFit/>
          </a:bodyPr>
          <a:lstStyle/>
          <a:p>
            <a:pPr defTabSz="457200"/>
            <a:r>
              <a:rPr lang="en-US" sz="2400" dirty="0" smtClean="0">
                <a:ln w="0"/>
                <a:solidFill>
                  <a:prstClr val="black"/>
                </a:solidFill>
                <a:effectLst>
                  <a:outerShdw blurRad="38100" dist="19050" dir="2700000" algn="tl" rotWithShape="0">
                    <a:prstClr val="black">
                      <a:alpha val="40000"/>
                    </a:prstClr>
                  </a:outerShdw>
                </a:effectLst>
              </a:rPr>
              <a:t>Framework</a:t>
            </a:r>
            <a:endParaRPr lang="en-US" sz="2400" dirty="0">
              <a:ln w="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32503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Process</a:t>
            </a:r>
            <a:endParaRPr lang="en-US" dirty="0"/>
          </a:p>
        </p:txBody>
      </p:sp>
      <p:sp>
        <p:nvSpPr>
          <p:cNvPr id="3" name="Content Placeholder 2"/>
          <p:cNvSpPr>
            <a:spLocks noGrp="1"/>
          </p:cNvSpPr>
          <p:nvPr>
            <p:ph idx="1"/>
          </p:nvPr>
        </p:nvSpPr>
        <p:spPr/>
        <p:txBody>
          <a:bodyPr/>
          <a:lstStyle/>
          <a:p>
            <a:r>
              <a:rPr lang="en-US" dirty="0" smtClean="0"/>
              <a:t>Begin work as soon as possible</a:t>
            </a:r>
          </a:p>
          <a:p>
            <a:r>
              <a:rPr lang="en-US" dirty="0" smtClean="0"/>
              <a:t>Work organized around areas of planning focus</a:t>
            </a:r>
          </a:p>
          <a:p>
            <a:r>
              <a:rPr lang="en-US" dirty="0" smtClean="0"/>
              <a:t>Report completed by October</a:t>
            </a:r>
          </a:p>
          <a:p>
            <a:r>
              <a:rPr lang="en-US" dirty="0" smtClean="0"/>
              <a:t>Implementation upon completion</a:t>
            </a:r>
          </a:p>
        </p:txBody>
      </p:sp>
    </p:spTree>
    <p:extLst>
      <p:ext uri="{BB962C8B-B14F-4D97-AF65-F5344CB8AC3E}">
        <p14:creationId xmlns:p14="http://schemas.microsoft.com/office/powerpoint/2010/main" val="2458428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912620" y="2023110"/>
            <a:ext cx="7772400" cy="2018031"/>
          </a:xfrm>
        </p:spPr>
        <p:txBody>
          <a:bodyPr>
            <a:normAutofit/>
          </a:bodyPr>
          <a:lstStyle/>
          <a:p>
            <a:pPr>
              <a:spcBef>
                <a:spcPts val="0"/>
              </a:spcBef>
            </a:pPr>
            <a:r>
              <a:rPr lang="en-US" sz="3200" dirty="0" smtClean="0">
                <a:solidFill>
                  <a:srgbClr val="FF0000"/>
                </a:solidFill>
              </a:rPr>
              <a:t>Dr. Brett Powell</a:t>
            </a:r>
          </a:p>
          <a:p>
            <a:pPr>
              <a:spcBef>
                <a:spcPts val="0"/>
              </a:spcBef>
            </a:pPr>
            <a:r>
              <a:rPr lang="en-US" sz="3200" dirty="0" smtClean="0">
                <a:solidFill>
                  <a:srgbClr val="FF0000"/>
                </a:solidFill>
              </a:rPr>
              <a:t>Director</a:t>
            </a:r>
          </a:p>
          <a:p>
            <a:endParaRPr lang="en-US" dirty="0"/>
          </a:p>
        </p:txBody>
      </p:sp>
      <p:sp>
        <p:nvSpPr>
          <p:cNvPr id="4" name="Title 1"/>
          <p:cNvSpPr txBox="1">
            <a:spLocks/>
          </p:cNvSpPr>
          <p:nvPr/>
        </p:nvSpPr>
        <p:spPr>
          <a:xfrm>
            <a:off x="1112521" y="3869691"/>
            <a:ext cx="8915399" cy="2133600"/>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a:solidFill>
                  <a:schemeClr val="tx1"/>
                </a:solidFill>
                <a:latin typeface="Times New Roman" pitchFamily="18" charset="0"/>
                <a:ea typeface="+mj-ea"/>
                <a:cs typeface="Times New Roman" pitchFamily="18" charset="0"/>
              </a:defRPr>
            </a:lvl1pPr>
          </a:lstStyle>
          <a:p>
            <a:r>
              <a:rPr lang="en-US" sz="2800" dirty="0" smtClean="0">
                <a:solidFill>
                  <a:prstClr val="black"/>
                </a:solidFill>
              </a:rPr>
              <a:t>Agenda item no. 2b</a:t>
            </a:r>
            <a:br>
              <a:rPr lang="en-US" sz="2800" dirty="0" smtClean="0">
                <a:solidFill>
                  <a:prstClr val="black"/>
                </a:solidFill>
              </a:rPr>
            </a:br>
            <a:r>
              <a:rPr lang="en-US" sz="2800" dirty="0" smtClean="0">
                <a:solidFill>
                  <a:prstClr val="black"/>
                </a:solidFill>
              </a:rPr>
              <a:t>workforce initiative act of 2015</a:t>
            </a:r>
            <a:endParaRPr lang="en-US" sz="2800" dirty="0">
              <a:solidFill>
                <a:prstClr val="black"/>
              </a:solidFill>
            </a:endParaRPr>
          </a:p>
        </p:txBody>
      </p:sp>
    </p:spTree>
    <p:extLst>
      <p:ext uri="{BB962C8B-B14F-4D97-AF65-F5344CB8AC3E}">
        <p14:creationId xmlns:p14="http://schemas.microsoft.com/office/powerpoint/2010/main" val="38087126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Initiative Act of 2015</a:t>
            </a:r>
            <a:endParaRPr lang="en-US" dirty="0"/>
          </a:p>
        </p:txBody>
      </p:sp>
      <p:sp>
        <p:nvSpPr>
          <p:cNvPr id="4" name="Content Placeholder 3"/>
          <p:cNvSpPr>
            <a:spLocks noGrp="1"/>
          </p:cNvSpPr>
          <p:nvPr>
            <p:ph sz="half" idx="10"/>
          </p:nvPr>
        </p:nvSpPr>
        <p:spPr>
          <a:xfrm>
            <a:off x="609600" y="1874521"/>
            <a:ext cx="10972800" cy="4251644"/>
          </a:xfrm>
        </p:spPr>
        <p:txBody>
          <a:bodyPr/>
          <a:lstStyle/>
          <a:p>
            <a:r>
              <a:rPr lang="en-US" dirty="0" smtClean="0"/>
              <a:t>Creates partnerships to ensure that Career and Technical Education programs meet critical needs and employment skills gaps</a:t>
            </a:r>
          </a:p>
          <a:p>
            <a:r>
              <a:rPr lang="en-US" dirty="0" smtClean="0"/>
              <a:t>ADHE will disburse all funds to two-year or four-year institutions</a:t>
            </a:r>
          </a:p>
          <a:p>
            <a:r>
              <a:rPr lang="en-US" dirty="0" smtClean="0"/>
              <a:t>Three Phases</a:t>
            </a:r>
          </a:p>
          <a:p>
            <a:pPr marL="971550" lvl="1" indent="-571500">
              <a:buFont typeface="+mj-lt"/>
              <a:buAutoNum type="arabicPeriod"/>
            </a:pPr>
            <a:r>
              <a:rPr lang="en-US" dirty="0" smtClean="0"/>
              <a:t>Seek requests for proposals to receive planning grants of up to $100,000.</a:t>
            </a:r>
          </a:p>
          <a:p>
            <a:pPr marL="971550" lvl="1" indent="-571500">
              <a:buFont typeface="+mj-lt"/>
              <a:buAutoNum type="arabicPeriod"/>
            </a:pPr>
            <a:r>
              <a:rPr lang="en-US" dirty="0" smtClean="0"/>
              <a:t>Implementation grants in an amount necessary to </a:t>
            </a:r>
            <a:r>
              <a:rPr lang="en-US" dirty="0"/>
              <a:t>provide the resources to implement approved projects from phase </a:t>
            </a:r>
            <a:r>
              <a:rPr lang="en-US" dirty="0" smtClean="0"/>
              <a:t>one – up to $1M over 2 years.</a:t>
            </a:r>
          </a:p>
          <a:p>
            <a:pPr marL="971550" lvl="1" indent="-571500">
              <a:buFont typeface="+mj-lt"/>
              <a:buAutoNum type="arabicPeriod"/>
            </a:pPr>
            <a:r>
              <a:rPr lang="en-US" dirty="0" smtClean="0"/>
              <a:t>Continuation </a:t>
            </a:r>
            <a:r>
              <a:rPr lang="en-US" dirty="0"/>
              <a:t>grants to phase two recipients that meet or exceed the outcome measures.</a:t>
            </a:r>
          </a:p>
        </p:txBody>
      </p:sp>
      <p:sp>
        <p:nvSpPr>
          <p:cNvPr id="3" name="TextBox 2"/>
          <p:cNvSpPr txBox="1"/>
          <p:nvPr/>
        </p:nvSpPr>
        <p:spPr>
          <a:xfrm>
            <a:off x="8824404" y="5498070"/>
            <a:ext cx="3133817" cy="1256190"/>
          </a:xfrm>
          <a:prstGeom prst="rect">
            <a:avLst/>
          </a:prstGeom>
          <a:solidFill>
            <a:schemeClr val="bg1"/>
          </a:solid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1114929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Initiative Act of 2015</a:t>
            </a:r>
            <a:endParaRPr lang="en-US" dirty="0"/>
          </a:p>
        </p:txBody>
      </p:sp>
      <p:sp>
        <p:nvSpPr>
          <p:cNvPr id="4" name="Content Placeholder 3"/>
          <p:cNvSpPr>
            <a:spLocks noGrp="1"/>
          </p:cNvSpPr>
          <p:nvPr>
            <p:ph sz="half" idx="10"/>
          </p:nvPr>
        </p:nvSpPr>
        <p:spPr>
          <a:xfrm>
            <a:off x="609600" y="1526583"/>
            <a:ext cx="10972800" cy="5005953"/>
          </a:xfrm>
        </p:spPr>
        <p:txBody>
          <a:bodyPr/>
          <a:lstStyle/>
          <a:p>
            <a:r>
              <a:rPr lang="en-US" dirty="0" smtClean="0"/>
              <a:t>Mandatory Partners:</a:t>
            </a:r>
          </a:p>
          <a:p>
            <a:pPr lvl="1"/>
            <a:r>
              <a:rPr lang="en-US" dirty="0" smtClean="0"/>
              <a:t>Technical institute, college or university offering CTE programs</a:t>
            </a:r>
          </a:p>
          <a:p>
            <a:pPr lvl="1"/>
            <a:r>
              <a:rPr lang="en-US" dirty="0" smtClean="0"/>
              <a:t>Employers representing critical needs in the region</a:t>
            </a:r>
          </a:p>
          <a:p>
            <a:pPr lvl="1"/>
            <a:r>
              <a:rPr lang="en-US" dirty="0" smtClean="0">
                <a:ea typeface="Calibri" panose="020F0502020204030204" pitchFamily="34" charset="0"/>
              </a:rPr>
              <a:t>CTE </a:t>
            </a:r>
            <a:r>
              <a:rPr lang="en-US" dirty="0">
                <a:ea typeface="Calibri" panose="020F0502020204030204" pitchFamily="34" charset="0"/>
              </a:rPr>
              <a:t>educators or other </a:t>
            </a:r>
            <a:r>
              <a:rPr lang="en-US" dirty="0" smtClean="0">
                <a:ea typeface="Calibri" panose="020F0502020204030204" pitchFamily="34" charset="0"/>
              </a:rPr>
              <a:t>representatives </a:t>
            </a:r>
            <a:r>
              <a:rPr lang="en-US" dirty="0">
                <a:ea typeface="Calibri" panose="020F0502020204030204" pitchFamily="34" charset="0"/>
              </a:rPr>
              <a:t>from a local K-12 school district</a:t>
            </a:r>
            <a:endParaRPr lang="en-US" dirty="0" smtClean="0"/>
          </a:p>
          <a:p>
            <a:r>
              <a:rPr lang="en-US" dirty="0" smtClean="0"/>
              <a:t>Critical Components:</a:t>
            </a:r>
          </a:p>
          <a:p>
            <a:pPr lvl="1"/>
            <a:r>
              <a:rPr lang="en-US" dirty="0" smtClean="0"/>
              <a:t>Local Workforce Development Board input</a:t>
            </a:r>
          </a:p>
          <a:p>
            <a:pPr lvl="1"/>
            <a:r>
              <a:rPr lang="en-US" dirty="0" smtClean="0"/>
              <a:t>Clearly defined CTE pathways (CP, TC, AAS, BAS)</a:t>
            </a:r>
          </a:p>
          <a:p>
            <a:pPr lvl="1"/>
            <a:r>
              <a:rPr lang="en-US" dirty="0" smtClean="0"/>
              <a:t>Basic skills education concurrent with occupational training</a:t>
            </a:r>
          </a:p>
          <a:p>
            <a:pPr lvl="1"/>
            <a:r>
              <a:rPr lang="en-US" dirty="0" smtClean="0"/>
              <a:t>Diversity of student enrollment</a:t>
            </a:r>
          </a:p>
          <a:p>
            <a:pPr lvl="1"/>
            <a:r>
              <a:rPr lang="en-US" dirty="0" smtClean="0"/>
              <a:t>Support services to assist in student persistence</a:t>
            </a:r>
          </a:p>
          <a:p>
            <a:pPr lvl="1"/>
            <a:r>
              <a:rPr lang="en-US" dirty="0" smtClean="0"/>
              <a:t>Apprenticeship or training programs or industry certification</a:t>
            </a:r>
          </a:p>
          <a:p>
            <a:pPr lvl="1" algn="r"/>
            <a:endParaRPr lang="en-US" dirty="0" smtClean="0"/>
          </a:p>
        </p:txBody>
      </p:sp>
      <p:sp>
        <p:nvSpPr>
          <p:cNvPr id="5" name="TextBox 4"/>
          <p:cNvSpPr txBox="1"/>
          <p:nvPr/>
        </p:nvSpPr>
        <p:spPr>
          <a:xfrm>
            <a:off x="8824404" y="5498070"/>
            <a:ext cx="3133817" cy="1256190"/>
          </a:xfrm>
          <a:prstGeom prst="rect">
            <a:avLst/>
          </a:prstGeom>
          <a:solidFill>
            <a:schemeClr val="bg1"/>
          </a:solid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4059799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856497" y="1078831"/>
            <a:ext cx="6725653" cy="5026694"/>
          </a:xfrm>
          <a:prstGeom prst="rect">
            <a:avLst/>
          </a:prstGeom>
        </p:spPr>
      </p:pic>
      <p:sp>
        <p:nvSpPr>
          <p:cNvPr id="5" name="Oval Callout 4"/>
          <p:cNvSpPr/>
          <p:nvPr/>
        </p:nvSpPr>
        <p:spPr>
          <a:xfrm>
            <a:off x="-1" y="2"/>
            <a:ext cx="4448175" cy="1952784"/>
          </a:xfrm>
          <a:prstGeom prst="wedgeEllipseCallout">
            <a:avLst>
              <a:gd name="adj1" fmla="val 48833"/>
              <a:gd name="adj2" fmla="val 4052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rPr>
              <a:t>Northwest Arkansas</a:t>
            </a:r>
          </a:p>
          <a:p>
            <a:pPr algn="ctr"/>
            <a:r>
              <a:rPr lang="en-US" sz="1050" dirty="0" smtClean="0">
                <a:solidFill>
                  <a:prstClr val="white"/>
                </a:solidFill>
              </a:rPr>
              <a:t>Benton, Carroll, Boone, Marion, Baxter, Washington, Madison, Newton, Searcy</a:t>
            </a:r>
          </a:p>
          <a:p>
            <a:pPr algn="ctr"/>
            <a:endParaRPr lang="en-US" sz="1050" dirty="0" smtClean="0">
              <a:solidFill>
                <a:prstClr val="white"/>
              </a:solidFill>
            </a:endParaRPr>
          </a:p>
          <a:p>
            <a:pPr algn="ctr"/>
            <a:r>
              <a:rPr lang="en-US" sz="1050" dirty="0" smtClean="0">
                <a:solidFill>
                  <a:prstClr val="white"/>
                </a:solidFill>
              </a:rPr>
              <a:t>Northwest Technical Institute</a:t>
            </a:r>
          </a:p>
          <a:p>
            <a:pPr algn="ctr"/>
            <a:r>
              <a:rPr lang="en-US" sz="1050" dirty="0" smtClean="0">
                <a:solidFill>
                  <a:prstClr val="white"/>
                </a:solidFill>
              </a:rPr>
              <a:t>Northwest Arkansas Community College</a:t>
            </a:r>
          </a:p>
          <a:p>
            <a:pPr algn="ctr"/>
            <a:r>
              <a:rPr lang="en-US" sz="1050" dirty="0" smtClean="0">
                <a:solidFill>
                  <a:prstClr val="white"/>
                </a:solidFill>
              </a:rPr>
              <a:t>North Arkansas College  ASU – Mountain Home</a:t>
            </a:r>
          </a:p>
          <a:p>
            <a:pPr algn="ctr"/>
            <a:r>
              <a:rPr lang="en-US" sz="1050" dirty="0" smtClean="0">
                <a:solidFill>
                  <a:prstClr val="white"/>
                </a:solidFill>
              </a:rPr>
              <a:t>University of Arkansas, Fayetteville</a:t>
            </a:r>
          </a:p>
          <a:p>
            <a:pPr algn="ctr"/>
            <a:r>
              <a:rPr lang="en-US" sz="1050" dirty="0" smtClean="0">
                <a:solidFill>
                  <a:prstClr val="white"/>
                </a:solidFill>
              </a:rPr>
              <a:t>John Brown University   Univ. of the Ozarks</a:t>
            </a:r>
          </a:p>
        </p:txBody>
      </p:sp>
      <p:sp>
        <p:nvSpPr>
          <p:cNvPr id="7" name="Oval Callout 6"/>
          <p:cNvSpPr/>
          <p:nvPr/>
        </p:nvSpPr>
        <p:spPr>
          <a:xfrm>
            <a:off x="4572001" y="104234"/>
            <a:ext cx="3390900" cy="1762666"/>
          </a:xfrm>
          <a:prstGeom prst="wedgeEllipseCallout">
            <a:avLst>
              <a:gd name="adj1" fmla="val 12235"/>
              <a:gd name="adj2" fmla="val 8098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rPr>
              <a:t>North Central Arkansas</a:t>
            </a:r>
          </a:p>
          <a:p>
            <a:pPr algn="ctr"/>
            <a:r>
              <a:rPr lang="en-US" sz="1050" dirty="0" smtClean="0">
                <a:solidFill>
                  <a:prstClr val="white"/>
                </a:solidFill>
              </a:rPr>
              <a:t>Fulton, Izard, Sharp, Stone, Independence, Jackson, Van Buren, Cleburne, White, Woodruff</a:t>
            </a:r>
          </a:p>
          <a:p>
            <a:pPr algn="ctr"/>
            <a:endParaRPr lang="en-US" sz="1050" dirty="0">
              <a:solidFill>
                <a:prstClr val="white"/>
              </a:solidFill>
            </a:endParaRPr>
          </a:p>
          <a:p>
            <a:pPr algn="ctr"/>
            <a:r>
              <a:rPr lang="en-US" sz="1050" dirty="0" smtClean="0">
                <a:solidFill>
                  <a:prstClr val="white"/>
                </a:solidFill>
              </a:rPr>
              <a:t>ASU – Beebe      ASU – Newport</a:t>
            </a:r>
          </a:p>
          <a:p>
            <a:pPr algn="ctr"/>
            <a:r>
              <a:rPr lang="en-US" sz="1050" dirty="0" err="1" smtClean="0">
                <a:solidFill>
                  <a:prstClr val="white"/>
                </a:solidFill>
              </a:rPr>
              <a:t>Ozarka</a:t>
            </a:r>
            <a:r>
              <a:rPr lang="en-US" sz="1050" dirty="0" smtClean="0">
                <a:solidFill>
                  <a:prstClr val="white"/>
                </a:solidFill>
              </a:rPr>
              <a:t> College   UACC – Batesville</a:t>
            </a:r>
          </a:p>
          <a:p>
            <a:pPr algn="ctr"/>
            <a:r>
              <a:rPr lang="en-US" sz="1050" dirty="0" smtClean="0">
                <a:solidFill>
                  <a:prstClr val="white"/>
                </a:solidFill>
              </a:rPr>
              <a:t>Lyon College   Harding University</a:t>
            </a:r>
            <a:endParaRPr lang="en-US" sz="1050" dirty="0">
              <a:solidFill>
                <a:prstClr val="white"/>
              </a:solidFill>
            </a:endParaRPr>
          </a:p>
        </p:txBody>
      </p:sp>
      <p:sp>
        <p:nvSpPr>
          <p:cNvPr id="8" name="Oval Callout 7"/>
          <p:cNvSpPr/>
          <p:nvPr/>
        </p:nvSpPr>
        <p:spPr>
          <a:xfrm>
            <a:off x="8801098" y="104234"/>
            <a:ext cx="3295651" cy="1937164"/>
          </a:xfrm>
          <a:prstGeom prst="wedgeEllipseCallout">
            <a:avLst>
              <a:gd name="adj1" fmla="val -73446"/>
              <a:gd name="adj2" fmla="val 3742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rPr>
              <a:t>Northeast Arkansas</a:t>
            </a:r>
          </a:p>
          <a:p>
            <a:pPr algn="ctr"/>
            <a:r>
              <a:rPr lang="en-US" sz="1050" dirty="0" smtClean="0">
                <a:solidFill>
                  <a:prstClr val="white"/>
                </a:solidFill>
              </a:rPr>
              <a:t>Randolph, Clay, Lawrence, Greene, Craighead, Poinsett, Mississippi</a:t>
            </a:r>
          </a:p>
          <a:p>
            <a:pPr algn="ctr"/>
            <a:endParaRPr lang="en-US" sz="1050" dirty="0">
              <a:solidFill>
                <a:prstClr val="white"/>
              </a:solidFill>
            </a:endParaRPr>
          </a:p>
          <a:p>
            <a:pPr algn="ctr"/>
            <a:r>
              <a:rPr lang="en-US" sz="1050" dirty="0" smtClean="0">
                <a:solidFill>
                  <a:prstClr val="white"/>
                </a:solidFill>
              </a:rPr>
              <a:t>Arkansas Northeastern</a:t>
            </a:r>
          </a:p>
          <a:p>
            <a:pPr algn="ctr"/>
            <a:r>
              <a:rPr lang="en-US" sz="1050" dirty="0" smtClean="0">
                <a:solidFill>
                  <a:prstClr val="white"/>
                </a:solidFill>
              </a:rPr>
              <a:t>Black River Technical College</a:t>
            </a:r>
          </a:p>
          <a:p>
            <a:pPr algn="ctr"/>
            <a:r>
              <a:rPr lang="en-US" sz="1050" dirty="0" smtClean="0">
                <a:solidFill>
                  <a:prstClr val="white"/>
                </a:solidFill>
              </a:rPr>
              <a:t>Arkansas State Univ.</a:t>
            </a:r>
          </a:p>
          <a:p>
            <a:pPr algn="ctr"/>
            <a:r>
              <a:rPr lang="en-US" sz="1050" dirty="0" smtClean="0">
                <a:solidFill>
                  <a:prstClr val="white"/>
                </a:solidFill>
              </a:rPr>
              <a:t>Crowley’s Ridge    Williams Baptist</a:t>
            </a:r>
            <a:endParaRPr lang="en-US" sz="1050" dirty="0">
              <a:solidFill>
                <a:prstClr val="white"/>
              </a:solidFill>
            </a:endParaRPr>
          </a:p>
        </p:txBody>
      </p:sp>
      <p:sp>
        <p:nvSpPr>
          <p:cNvPr id="9" name="Oval Callout 8"/>
          <p:cNvSpPr/>
          <p:nvPr/>
        </p:nvSpPr>
        <p:spPr>
          <a:xfrm>
            <a:off x="8982076" y="2041398"/>
            <a:ext cx="3114673" cy="1957137"/>
          </a:xfrm>
          <a:prstGeom prst="wedgeEllipseCallout">
            <a:avLst>
              <a:gd name="adj1" fmla="val -79463"/>
              <a:gd name="adj2" fmla="val 546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rPr>
              <a:t>Eastern Arkansas</a:t>
            </a:r>
          </a:p>
          <a:p>
            <a:pPr algn="ctr"/>
            <a:r>
              <a:rPr lang="en-US" sz="1050" dirty="0" smtClean="0">
                <a:solidFill>
                  <a:prstClr val="white"/>
                </a:solidFill>
              </a:rPr>
              <a:t>Cross, Crittenden, St. Francis, Lee, Phillips</a:t>
            </a:r>
          </a:p>
          <a:p>
            <a:pPr algn="ctr"/>
            <a:endParaRPr lang="en-US" sz="1050" dirty="0">
              <a:solidFill>
                <a:prstClr val="white"/>
              </a:solidFill>
            </a:endParaRPr>
          </a:p>
          <a:p>
            <a:pPr algn="ctr"/>
            <a:r>
              <a:rPr lang="en-US" sz="1050" dirty="0" smtClean="0">
                <a:solidFill>
                  <a:prstClr val="white"/>
                </a:solidFill>
              </a:rPr>
              <a:t>East Arkansas CC   Mid-South CC</a:t>
            </a:r>
          </a:p>
          <a:p>
            <a:pPr algn="ctr"/>
            <a:r>
              <a:rPr lang="en-US" sz="1050" dirty="0" smtClean="0">
                <a:solidFill>
                  <a:prstClr val="white"/>
                </a:solidFill>
              </a:rPr>
              <a:t>Phillips CC of UA </a:t>
            </a:r>
            <a:endParaRPr lang="en-US" sz="1050" dirty="0">
              <a:solidFill>
                <a:prstClr val="white"/>
              </a:solidFill>
            </a:endParaRPr>
          </a:p>
        </p:txBody>
      </p:sp>
      <p:sp>
        <p:nvSpPr>
          <p:cNvPr id="10" name="Oval Callout 9"/>
          <p:cNvSpPr/>
          <p:nvPr/>
        </p:nvSpPr>
        <p:spPr>
          <a:xfrm>
            <a:off x="9077327" y="3998535"/>
            <a:ext cx="3114673" cy="2195603"/>
          </a:xfrm>
          <a:prstGeom prst="wedgeEllipseCallout">
            <a:avLst>
              <a:gd name="adj1" fmla="val -121499"/>
              <a:gd name="adj2" fmla="val -67119"/>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rPr>
              <a:t>Central Arkansas and Little Rock</a:t>
            </a:r>
          </a:p>
          <a:p>
            <a:pPr algn="ctr"/>
            <a:r>
              <a:rPr lang="en-US" sz="1050" dirty="0" smtClean="0">
                <a:solidFill>
                  <a:prstClr val="white"/>
                </a:solidFill>
              </a:rPr>
              <a:t>Faulkner, Saline, Pulaski, Lonoke, Prairie, Monroe</a:t>
            </a:r>
          </a:p>
          <a:p>
            <a:pPr algn="ctr"/>
            <a:endParaRPr lang="en-US" sz="1050" dirty="0">
              <a:solidFill>
                <a:prstClr val="white"/>
              </a:solidFill>
            </a:endParaRPr>
          </a:p>
          <a:p>
            <a:pPr algn="ctr"/>
            <a:r>
              <a:rPr lang="en-US" sz="1050" dirty="0" smtClean="0">
                <a:solidFill>
                  <a:prstClr val="white"/>
                </a:solidFill>
              </a:rPr>
              <a:t>Pulaski Tech</a:t>
            </a:r>
          </a:p>
          <a:p>
            <a:pPr algn="ctr"/>
            <a:r>
              <a:rPr lang="en-US" sz="1050" dirty="0" smtClean="0">
                <a:solidFill>
                  <a:prstClr val="white"/>
                </a:solidFill>
              </a:rPr>
              <a:t>Univ. Arkansas – Little Rock</a:t>
            </a:r>
          </a:p>
          <a:p>
            <a:pPr algn="ctr"/>
            <a:r>
              <a:rPr lang="en-US" sz="1050" dirty="0" smtClean="0">
                <a:solidFill>
                  <a:prstClr val="white"/>
                </a:solidFill>
              </a:rPr>
              <a:t>Univ. Central Arkansas</a:t>
            </a:r>
          </a:p>
          <a:p>
            <a:pPr algn="ctr"/>
            <a:r>
              <a:rPr lang="en-US" sz="1050" dirty="0" smtClean="0">
                <a:solidFill>
                  <a:prstClr val="white"/>
                </a:solidFill>
              </a:rPr>
              <a:t>Philander Smith  Shorter College </a:t>
            </a:r>
          </a:p>
          <a:p>
            <a:pPr algn="ctr"/>
            <a:r>
              <a:rPr lang="en-US" sz="1050" dirty="0" smtClean="0">
                <a:solidFill>
                  <a:prstClr val="white"/>
                </a:solidFill>
              </a:rPr>
              <a:t>Arkansas Baptist </a:t>
            </a:r>
            <a:endParaRPr lang="en-US" sz="1050" dirty="0">
              <a:solidFill>
                <a:prstClr val="white"/>
              </a:solidFill>
            </a:endParaRPr>
          </a:p>
        </p:txBody>
      </p:sp>
      <p:sp>
        <p:nvSpPr>
          <p:cNvPr id="11" name="Oval Callout 10"/>
          <p:cNvSpPr/>
          <p:nvPr/>
        </p:nvSpPr>
        <p:spPr>
          <a:xfrm>
            <a:off x="6448425" y="5105400"/>
            <a:ext cx="3048000" cy="1752599"/>
          </a:xfrm>
          <a:prstGeom prst="wedgeEllipseCallout">
            <a:avLst>
              <a:gd name="adj1" fmla="val -37148"/>
              <a:gd name="adj2" fmla="val -51663"/>
            </a:avLst>
          </a:prstGeom>
          <a:solidFill>
            <a:srgbClr val="6B2A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rPr>
              <a:t>Southeast Arkansas</a:t>
            </a:r>
          </a:p>
          <a:p>
            <a:pPr algn="ctr"/>
            <a:r>
              <a:rPr lang="en-US" sz="1050" dirty="0" smtClean="0">
                <a:solidFill>
                  <a:prstClr val="white"/>
                </a:solidFill>
              </a:rPr>
              <a:t>Grant, Jefferson, Arkansas, Cleveland, Lincoln, Desha, Drew, Bradley, Ashley, Chicot</a:t>
            </a:r>
          </a:p>
          <a:p>
            <a:pPr algn="ctr"/>
            <a:endParaRPr lang="en-US" sz="1050" dirty="0">
              <a:solidFill>
                <a:prstClr val="white"/>
              </a:solidFill>
            </a:endParaRPr>
          </a:p>
          <a:p>
            <a:pPr algn="ctr"/>
            <a:r>
              <a:rPr lang="en-US" sz="1050" dirty="0" smtClean="0">
                <a:solidFill>
                  <a:prstClr val="white"/>
                </a:solidFill>
              </a:rPr>
              <a:t>Southeast Arkansas College</a:t>
            </a:r>
          </a:p>
          <a:p>
            <a:pPr algn="ctr"/>
            <a:r>
              <a:rPr lang="en-US" sz="1050" dirty="0" smtClean="0">
                <a:solidFill>
                  <a:prstClr val="white"/>
                </a:solidFill>
              </a:rPr>
              <a:t>Phillips CC of UA</a:t>
            </a:r>
          </a:p>
          <a:p>
            <a:pPr algn="ctr"/>
            <a:r>
              <a:rPr lang="en-US" sz="1050" dirty="0" smtClean="0">
                <a:solidFill>
                  <a:prstClr val="white"/>
                </a:solidFill>
              </a:rPr>
              <a:t>Univ. Arkansas – Pine Bluff</a:t>
            </a:r>
          </a:p>
          <a:p>
            <a:pPr algn="ctr"/>
            <a:r>
              <a:rPr lang="en-US" sz="1050" dirty="0" smtClean="0">
                <a:solidFill>
                  <a:prstClr val="white"/>
                </a:solidFill>
              </a:rPr>
              <a:t>Univ. Arkansas - Monticello</a:t>
            </a:r>
            <a:endParaRPr lang="en-US" sz="1050" dirty="0">
              <a:solidFill>
                <a:prstClr val="white"/>
              </a:solidFill>
            </a:endParaRPr>
          </a:p>
        </p:txBody>
      </p:sp>
      <p:sp>
        <p:nvSpPr>
          <p:cNvPr id="12" name="Oval Callout 11"/>
          <p:cNvSpPr/>
          <p:nvPr/>
        </p:nvSpPr>
        <p:spPr>
          <a:xfrm>
            <a:off x="1538789" y="5205410"/>
            <a:ext cx="3543300" cy="1647827"/>
          </a:xfrm>
          <a:prstGeom prst="wedgeEllipseCallout">
            <a:avLst>
              <a:gd name="adj1" fmla="val 41891"/>
              <a:gd name="adj2" fmla="val -4069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rPr>
              <a:t>Southwest Arkansas</a:t>
            </a:r>
          </a:p>
          <a:p>
            <a:pPr algn="ctr"/>
            <a:r>
              <a:rPr lang="en-US" sz="1050" dirty="0">
                <a:solidFill>
                  <a:prstClr val="white"/>
                </a:solidFill>
              </a:rPr>
              <a:t>Sevier, Howard, Hempstead, Nevada, Dallas, Little River, Miller, Ouachita, Calhoun, Lafayette, Columbia, </a:t>
            </a:r>
            <a:r>
              <a:rPr lang="en-US" sz="1050" dirty="0" smtClean="0">
                <a:solidFill>
                  <a:prstClr val="white"/>
                </a:solidFill>
              </a:rPr>
              <a:t>Union</a:t>
            </a:r>
          </a:p>
          <a:p>
            <a:pPr algn="ctr"/>
            <a:endParaRPr lang="en-US" sz="1050" dirty="0">
              <a:solidFill>
                <a:prstClr val="white"/>
              </a:solidFill>
            </a:endParaRPr>
          </a:p>
          <a:p>
            <a:pPr algn="ctr"/>
            <a:r>
              <a:rPr lang="en-US" sz="1050" dirty="0" err="1" smtClean="0">
                <a:solidFill>
                  <a:prstClr val="white"/>
                </a:solidFill>
              </a:rPr>
              <a:t>Cossatot</a:t>
            </a:r>
            <a:r>
              <a:rPr lang="en-US" sz="1050" dirty="0" smtClean="0">
                <a:solidFill>
                  <a:prstClr val="white"/>
                </a:solidFill>
              </a:rPr>
              <a:t> CC of UA  South Ark. CC</a:t>
            </a:r>
          </a:p>
          <a:p>
            <a:pPr algn="ctr"/>
            <a:r>
              <a:rPr lang="en-US" sz="1050" dirty="0" smtClean="0">
                <a:solidFill>
                  <a:prstClr val="white"/>
                </a:solidFill>
              </a:rPr>
              <a:t>UACC – Hope  SAU Tech</a:t>
            </a:r>
          </a:p>
          <a:p>
            <a:pPr algn="ctr"/>
            <a:r>
              <a:rPr lang="en-US" sz="1050" dirty="0" smtClean="0">
                <a:solidFill>
                  <a:prstClr val="white"/>
                </a:solidFill>
              </a:rPr>
              <a:t>Southern Ark. Univ.</a:t>
            </a:r>
          </a:p>
          <a:p>
            <a:pPr algn="ctr"/>
            <a:endParaRPr lang="en-US" sz="1050" dirty="0">
              <a:solidFill>
                <a:prstClr val="white"/>
              </a:solidFill>
            </a:endParaRPr>
          </a:p>
        </p:txBody>
      </p:sp>
      <p:sp>
        <p:nvSpPr>
          <p:cNvPr id="14" name="Oval Callout 13"/>
          <p:cNvSpPr/>
          <p:nvPr/>
        </p:nvSpPr>
        <p:spPr>
          <a:xfrm>
            <a:off x="123825" y="3752849"/>
            <a:ext cx="4229101" cy="1495425"/>
          </a:xfrm>
          <a:prstGeom prst="wedgeEllipseCallout">
            <a:avLst>
              <a:gd name="adj1" fmla="val 59733"/>
              <a:gd name="adj2" fmla="val -502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rPr>
              <a:t>West Central Arkansas</a:t>
            </a:r>
          </a:p>
          <a:p>
            <a:pPr algn="ctr"/>
            <a:r>
              <a:rPr lang="en-US" sz="1050" dirty="0" smtClean="0">
                <a:solidFill>
                  <a:prstClr val="white"/>
                </a:solidFill>
              </a:rPr>
              <a:t>Johnson, Pope, Conway, Yell, Perry, Montgomery, Garland, Hot Spring, Pike, Clark</a:t>
            </a:r>
          </a:p>
          <a:p>
            <a:pPr algn="ctr"/>
            <a:endParaRPr lang="en-US" sz="1050" dirty="0">
              <a:solidFill>
                <a:prstClr val="white"/>
              </a:solidFill>
            </a:endParaRPr>
          </a:p>
          <a:p>
            <a:pPr algn="ctr"/>
            <a:r>
              <a:rPr lang="en-US" sz="1050" dirty="0" smtClean="0">
                <a:solidFill>
                  <a:prstClr val="white"/>
                </a:solidFill>
              </a:rPr>
              <a:t>National Park CC    College of the </a:t>
            </a:r>
            <a:r>
              <a:rPr lang="en-US" sz="1050" dirty="0" err="1" smtClean="0">
                <a:solidFill>
                  <a:prstClr val="white"/>
                </a:solidFill>
              </a:rPr>
              <a:t>Ouachitas</a:t>
            </a:r>
            <a:endParaRPr lang="en-US" sz="1050" dirty="0" smtClean="0">
              <a:solidFill>
                <a:prstClr val="white"/>
              </a:solidFill>
            </a:endParaRPr>
          </a:p>
          <a:p>
            <a:pPr algn="ctr"/>
            <a:r>
              <a:rPr lang="en-US" sz="1050" dirty="0" smtClean="0">
                <a:solidFill>
                  <a:prstClr val="white"/>
                </a:solidFill>
              </a:rPr>
              <a:t>UACC - Morrilton</a:t>
            </a:r>
          </a:p>
          <a:p>
            <a:pPr algn="ctr"/>
            <a:r>
              <a:rPr lang="en-US" sz="1050" dirty="0" smtClean="0">
                <a:solidFill>
                  <a:prstClr val="white"/>
                </a:solidFill>
              </a:rPr>
              <a:t>Ark. Tech Univ.    Henderson State Univ.</a:t>
            </a:r>
          </a:p>
          <a:p>
            <a:pPr algn="ctr"/>
            <a:r>
              <a:rPr lang="en-US" sz="1050" dirty="0" smtClean="0">
                <a:solidFill>
                  <a:prstClr val="white"/>
                </a:solidFill>
              </a:rPr>
              <a:t>Ouachita Baptist Univ. </a:t>
            </a:r>
            <a:endParaRPr lang="en-US" sz="1050" dirty="0">
              <a:solidFill>
                <a:prstClr val="white"/>
              </a:solidFill>
            </a:endParaRPr>
          </a:p>
        </p:txBody>
      </p:sp>
      <p:sp>
        <p:nvSpPr>
          <p:cNvPr id="15" name="Oval Callout 14"/>
          <p:cNvSpPr/>
          <p:nvPr/>
        </p:nvSpPr>
        <p:spPr>
          <a:xfrm>
            <a:off x="123825" y="2041398"/>
            <a:ext cx="3533775" cy="1711452"/>
          </a:xfrm>
          <a:prstGeom prst="wedgeEllipseCallout">
            <a:avLst>
              <a:gd name="adj1" fmla="val 58031"/>
              <a:gd name="adj2" fmla="val -5523"/>
            </a:avLst>
          </a:prstGeom>
          <a:solidFill>
            <a:srgbClr val="284E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rPr>
              <a:t>Western Arkansas</a:t>
            </a:r>
          </a:p>
          <a:p>
            <a:pPr algn="ctr"/>
            <a:r>
              <a:rPr lang="en-US" sz="1050" dirty="0" smtClean="0">
                <a:solidFill>
                  <a:prstClr val="white"/>
                </a:solidFill>
              </a:rPr>
              <a:t>Crawford, Franklin, Logan, Sebastian, Scott, Polk</a:t>
            </a:r>
          </a:p>
          <a:p>
            <a:pPr algn="ctr"/>
            <a:endParaRPr lang="en-US" sz="1050" dirty="0">
              <a:solidFill>
                <a:prstClr val="white"/>
              </a:solidFill>
            </a:endParaRPr>
          </a:p>
          <a:p>
            <a:pPr algn="ctr"/>
            <a:r>
              <a:rPr lang="en-US" sz="1050" dirty="0" smtClean="0">
                <a:solidFill>
                  <a:prstClr val="white"/>
                </a:solidFill>
              </a:rPr>
              <a:t>Rich Mountain CC</a:t>
            </a:r>
          </a:p>
          <a:p>
            <a:pPr algn="ctr"/>
            <a:r>
              <a:rPr lang="en-US" sz="1050" dirty="0" smtClean="0">
                <a:solidFill>
                  <a:prstClr val="white"/>
                </a:solidFill>
              </a:rPr>
              <a:t>Arkansas Tech - Ozark</a:t>
            </a:r>
          </a:p>
          <a:p>
            <a:pPr algn="ctr"/>
            <a:r>
              <a:rPr lang="en-US" sz="1050" dirty="0" smtClean="0">
                <a:solidFill>
                  <a:prstClr val="white"/>
                </a:solidFill>
              </a:rPr>
              <a:t>Univ. Arkansas – Ft. Smith</a:t>
            </a:r>
          </a:p>
        </p:txBody>
      </p:sp>
    </p:spTree>
    <p:extLst>
      <p:ext uri="{BB962C8B-B14F-4D97-AF65-F5344CB8AC3E}">
        <p14:creationId xmlns:p14="http://schemas.microsoft.com/office/powerpoint/2010/main" val="3428690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Initiative Act of 2015</a:t>
            </a:r>
            <a:endParaRPr lang="en-US" dirty="0"/>
          </a:p>
        </p:txBody>
      </p:sp>
      <p:pic>
        <p:nvPicPr>
          <p:cNvPr id="5" name="Content Placeholder 4"/>
          <p:cNvPicPr>
            <a:picLocks noGrp="1"/>
          </p:cNvPicPr>
          <p:nvPr>
            <p:ph sz="half" idx="10"/>
          </p:nvPr>
        </p:nvPicPr>
        <p:blipFill>
          <a:blip r:embed="rId2" cstate="print">
            <a:extLst>
              <a:ext uri="{28A0092B-C50C-407E-A947-70E740481C1C}">
                <a14:useLocalDpi xmlns:a14="http://schemas.microsoft.com/office/drawing/2010/main" val="0"/>
              </a:ext>
            </a:extLst>
          </a:blip>
          <a:srcRect/>
          <a:stretch>
            <a:fillRect/>
          </a:stretch>
        </p:blipFill>
        <p:spPr bwMode="auto">
          <a:xfrm>
            <a:off x="77492" y="1565330"/>
            <a:ext cx="12042183" cy="4006312"/>
          </a:xfrm>
          <a:prstGeom prst="rect">
            <a:avLst/>
          </a:prstGeom>
          <a:noFill/>
        </p:spPr>
      </p:pic>
      <p:sp>
        <p:nvSpPr>
          <p:cNvPr id="4" name="TextBox 3"/>
          <p:cNvSpPr txBox="1"/>
          <p:nvPr/>
        </p:nvSpPr>
        <p:spPr>
          <a:xfrm>
            <a:off x="8842159" y="5571642"/>
            <a:ext cx="3133817" cy="1256190"/>
          </a:xfrm>
          <a:prstGeom prst="rect">
            <a:avLst/>
          </a:prstGeom>
          <a:solidFill>
            <a:schemeClr val="bg1"/>
          </a:solid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515912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02238" y="161764"/>
            <a:ext cx="6440110" cy="6589880"/>
          </a:xfrm>
          <a:prstGeom prst="rect">
            <a:avLst/>
          </a:prstGeom>
        </p:spPr>
      </p:pic>
      <p:sp>
        <p:nvSpPr>
          <p:cNvPr id="4" name="TextBox 3"/>
          <p:cNvSpPr txBox="1"/>
          <p:nvPr/>
        </p:nvSpPr>
        <p:spPr>
          <a:xfrm>
            <a:off x="8824404" y="5498070"/>
            <a:ext cx="3133817" cy="1256190"/>
          </a:xfrm>
          <a:prstGeom prst="rect">
            <a:avLst/>
          </a:prstGeom>
          <a:solidFill>
            <a:schemeClr val="bg1"/>
          </a:solid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320212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Universities - Results</a:t>
            </a:r>
            <a:endParaRPr lang="en-US" b="0" dirty="0"/>
          </a:p>
        </p:txBody>
      </p:sp>
      <p:pic>
        <p:nvPicPr>
          <p:cNvPr id="9" name="Content Placeholder 8"/>
          <p:cNvPicPr>
            <a:picLocks noGrp="1" noChangeAspect="1"/>
          </p:cNvPicPr>
          <p:nvPr>
            <p:ph sz="half" idx="10"/>
          </p:nvPr>
        </p:nvPicPr>
        <p:blipFill>
          <a:blip r:embed="rId2"/>
          <a:stretch>
            <a:fillRect/>
          </a:stretch>
        </p:blipFill>
        <p:spPr>
          <a:xfrm>
            <a:off x="3691730" y="2278251"/>
            <a:ext cx="4517024" cy="1812991"/>
          </a:xfrm>
          <a:prstGeom prst="rect">
            <a:avLst/>
          </a:prstGeom>
        </p:spPr>
      </p:pic>
      <p:pic>
        <p:nvPicPr>
          <p:cNvPr id="10" name="Picture 9"/>
          <p:cNvPicPr>
            <a:picLocks noChangeAspect="1"/>
          </p:cNvPicPr>
          <p:nvPr/>
        </p:nvPicPr>
        <p:blipFill>
          <a:blip r:embed="rId3"/>
          <a:stretch>
            <a:fillRect/>
          </a:stretch>
        </p:blipFill>
        <p:spPr>
          <a:xfrm>
            <a:off x="2940062" y="4576176"/>
            <a:ext cx="5979230" cy="751357"/>
          </a:xfrm>
          <a:prstGeom prst="rect">
            <a:avLst/>
          </a:prstGeom>
        </p:spPr>
      </p:pic>
    </p:spTree>
    <p:extLst>
      <p:ext uri="{BB962C8B-B14F-4D97-AF65-F5344CB8AC3E}">
        <p14:creationId xmlns:p14="http://schemas.microsoft.com/office/powerpoint/2010/main" val="2367563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Universities - Highlights</a:t>
            </a:r>
            <a:endParaRPr lang="en-US" b="0" dirty="0"/>
          </a:p>
        </p:txBody>
      </p:sp>
      <p:sp>
        <p:nvSpPr>
          <p:cNvPr id="5" name="Content Placeholder 4"/>
          <p:cNvSpPr>
            <a:spLocks noGrp="1"/>
          </p:cNvSpPr>
          <p:nvPr>
            <p:ph sz="half" idx="10"/>
          </p:nvPr>
        </p:nvSpPr>
        <p:spPr>
          <a:xfrm>
            <a:off x="609600" y="1600203"/>
            <a:ext cx="10972800" cy="4928934"/>
          </a:xfrm>
        </p:spPr>
        <p:txBody>
          <a:bodyPr/>
          <a:lstStyle/>
          <a:p>
            <a:pPr marL="0" indent="0" algn="ctr">
              <a:buNone/>
            </a:pPr>
            <a:r>
              <a:rPr lang="en-US" sz="2500" u="sng" dirty="0">
                <a:solidFill>
                  <a:srgbClr val="008000"/>
                </a:solidFill>
              </a:rPr>
              <a:t>Successes</a:t>
            </a:r>
          </a:p>
          <a:p>
            <a:pPr marL="0" indent="0" algn="ctr">
              <a:buNone/>
            </a:pPr>
            <a:r>
              <a:rPr lang="en-US" sz="2200" dirty="0" smtClean="0"/>
              <a:t>All </a:t>
            </a:r>
            <a:r>
              <a:rPr lang="en-US" sz="2200" dirty="0"/>
              <a:t>Credentials </a:t>
            </a:r>
          </a:p>
          <a:p>
            <a:pPr marL="0" indent="0" algn="ctr">
              <a:buNone/>
            </a:pPr>
            <a:r>
              <a:rPr lang="en-US" sz="1700" dirty="0"/>
              <a:t>Average % t</a:t>
            </a:r>
            <a:r>
              <a:rPr lang="en-US" sz="1700" dirty="0" smtClean="0"/>
              <a:t>owards Goal </a:t>
            </a:r>
            <a:r>
              <a:rPr lang="en-US" sz="1700" dirty="0"/>
              <a:t>= </a:t>
            </a:r>
            <a:r>
              <a:rPr lang="en-US" sz="1700" dirty="0" smtClean="0"/>
              <a:t>106.1%</a:t>
            </a:r>
            <a:endParaRPr lang="en-US" sz="1700" dirty="0"/>
          </a:p>
          <a:p>
            <a:pPr marL="0" indent="0" algn="ctr">
              <a:buNone/>
            </a:pPr>
            <a:r>
              <a:rPr lang="en-US" sz="1700" dirty="0"/>
              <a:t>Median % t</a:t>
            </a:r>
            <a:r>
              <a:rPr lang="en-US" sz="1700" dirty="0" smtClean="0"/>
              <a:t>owards Goal </a:t>
            </a:r>
            <a:r>
              <a:rPr lang="en-US" sz="1700" dirty="0"/>
              <a:t>= </a:t>
            </a:r>
            <a:r>
              <a:rPr lang="en-US" sz="1700" dirty="0" smtClean="0"/>
              <a:t>102.1%</a:t>
            </a:r>
            <a:endParaRPr lang="en-US" sz="1700" dirty="0"/>
          </a:p>
          <a:p>
            <a:pPr marL="0" indent="0" algn="ctr">
              <a:buNone/>
            </a:pPr>
            <a:endParaRPr lang="en-US" sz="1700" kern="800" dirty="0"/>
          </a:p>
          <a:p>
            <a:pPr marL="0" indent="0" algn="ctr">
              <a:buNone/>
            </a:pPr>
            <a:r>
              <a:rPr lang="en-US" sz="2200" dirty="0" smtClean="0"/>
              <a:t>Minority Credentials</a:t>
            </a:r>
            <a:endParaRPr lang="en-US" sz="1800" dirty="0"/>
          </a:p>
          <a:p>
            <a:pPr marL="0" indent="0" algn="ctr">
              <a:buNone/>
            </a:pPr>
            <a:r>
              <a:rPr lang="en-US" sz="1700" dirty="0"/>
              <a:t>Average % Change = </a:t>
            </a:r>
            <a:r>
              <a:rPr lang="en-US" sz="1700" dirty="0" smtClean="0"/>
              <a:t>19.3%</a:t>
            </a:r>
            <a:endParaRPr lang="en-US" sz="1700" dirty="0"/>
          </a:p>
          <a:p>
            <a:pPr marL="0" indent="0" algn="ctr">
              <a:buNone/>
            </a:pPr>
            <a:r>
              <a:rPr lang="en-US" sz="1700" dirty="0"/>
              <a:t>Median % Change = </a:t>
            </a:r>
            <a:r>
              <a:rPr lang="en-US" sz="1700" dirty="0" smtClean="0"/>
              <a:t>16.0%</a:t>
            </a:r>
            <a:endParaRPr lang="en-US" sz="1700" dirty="0"/>
          </a:p>
          <a:p>
            <a:pPr marL="914400" lvl="2" indent="0" algn="ctr">
              <a:buNone/>
            </a:pPr>
            <a:endParaRPr lang="en-US" dirty="0"/>
          </a:p>
          <a:p>
            <a:pPr marL="0" indent="0" algn="ctr">
              <a:buNone/>
            </a:pPr>
            <a:r>
              <a:rPr lang="en-US" sz="2500" u="sng" dirty="0">
                <a:solidFill>
                  <a:srgbClr val="FF0000"/>
                </a:solidFill>
              </a:rPr>
              <a:t>Challenges </a:t>
            </a:r>
          </a:p>
          <a:p>
            <a:pPr marL="0" indent="0" algn="ctr">
              <a:buNone/>
            </a:pPr>
            <a:r>
              <a:rPr lang="en-US" sz="1900" dirty="0" smtClean="0"/>
              <a:t>External Grants &amp; Awards</a:t>
            </a:r>
            <a:endParaRPr lang="en-US" sz="1900" dirty="0"/>
          </a:p>
          <a:p>
            <a:pPr marL="0" indent="0" algn="ctr">
              <a:buNone/>
            </a:pPr>
            <a:r>
              <a:rPr lang="en-US" sz="1700" dirty="0"/>
              <a:t>Average % Change = </a:t>
            </a:r>
            <a:r>
              <a:rPr lang="en-US" sz="1700" dirty="0" smtClean="0"/>
              <a:t>-0.7%</a:t>
            </a:r>
            <a:endParaRPr lang="en-US" sz="1700" dirty="0"/>
          </a:p>
          <a:p>
            <a:pPr marL="0" indent="0" algn="ctr">
              <a:buNone/>
            </a:pPr>
            <a:r>
              <a:rPr lang="en-US" sz="1700" dirty="0"/>
              <a:t>Median % Change = </a:t>
            </a:r>
            <a:r>
              <a:rPr lang="en-US" sz="1700" dirty="0" smtClean="0"/>
              <a:t>0.3%</a:t>
            </a:r>
            <a:endParaRPr lang="en-US" sz="1700" dirty="0"/>
          </a:p>
          <a:p>
            <a:pPr marL="0" indent="0">
              <a:buNone/>
            </a:pPr>
            <a:endParaRPr lang="en-US" dirty="0"/>
          </a:p>
        </p:txBody>
      </p:sp>
    </p:spTree>
    <p:extLst>
      <p:ext uri="{BB962C8B-B14F-4D97-AF65-F5344CB8AC3E}">
        <p14:creationId xmlns:p14="http://schemas.microsoft.com/office/powerpoint/2010/main" val="337823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Colleges</a:t>
            </a:r>
            <a:endParaRPr lang="en-US" dirty="0"/>
          </a:p>
        </p:txBody>
      </p:sp>
      <p:sp>
        <p:nvSpPr>
          <p:cNvPr id="3" name="Content Placeholder 2"/>
          <p:cNvSpPr>
            <a:spLocks noGrp="1"/>
          </p:cNvSpPr>
          <p:nvPr>
            <p:ph sz="half" idx="10"/>
          </p:nvPr>
        </p:nvSpPr>
        <p:spPr>
          <a:xfrm>
            <a:off x="1981200" y="1600200"/>
            <a:ext cx="8229600" cy="4572000"/>
          </a:xfrm>
        </p:spPr>
        <p:txBody>
          <a:bodyPr/>
          <a:lstStyle/>
          <a:p>
            <a:pPr marL="0" indent="0">
              <a:lnSpc>
                <a:spcPct val="90000"/>
              </a:lnSpc>
              <a:buNone/>
            </a:pPr>
            <a:r>
              <a:rPr lang="en-US" sz="2500" u="sng" dirty="0"/>
              <a:t>Methodology</a:t>
            </a:r>
          </a:p>
          <a:p>
            <a:pPr>
              <a:lnSpc>
                <a:spcPct val="90000"/>
              </a:lnSpc>
            </a:pPr>
            <a:r>
              <a:rPr lang="en-US" sz="2500" dirty="0"/>
              <a:t>Total Possible Points = 10</a:t>
            </a:r>
          </a:p>
          <a:p>
            <a:pPr>
              <a:lnSpc>
                <a:spcPct val="90000"/>
              </a:lnSpc>
            </a:pPr>
            <a:r>
              <a:rPr lang="en-US" sz="2500" dirty="0"/>
              <a:t>Compares average of the most recent 3 years to an average of the most recent </a:t>
            </a:r>
            <a:r>
              <a:rPr lang="en-US" sz="2500" dirty="0" smtClean="0"/>
              <a:t>5 years</a:t>
            </a:r>
            <a:endParaRPr lang="en-US" sz="2500" dirty="0"/>
          </a:p>
          <a:p>
            <a:pPr>
              <a:lnSpc>
                <a:spcPct val="90000"/>
              </a:lnSpc>
            </a:pPr>
            <a:r>
              <a:rPr lang="en-US" sz="2500" dirty="0"/>
              <a:t>Compensatory points for special populations (based on percentage of enrollment) </a:t>
            </a:r>
            <a:r>
              <a:rPr lang="en-US" sz="2500" dirty="0" smtClean="0"/>
              <a:t>may be </a:t>
            </a:r>
            <a:r>
              <a:rPr lang="en-US" sz="2500" dirty="0"/>
              <a:t>added to mandatory total  </a:t>
            </a:r>
          </a:p>
          <a:p>
            <a:pPr marL="0" indent="0">
              <a:lnSpc>
                <a:spcPct val="90000"/>
              </a:lnSpc>
              <a:buNone/>
            </a:pPr>
            <a:endParaRPr lang="en-US" sz="2500" dirty="0"/>
          </a:p>
          <a:p>
            <a:pPr marL="0" indent="0" algn="ctr">
              <a:lnSpc>
                <a:spcPct val="90000"/>
              </a:lnSpc>
              <a:buNone/>
            </a:pPr>
            <a:endParaRPr lang="en-US" sz="2500" dirty="0"/>
          </a:p>
        </p:txBody>
      </p:sp>
    </p:spTree>
    <p:extLst>
      <p:ext uri="{BB962C8B-B14F-4D97-AF65-F5344CB8AC3E}">
        <p14:creationId xmlns:p14="http://schemas.microsoft.com/office/powerpoint/2010/main" val="2618471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Colleges</a:t>
            </a:r>
            <a:endParaRPr lang="en-US" dirty="0"/>
          </a:p>
        </p:txBody>
      </p:sp>
      <p:sp>
        <p:nvSpPr>
          <p:cNvPr id="3" name="Content Placeholder 2"/>
          <p:cNvSpPr>
            <a:spLocks noGrp="1"/>
          </p:cNvSpPr>
          <p:nvPr>
            <p:ph sz="half" idx="10"/>
          </p:nvPr>
        </p:nvSpPr>
        <p:spPr>
          <a:xfrm>
            <a:off x="1981200" y="1447800"/>
            <a:ext cx="8229600" cy="5105400"/>
          </a:xfrm>
        </p:spPr>
        <p:txBody>
          <a:bodyPr/>
          <a:lstStyle/>
          <a:p>
            <a:pPr>
              <a:lnSpc>
                <a:spcPct val="90000"/>
              </a:lnSpc>
            </a:pPr>
            <a:r>
              <a:rPr lang="en-US" sz="2000" b="1" dirty="0"/>
              <a:t>Mandatory Measures – maximum of 6 points</a:t>
            </a:r>
          </a:p>
          <a:p>
            <a:pPr lvl="1">
              <a:lnSpc>
                <a:spcPct val="90000"/>
              </a:lnSpc>
            </a:pPr>
            <a:r>
              <a:rPr lang="en-US" sz="1600" dirty="0"/>
              <a:t>Course Completion</a:t>
            </a:r>
          </a:p>
          <a:p>
            <a:pPr lvl="2">
              <a:lnSpc>
                <a:spcPct val="90000"/>
              </a:lnSpc>
            </a:pPr>
            <a:r>
              <a:rPr lang="en-US" sz="1300" dirty="0">
                <a:latin typeface="Times New Roman" panose="02020603050405020304" pitchFamily="18" charset="0"/>
                <a:cs typeface="Times New Roman" panose="02020603050405020304" pitchFamily="18" charset="0"/>
              </a:rPr>
              <a:t>Remedial</a:t>
            </a:r>
          </a:p>
          <a:p>
            <a:pPr lvl="2">
              <a:lnSpc>
                <a:spcPct val="90000"/>
              </a:lnSpc>
            </a:pPr>
            <a:r>
              <a:rPr lang="en-US" sz="1300" dirty="0">
                <a:latin typeface="Times New Roman" panose="02020603050405020304" pitchFamily="18" charset="0"/>
                <a:cs typeface="Times New Roman" panose="02020603050405020304" pitchFamily="18" charset="0"/>
              </a:rPr>
              <a:t>Non-Remedial</a:t>
            </a:r>
          </a:p>
          <a:p>
            <a:pPr lvl="1">
              <a:lnSpc>
                <a:spcPct val="90000"/>
              </a:lnSpc>
            </a:pPr>
            <a:r>
              <a:rPr lang="en-US" sz="1600" dirty="0"/>
              <a:t>Progression</a:t>
            </a:r>
          </a:p>
          <a:p>
            <a:pPr lvl="1">
              <a:lnSpc>
                <a:spcPct val="90000"/>
              </a:lnSpc>
            </a:pPr>
            <a:r>
              <a:rPr lang="en-US" sz="1600" dirty="0"/>
              <a:t>Credentials</a:t>
            </a:r>
          </a:p>
          <a:p>
            <a:pPr lvl="2">
              <a:lnSpc>
                <a:spcPct val="90000"/>
              </a:lnSpc>
            </a:pPr>
            <a:r>
              <a:rPr lang="en-US" sz="1300" dirty="0">
                <a:latin typeface="Times New Roman" panose="02020603050405020304" pitchFamily="18" charset="0"/>
                <a:cs typeface="Times New Roman" panose="02020603050405020304" pitchFamily="18" charset="0"/>
              </a:rPr>
              <a:t>Certificates of Proficiency</a:t>
            </a:r>
          </a:p>
          <a:p>
            <a:pPr lvl="2">
              <a:lnSpc>
                <a:spcPct val="90000"/>
              </a:lnSpc>
            </a:pPr>
            <a:r>
              <a:rPr lang="en-US" sz="1300" dirty="0">
                <a:latin typeface="Times New Roman" panose="02020603050405020304" pitchFamily="18" charset="0"/>
                <a:cs typeface="Times New Roman" panose="02020603050405020304" pitchFamily="18" charset="0"/>
              </a:rPr>
              <a:t>Technical Certificates</a:t>
            </a:r>
          </a:p>
          <a:p>
            <a:pPr lvl="2">
              <a:lnSpc>
                <a:spcPct val="90000"/>
              </a:lnSpc>
            </a:pPr>
            <a:r>
              <a:rPr lang="en-US" sz="1300" dirty="0">
                <a:latin typeface="Times New Roman" panose="02020603050405020304" pitchFamily="18" charset="0"/>
                <a:cs typeface="Times New Roman" panose="02020603050405020304" pitchFamily="18" charset="0"/>
              </a:rPr>
              <a:t>Associate Degrees</a:t>
            </a:r>
          </a:p>
          <a:p>
            <a:pPr lvl="2">
              <a:lnSpc>
                <a:spcPct val="90000"/>
              </a:lnSpc>
            </a:pPr>
            <a:r>
              <a:rPr lang="en-US" sz="1300" dirty="0">
                <a:latin typeface="Times New Roman" panose="02020603050405020304" pitchFamily="18" charset="0"/>
                <a:cs typeface="Times New Roman" panose="02020603050405020304" pitchFamily="18" charset="0"/>
              </a:rPr>
              <a:t>Total Credentials (rate)</a:t>
            </a:r>
          </a:p>
          <a:p>
            <a:pPr lvl="1">
              <a:lnSpc>
                <a:spcPct val="90000"/>
              </a:lnSpc>
            </a:pPr>
            <a:r>
              <a:rPr lang="en-US" sz="1600" i="1" dirty="0"/>
              <a:t>Compensatory</a:t>
            </a:r>
          </a:p>
          <a:p>
            <a:pPr lvl="2">
              <a:lnSpc>
                <a:spcPct val="90000"/>
              </a:lnSpc>
            </a:pPr>
            <a:r>
              <a:rPr lang="en-US" sz="1300" i="1" dirty="0">
                <a:latin typeface="Times New Roman" panose="02020603050405020304" pitchFamily="18" charset="0"/>
                <a:cs typeface="Times New Roman" panose="02020603050405020304" pitchFamily="18" charset="0"/>
              </a:rPr>
              <a:t>Low-Income</a:t>
            </a:r>
          </a:p>
          <a:p>
            <a:pPr lvl="2">
              <a:lnSpc>
                <a:spcPct val="90000"/>
              </a:lnSpc>
            </a:pPr>
            <a:r>
              <a:rPr lang="en-US" sz="1300" i="1" dirty="0">
                <a:latin typeface="Times New Roman" panose="02020603050405020304" pitchFamily="18" charset="0"/>
                <a:cs typeface="Times New Roman" panose="02020603050405020304" pitchFamily="18" charset="0"/>
              </a:rPr>
              <a:t>Underprepared</a:t>
            </a:r>
          </a:p>
          <a:p>
            <a:pPr>
              <a:lnSpc>
                <a:spcPct val="90000"/>
              </a:lnSpc>
            </a:pPr>
            <a:r>
              <a:rPr lang="en-US" sz="2000" b="1" dirty="0"/>
              <a:t>Region/Mission Measures – maximum of 4 points</a:t>
            </a:r>
          </a:p>
          <a:p>
            <a:pPr lvl="1">
              <a:lnSpc>
                <a:spcPct val="90000"/>
              </a:lnSpc>
            </a:pPr>
            <a:r>
              <a:rPr lang="en-US" sz="1600" dirty="0"/>
              <a:t>STEM Credentials</a:t>
            </a:r>
          </a:p>
          <a:p>
            <a:pPr lvl="1">
              <a:lnSpc>
                <a:spcPct val="90000"/>
              </a:lnSpc>
            </a:pPr>
            <a:r>
              <a:rPr lang="en-US" sz="1600" dirty="0"/>
              <a:t>High Demand Credentials</a:t>
            </a:r>
          </a:p>
          <a:p>
            <a:pPr lvl="1">
              <a:lnSpc>
                <a:spcPct val="90000"/>
              </a:lnSpc>
            </a:pPr>
            <a:r>
              <a:rPr lang="en-US" sz="1600" dirty="0"/>
              <a:t>Adult Credentials</a:t>
            </a:r>
          </a:p>
          <a:p>
            <a:pPr lvl="1">
              <a:lnSpc>
                <a:spcPct val="90000"/>
              </a:lnSpc>
            </a:pPr>
            <a:r>
              <a:rPr lang="en-US" sz="1600" dirty="0"/>
              <a:t>Minority Credentials</a:t>
            </a:r>
          </a:p>
          <a:p>
            <a:pPr lvl="1">
              <a:lnSpc>
                <a:spcPct val="90000"/>
              </a:lnSpc>
            </a:pPr>
            <a:r>
              <a:rPr lang="en-US" sz="1600" dirty="0"/>
              <a:t>Transfer Students</a:t>
            </a:r>
          </a:p>
          <a:p>
            <a:pPr lvl="1">
              <a:lnSpc>
                <a:spcPct val="90000"/>
              </a:lnSpc>
            </a:pPr>
            <a:r>
              <a:rPr lang="en-US" sz="1600" dirty="0"/>
              <a:t>Workforce Training</a:t>
            </a:r>
          </a:p>
          <a:p>
            <a:endParaRPr lang="en-US" dirty="0"/>
          </a:p>
        </p:txBody>
      </p:sp>
    </p:spTree>
    <p:extLst>
      <p:ext uri="{BB962C8B-B14F-4D97-AF65-F5344CB8AC3E}">
        <p14:creationId xmlns:p14="http://schemas.microsoft.com/office/powerpoint/2010/main" val="2157200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H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2305</Words>
  <Application>Microsoft Office PowerPoint</Application>
  <PresentationFormat>Widescreen</PresentationFormat>
  <Paragraphs>457</Paragraphs>
  <Slides>57</Slides>
  <Notes>9</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57</vt:i4>
      </vt:variant>
    </vt:vector>
  </HeadingPairs>
  <TitlesOfParts>
    <vt:vector size="73" baseType="lpstr">
      <vt:lpstr>Arial</vt:lpstr>
      <vt:lpstr>Calibri</vt:lpstr>
      <vt:lpstr>Calibri Light</vt:lpstr>
      <vt:lpstr>Georgia</vt:lpstr>
      <vt:lpstr>Open Sans</vt:lpstr>
      <vt:lpstr>Symbol</vt:lpstr>
      <vt:lpstr>Times New Roman</vt:lpstr>
      <vt:lpstr>Wingdings</vt:lpstr>
      <vt:lpstr>2_Office Theme</vt:lpstr>
      <vt:lpstr>Office Theme</vt:lpstr>
      <vt:lpstr>1_Office Theme</vt:lpstr>
      <vt:lpstr>6_Office Theme</vt:lpstr>
      <vt:lpstr>5_Office Theme</vt:lpstr>
      <vt:lpstr>4_Office Theme</vt:lpstr>
      <vt:lpstr>Retrospect</vt:lpstr>
      <vt:lpstr>3_Office Theme</vt:lpstr>
      <vt:lpstr>AHECB Meeting</vt:lpstr>
      <vt:lpstr>AHECB Finance Committee Meeting</vt:lpstr>
      <vt:lpstr>Agenda item no. 3: performance funding outcomes      </vt:lpstr>
      <vt:lpstr>Universities</vt:lpstr>
      <vt:lpstr>Universities</vt:lpstr>
      <vt:lpstr>Universities - Results</vt:lpstr>
      <vt:lpstr>Universities - Highlights</vt:lpstr>
      <vt:lpstr>Colleges</vt:lpstr>
      <vt:lpstr>Colleges</vt:lpstr>
      <vt:lpstr>Colleges - Results</vt:lpstr>
      <vt:lpstr>Colleges - Highlights</vt:lpstr>
      <vt:lpstr>Funding Impact</vt:lpstr>
      <vt:lpstr>Agenda item no. 4: Distribution of Mineral lease funds      </vt:lpstr>
      <vt:lpstr>Mineral Lease Funds  Background</vt:lpstr>
      <vt:lpstr>Distribution of Mineral Lease Funds</vt:lpstr>
      <vt:lpstr>ACADEMIC  COMMITTEE Consent  Agenda  Items  AGENDA ITEM No. 5:  Arkansas State University  - Jonesboro                                           Master of Science in Psychological Science  AGENDA ITEM No. 6:  Arkansas Tech university                                            Bachelor of Arts in Cultural and Geospatial Studies  AGENDA ITEM No. 7:  Black River Technical College                                            Technical Certificate in Auto Collision Structural Repair                                            Technology  AGENDA ITEM No. 8:  National Park Community College                                            technical certificate in Aerospace Fabrication and Repair  AGENDA ITEM No. 9:  Southern Arkansas university, Magnolia                                             Master of Education in Higher, Adult, and Lifelong Education  AGENDA ITEM No. 10:  University of Arkansas - Fort Smith  Bachelor of Social Work  Agenda Item No. 11:  Institutional Certification Advisory Committee (ICAC)  Agenda Item No. 12:  Letters of Notification  Agenda Item No. 13:  Letters of  Intent  </vt:lpstr>
      <vt:lpstr>AHECB Meeting</vt:lpstr>
      <vt:lpstr>Agency  UPDATEs</vt:lpstr>
      <vt:lpstr>Institutional Leadership</vt:lpstr>
      <vt:lpstr>Institutional Leadership</vt:lpstr>
      <vt:lpstr>Institutional Leadership</vt:lpstr>
      <vt:lpstr>Institutional Leadership</vt:lpstr>
      <vt:lpstr>Personnel Changes</vt:lpstr>
      <vt:lpstr>Donald W. Reynolds Gov’s Cup Luncheon</vt:lpstr>
      <vt:lpstr>PowerPoint Presentation</vt:lpstr>
      <vt:lpstr> Arkansas Academic Challenge </vt:lpstr>
      <vt:lpstr>Academic Challenge Facts</vt:lpstr>
      <vt:lpstr>Governor’s Scholarship</vt:lpstr>
      <vt:lpstr> ADHE Appropriation Bill  </vt:lpstr>
      <vt:lpstr>Lottery Revenue</vt:lpstr>
      <vt:lpstr>Computer Science</vt:lpstr>
      <vt:lpstr>Realignment of HE</vt:lpstr>
      <vt:lpstr>Unplanned Pregnancies</vt:lpstr>
      <vt:lpstr>PowerPoint Presentation</vt:lpstr>
      <vt:lpstr>ADHE Launches New Website</vt:lpstr>
      <vt:lpstr>Master Plan for Arkansas Higher Education</vt:lpstr>
      <vt:lpstr>Planning Context</vt:lpstr>
      <vt:lpstr>Educational Attainment</vt:lpstr>
      <vt:lpstr>State Comparative Data</vt:lpstr>
      <vt:lpstr>PowerPoint Presentation</vt:lpstr>
      <vt:lpstr>PowerPoint Presentation</vt:lpstr>
      <vt:lpstr>Arkansas Demographics</vt:lpstr>
      <vt:lpstr>PowerPoint Presentation</vt:lpstr>
      <vt:lpstr>Academic Challenge Investment</vt:lpstr>
      <vt:lpstr>Planning Outline</vt:lpstr>
      <vt:lpstr>Why a Master Plan?</vt:lpstr>
      <vt:lpstr>Design Around 3 Questions</vt:lpstr>
      <vt:lpstr>Core Principles</vt:lpstr>
      <vt:lpstr>Areas of Planning Focus</vt:lpstr>
      <vt:lpstr>PowerPoint Presentation</vt:lpstr>
      <vt:lpstr>Planning Process</vt:lpstr>
      <vt:lpstr>PowerPoint Presentation</vt:lpstr>
      <vt:lpstr>Workforce Initiative Act of 2015</vt:lpstr>
      <vt:lpstr>Workforce Initiative Act of 2015</vt:lpstr>
      <vt:lpstr>PowerPoint Presentation</vt:lpstr>
      <vt:lpstr>Workforce Initiative Act of 2015</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AHECB Meeting</dc:title>
  <dc:creator>Nichole Abernathy</dc:creator>
  <cp:lastModifiedBy>Nichole Abernathy</cp:lastModifiedBy>
  <cp:revision>73</cp:revision>
  <cp:lastPrinted>2015-04-29T17:17:19Z</cp:lastPrinted>
  <dcterms:created xsi:type="dcterms:W3CDTF">2015-03-06T16:42:38Z</dcterms:created>
  <dcterms:modified xsi:type="dcterms:W3CDTF">2015-05-08T19:44:01Z</dcterms:modified>
</cp:coreProperties>
</file>