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46" r:id="rId2"/>
    <p:sldMasterId id="2147483765" r:id="rId3"/>
    <p:sldMasterId id="2147483783" r:id="rId4"/>
    <p:sldMasterId id="2147483795" r:id="rId5"/>
  </p:sldMasterIdLst>
  <p:notesMasterIdLst>
    <p:notesMasterId r:id="rId30"/>
  </p:notesMasterIdLst>
  <p:handoutMasterIdLst>
    <p:handoutMasterId r:id="rId31"/>
  </p:handoutMasterIdLst>
  <p:sldIdLst>
    <p:sldId id="31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2" autoAdjust="0"/>
  </p:normalViewPr>
  <p:slideViewPr>
    <p:cSldViewPr>
      <p:cViewPr varScale="1">
        <p:scale>
          <a:sx n="124" d="100"/>
          <a:sy n="124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16"/>
    </p:cViewPr>
  </p:sorter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B66D6-F861-4932-9B3E-BA82C7E2CE06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A55FC2-A243-4DA7-A1AB-303FA66DB6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13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0645-ADE7-4CE0-A660-460E4516D22A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25023-36B1-4611-AC7C-DDB5E2564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0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BBD8-B235-4B6C-8A11-2B193697D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BBD8-B235-4B6C-8A11-2B193697D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29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5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4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1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25023-36B1-4611-AC7C-DDB5E2564E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0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1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2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3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7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7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US" sz="18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8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4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3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3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4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32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B051-72C7-4082-88F9-BFF7F24933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8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5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56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87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715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693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779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254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253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37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7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1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2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530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792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56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92470" y="203623"/>
            <a:ext cx="4750176" cy="6654377"/>
          </a:xfrm>
          <a:custGeom>
            <a:avLst/>
            <a:gdLst>
              <a:gd name="connsiteX0" fmla="*/ 5179752 w 6333568"/>
              <a:gd name="connsiteY0" fmla="*/ 2881514 h 6654377"/>
              <a:gd name="connsiteX1" fmla="*/ 5503690 w 6333568"/>
              <a:gd name="connsiteY1" fmla="*/ 2881514 h 6654377"/>
              <a:gd name="connsiteX2" fmla="*/ 1730827 w 6333568"/>
              <a:gd name="connsiteY2" fmla="*/ 6654377 h 6654377"/>
              <a:gd name="connsiteX3" fmla="*/ 1730827 w 6333568"/>
              <a:gd name="connsiteY3" fmla="*/ 6330439 h 6654377"/>
              <a:gd name="connsiteX4" fmla="*/ 5310383 w 6333568"/>
              <a:gd name="connsiteY4" fmla="*/ 1805749 h 6654377"/>
              <a:gd name="connsiteX5" fmla="*/ 5634321 w 6333568"/>
              <a:gd name="connsiteY5" fmla="*/ 1805749 h 6654377"/>
              <a:gd name="connsiteX6" fmla="*/ 1861459 w 6333568"/>
              <a:gd name="connsiteY6" fmla="*/ 5578611 h 6654377"/>
              <a:gd name="connsiteX7" fmla="*/ 1861459 w 6333568"/>
              <a:gd name="connsiteY7" fmla="*/ 5254673 h 6654377"/>
              <a:gd name="connsiteX8" fmla="*/ 6009630 w 6333568"/>
              <a:gd name="connsiteY8" fmla="*/ 1567545 h 6654377"/>
              <a:gd name="connsiteX9" fmla="*/ 6333568 w 6333568"/>
              <a:gd name="connsiteY9" fmla="*/ 1567545 h 6654377"/>
              <a:gd name="connsiteX10" fmla="*/ 2560706 w 6333568"/>
              <a:gd name="connsiteY10" fmla="*/ 5340407 h 6654377"/>
              <a:gd name="connsiteX11" fmla="*/ 2560706 w 6333568"/>
              <a:gd name="connsiteY11" fmla="*/ 5016469 h 6654377"/>
              <a:gd name="connsiteX12" fmla="*/ 3448925 w 6333568"/>
              <a:gd name="connsiteY12" fmla="*/ 1467652 h 6654377"/>
              <a:gd name="connsiteX13" fmla="*/ 3772863 w 6333568"/>
              <a:gd name="connsiteY13" fmla="*/ 1467652 h 6654377"/>
              <a:gd name="connsiteX14" fmla="*/ 0 w 6333568"/>
              <a:gd name="connsiteY14" fmla="*/ 5240515 h 6654377"/>
              <a:gd name="connsiteX15" fmla="*/ 0 w 6333568"/>
              <a:gd name="connsiteY15" fmla="*/ 4916577 h 6654377"/>
              <a:gd name="connsiteX16" fmla="*/ 5565972 w 6333568"/>
              <a:gd name="connsiteY16" fmla="*/ 952823 h 6654377"/>
              <a:gd name="connsiteX17" fmla="*/ 5995470 w 6333568"/>
              <a:gd name="connsiteY17" fmla="*/ 952823 h 6654377"/>
              <a:gd name="connsiteX18" fmla="*/ 993163 w 6333568"/>
              <a:gd name="connsiteY18" fmla="*/ 5955130 h 6654377"/>
              <a:gd name="connsiteX19" fmla="*/ 993163 w 6333568"/>
              <a:gd name="connsiteY19" fmla="*/ 5525632 h 6654377"/>
              <a:gd name="connsiteX20" fmla="*/ 5073380 w 6333568"/>
              <a:gd name="connsiteY20" fmla="*/ 875983 h 6654377"/>
              <a:gd name="connsiteX21" fmla="*/ 5465272 w 6333568"/>
              <a:gd name="connsiteY21" fmla="*/ 875983 h 6654377"/>
              <a:gd name="connsiteX22" fmla="*/ 900956 w 6333568"/>
              <a:gd name="connsiteY22" fmla="*/ 5440299 h 6654377"/>
              <a:gd name="connsiteX23" fmla="*/ 900956 w 6333568"/>
              <a:gd name="connsiteY23" fmla="*/ 5048407 h 6654377"/>
              <a:gd name="connsiteX24" fmla="*/ 4038678 w 6333568"/>
              <a:gd name="connsiteY24" fmla="*/ 395726 h 6654377"/>
              <a:gd name="connsiteX25" fmla="*/ 4362616 w 6333568"/>
              <a:gd name="connsiteY25" fmla="*/ 395726 h 6654377"/>
              <a:gd name="connsiteX26" fmla="*/ 589753 w 6333568"/>
              <a:gd name="connsiteY26" fmla="*/ 4168589 h 6654377"/>
              <a:gd name="connsiteX27" fmla="*/ 589753 w 6333568"/>
              <a:gd name="connsiteY27" fmla="*/ 3844651 h 6654377"/>
              <a:gd name="connsiteX28" fmla="*/ 5384582 w 6333568"/>
              <a:gd name="connsiteY28" fmla="*/ 0 h 6654377"/>
              <a:gd name="connsiteX29" fmla="*/ 5776474 w 6333568"/>
              <a:gd name="connsiteY29" fmla="*/ 0 h 6654377"/>
              <a:gd name="connsiteX30" fmla="*/ 1212157 w 6333568"/>
              <a:gd name="connsiteY30" fmla="*/ 4564317 h 6654377"/>
              <a:gd name="connsiteX31" fmla="*/ 1212157 w 6333568"/>
              <a:gd name="connsiteY31" fmla="*/ 4172425 h 665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33568" h="6654377">
                <a:moveTo>
                  <a:pt x="5179752" y="2881514"/>
                </a:moveTo>
                <a:lnTo>
                  <a:pt x="5503690" y="2881514"/>
                </a:lnTo>
                <a:lnTo>
                  <a:pt x="1730827" y="6654377"/>
                </a:lnTo>
                <a:lnTo>
                  <a:pt x="1730827" y="6330439"/>
                </a:lnTo>
                <a:close/>
                <a:moveTo>
                  <a:pt x="5310383" y="1805749"/>
                </a:moveTo>
                <a:lnTo>
                  <a:pt x="5634321" y="1805749"/>
                </a:lnTo>
                <a:lnTo>
                  <a:pt x="1861459" y="5578611"/>
                </a:lnTo>
                <a:lnTo>
                  <a:pt x="1861459" y="5254673"/>
                </a:lnTo>
                <a:close/>
                <a:moveTo>
                  <a:pt x="6009630" y="1567545"/>
                </a:moveTo>
                <a:lnTo>
                  <a:pt x="6333568" y="1567545"/>
                </a:lnTo>
                <a:lnTo>
                  <a:pt x="2560706" y="5340407"/>
                </a:lnTo>
                <a:lnTo>
                  <a:pt x="2560706" y="5016469"/>
                </a:lnTo>
                <a:close/>
                <a:moveTo>
                  <a:pt x="3448925" y="1467652"/>
                </a:moveTo>
                <a:lnTo>
                  <a:pt x="3772863" y="1467652"/>
                </a:lnTo>
                <a:lnTo>
                  <a:pt x="0" y="5240515"/>
                </a:lnTo>
                <a:lnTo>
                  <a:pt x="0" y="4916577"/>
                </a:lnTo>
                <a:close/>
                <a:moveTo>
                  <a:pt x="5565972" y="952823"/>
                </a:moveTo>
                <a:lnTo>
                  <a:pt x="5995470" y="952823"/>
                </a:lnTo>
                <a:lnTo>
                  <a:pt x="993163" y="5955130"/>
                </a:lnTo>
                <a:lnTo>
                  <a:pt x="993163" y="5525632"/>
                </a:lnTo>
                <a:close/>
                <a:moveTo>
                  <a:pt x="5073380" y="875983"/>
                </a:moveTo>
                <a:lnTo>
                  <a:pt x="5465272" y="875983"/>
                </a:lnTo>
                <a:lnTo>
                  <a:pt x="900956" y="5440299"/>
                </a:lnTo>
                <a:lnTo>
                  <a:pt x="900956" y="5048407"/>
                </a:lnTo>
                <a:close/>
                <a:moveTo>
                  <a:pt x="4038678" y="395726"/>
                </a:moveTo>
                <a:lnTo>
                  <a:pt x="4362616" y="395726"/>
                </a:lnTo>
                <a:lnTo>
                  <a:pt x="589753" y="4168589"/>
                </a:lnTo>
                <a:lnTo>
                  <a:pt x="589753" y="3844651"/>
                </a:lnTo>
                <a:close/>
                <a:moveTo>
                  <a:pt x="5384582" y="0"/>
                </a:moveTo>
                <a:lnTo>
                  <a:pt x="5776474" y="0"/>
                </a:lnTo>
                <a:lnTo>
                  <a:pt x="1212157" y="4564317"/>
                </a:lnTo>
                <a:lnTo>
                  <a:pt x="1212157" y="417242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35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39147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1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4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1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8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6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9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27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2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2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8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77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49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719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27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622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714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024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78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49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7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74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7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2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9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8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(Source: XXXXX)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4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904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49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1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8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1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2"/>
            <a:ext cx="8229600" cy="3611563"/>
          </a:xfrm>
        </p:spPr>
        <p:txBody>
          <a:bodyPr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2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1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3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35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64EDA-C15E-4F8D-8317-543088BF0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78F8-26F4-4736-A8E6-D9B85C50F4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9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F940-69B7-4315-AE2B-758C18B2112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A250F-868C-41A6-9D90-09E2CBE02F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03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10" y="792229"/>
            <a:ext cx="86106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REGULAR MEETING OF THE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ARKANSAS HIGHER EDUCATION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COORDINATING BOARD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April 24,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/>
              <a:t>Agenda Item  no. 21</a:t>
            </a:r>
            <a:br>
              <a:rPr lang="en-US" sz="3200" dirty="0"/>
            </a:br>
            <a:r>
              <a:rPr lang="en-US" sz="3200" dirty="0"/>
              <a:t>Letters of NOTIFICATION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001000" cy="1447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9600" b="1" dirty="0">
              <a:solidFill>
                <a:schemeClr val="tx1">
                  <a:alpha val="70000"/>
                </a:schemeClr>
              </a:solidFill>
              <a:ea typeface="Roboto Condensed bold" panose="02000000000000000000" pitchFamily="2" charset="0"/>
              <a:cs typeface="Roboto Condensed bold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73" y="5240424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Letters of Notification</a:t>
            </a:r>
            <a:br>
              <a:rPr lang="en-US" sz="28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SzPct val="145000"/>
              <a:buNone/>
            </a:pPr>
            <a:endParaRPr lang="en-US" sz="2400" b="1" dirty="0"/>
          </a:p>
          <a:p>
            <a:pPr>
              <a:buSzPct val="145000"/>
            </a:pPr>
            <a:r>
              <a:rPr lang="en-US" sz="2400" dirty="0"/>
              <a:t>Programs approved by the ADHE Director</a:t>
            </a:r>
          </a:p>
          <a:p>
            <a:pPr marL="0" indent="0">
              <a:buSzPct val="145000"/>
              <a:buNone/>
            </a:pPr>
            <a:endParaRPr lang="en-US" sz="2400" dirty="0"/>
          </a:p>
          <a:p>
            <a:pPr>
              <a:buSzPct val="145000"/>
            </a:pPr>
            <a:r>
              <a:rPr lang="en-US" sz="2400" dirty="0"/>
              <a:t>Programs must be included on the AHECB agenda prior to initiation </a:t>
            </a:r>
          </a:p>
          <a:p>
            <a:pPr marL="0" indent="0">
              <a:buSzPct val="145000"/>
              <a:buNone/>
            </a:pPr>
            <a:endParaRPr lang="en-US" sz="2400" dirty="0"/>
          </a:p>
          <a:p>
            <a:pPr>
              <a:buSzPct val="145000"/>
            </a:pPr>
            <a:r>
              <a:rPr lang="en-US" sz="2400" dirty="0"/>
              <a:t>Programs are reasonable and moderate extensions of existing certificates and degrees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5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/>
              <a:t>Agenda Item  no. 22</a:t>
            </a:r>
            <a:br>
              <a:rPr lang="en-US" sz="3200" dirty="0"/>
            </a:br>
            <a:r>
              <a:rPr lang="en-US" sz="3200" dirty="0"/>
              <a:t>Letters of Intent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001000" cy="1447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9600" b="1" dirty="0">
              <a:solidFill>
                <a:schemeClr val="tx1">
                  <a:alpha val="70000"/>
                </a:schemeClr>
              </a:solidFill>
              <a:ea typeface="Roboto Condensed bold" panose="02000000000000000000" pitchFamily="2" charset="0"/>
              <a:cs typeface="Roboto Condensed bold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73" y="5240424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Letters of Intent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305800" cy="4648200"/>
          </a:xfrm>
        </p:spPr>
        <p:txBody>
          <a:bodyPr/>
          <a:lstStyle/>
          <a:p>
            <a:pPr>
              <a:buSzPct val="145000"/>
              <a:buNone/>
            </a:pPr>
            <a:endParaRPr lang="en-US" sz="2400" b="1" dirty="0"/>
          </a:p>
          <a:p>
            <a:pPr>
              <a:buSzPct val="145000"/>
            </a:pPr>
            <a:r>
              <a:rPr lang="en-US" sz="2400" dirty="0"/>
              <a:t>Notification of institutional plans to offer new programs or organizational units that require Coordinating Board approval</a:t>
            </a:r>
          </a:p>
          <a:p>
            <a:pPr marL="0" indent="0">
              <a:buSzPct val="145000"/>
              <a:buNone/>
            </a:pPr>
            <a:endParaRPr lang="en-US" sz="2400" dirty="0"/>
          </a:p>
          <a:p>
            <a:pPr>
              <a:buSzPct val="145000"/>
            </a:pPr>
            <a:r>
              <a:rPr lang="en-US" sz="2400" dirty="0"/>
              <a:t>Chief academic officers and chief executive officers can comment on the proposals before consideration by AHECB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4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Approval of  Minutes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				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1129553" y="13716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32042" y="1938527"/>
            <a:ext cx="8686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January 31 Regular Meeting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March 19 Special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sp>
        <p:nvSpPr>
          <p:cNvPr id="11" name="AutoShape 2" descr="data:image/jpeg;base64,/9j/4AAQSkZJRgABAQAAAQABAAD/2wCEAAkGBxQTEhUUExQWFhUXFRgaGBYYFxsbGBYaIxccGhgaIBoYHykmGBwlHR0fIT0hJiouLi4yGCszODQtOCgtLisBCgoKDg0OGxAQFy8gHx83NC83LDQsLi8sLC8sNywsOCw3LDQsLDcsLDcsLCw1LCwsLCstLCssLCwyLCwsLCwsN//AABEIAFAA4AMBIgACEQEDEQH/xAAcAAEAAgMBAQEAAAAAAAAAAAAABQYBBAcDAgj/xABDEAACAQMCAwQHAwkGBwEAAAABAgMABBESIQUTMQZBUWEHFiJTgZTSI3GRCBQyQlJykqGyMzVDYnTBJWNzgpOz8BX/xAAYAQEBAQEBAAAAAAAAAAAAAAAAAQIDBP/EACERAQACAgICAgMAAAAAAAAAAAABEQJRAxIhMTNBBCIy/9oADAMBAAIRAxEAPwDuNKUoFKUoFKUoFKUoGaxmviVcggEjIIyOo864l6Tfz7hnIMfEbiQS6wdekEFdP7I6HP8AKpM03hh3mrdwzWa5T6I1uryMXc19O2iZl5J06HAUdTjPf/Kuq0ibTPHrNGaZqhekThVykNxdwX08Rjj1CFdPL2692Rmtn0a2U35vHczXc05nhU8t9OhCTnbAznupfk6/r2tdM1nNQHEeNSc821tGskqx8yQu5WOMEkRglQSWcg4GNgpJ7s/PaDjrWlhJczIqSLHnQG1DmEYChsDUNXfiqlSsOaVwj0IcUaXiEpuJJJJTCSjO5OPaGvAJ8MfhXdhUiba5MOmVSzSlKrBSlKBSlKBSlKBSlKBSlKBSlKBSlKBSlKBXIPyhx9jaH/mSf0rXX65B+UOfsLT/AKsn9IrOXp14PkhKegP+7n/1D/0rXSq5r6A/7uf/AFL/ANK10qrj6Tl/uVe7czA2ksPWS4VookHV3KnAHkBuT3AZqG7NcUkslteH3UIVzCVhkSQOkrIMsu6jQ2D5ivfXzOO6W6QWOU++STDn78KBXz2nhM3FOGxL/g864kP7K6RGn3ZYn+GiR6pr9grqSW74hK0LAPcBCxZSEEcYATbc7sxyNt6x2yiF9f2vDzvCga4uR4j9GJD95JPwrY9GUoWxknY4ElzdSk92nmsc/dgVCej3tHalrq9uLiKOW6m9lGcBkhTKxqR3Z3NLarzMx9OV8GuG4XxVdf8AgTlHPihOkn+Eg1+pFNfnL0ytbyXizW8scolj9vQwOGXbfHiCPwrsXow41+dcOgcnLoOW/wC8u38xg/Gs4+JmHX8iO2OOa20rArNbeUpSlApSlApSlApSlApSlApSlApSlApSlArkf5Q0JNtasOgmYH7ymR/Sa65UJ2v7PpfWslu5xq3VsZKMN1b4GpMXDfHl1yiVE/J8vAbOePvS4zjyZBg/ip/Cuq1+deF2PE+BXJl/N2ljI0voBaOReo9pQShHiRXQLX0wQuMLZXjP+wkYb+YP+1SJqKdOTjmZ7Y+YlJekqJLeF+Io7RXMMZVHXHt6iMRspBDDPxrd4fGLOwkupt52t+ZPI36TMEJA8gCcBRsM1DW3Crvic8Ut9ELa1hbXHa6tTyv+q0h7gPDzqxz9m4UaSbEsuWMvJMjMhkG4KoxxnbYdM1YYnxERai9oBJacFs+Hrtc3QSHT3jVgyE+Q1AfGrradg+Hoir+awsVUDUUBLYGMnzNc/wCJ3l7PxW3vG4bc8mBSEjIXXkg5brjOcfhXVOBcSa4i1vBJAdRHLlxq27/ZJGKR7XO4iFE9J/Yi2HD5Xt4I45IsSZRQCVH6Q28qrHoA4zonntWO0qiRB/nXZvxUj+GutdqeIGKHAtpbkSZRkiC5ClTknURt3fGuAcB7M8TtLmOeKzmJjfIBA9odCpIPeu1Zy927cU9+OcZl+mVrNRXZ7ij3EZeS3ltyGI0S41HYHI0npvj4VKA1t5GaUpQKUpQKUpQKUpQRfEuNpBLBE4ctOxVCq5GoDUQTnb2QT8K1uNdp47bmcxJMRxiRmVMqEzgnOd8HuqP7ZELc8MdjhVvGBY9AWt5VXJ7stgfecU7STjXcYYfZ20YY5HskykgH4DOKCam4ygWJ1DSJMQEaMahuMqTvsD41G2/bOFzGAko5k7wKTHgc1c6lJztjSfv0molojZXUVtgm2uLgPbkDaGQankhPgpGXXwww8K07eyabh17ysGWO+uZYt/8AEjnLqMjxxj40Fo4z2qitmcSJLhFRmZU1KAxKr0O+SCMeVfF92tjhjkklhuI0jAZiYj0JxkYO+D3edVntJdC44Rc3YyouOWykgZWMMoTr8W/7q2vSBEU4ffarkylokIRtA5YVsFgEA2OR+FBYYu1EBEudSPEUDxOhEgL7R4X9bUdgRsT91Yl7TKhiEkMyNLLylBT9fGoZIJABGTn/ACmq3b2CXE97FdSaLstCFdMJ9mrM9rJErE5OrVnOfaXwxXldXk5lgguWSRoOIwqJkGkSBoZGGV/VkHeAe8HvoLEe2UWrTybnVoMgHJbJjBxqx1xnu679K9Ye1cLRTShZcQSCORTGdYbAONHU/pD8a8pT/wAXT/Qv/wC9aj7y1C8YjAOFnt2lkTuaSF1ETffiQ5/dHhQWW/4msWjUCXfZI1GXYgZOB5d56CoyXthbokjPzFMTKskZjPMQtshKjOVY7BhkVr3koTi8Jk2ElnIkRPTWJVZ1H+Yrg479PlVd9IShprhk20WkKSMO5mulaIb7EgBmx4HzoL5Y8TEjsgSVCoB9uNlBBONmOxPlWbfiscks0Kkl4AhcAdNQJUDxOAa84o2gEss05kQLq9pVUIFBLY04zn/aqlwUzQ38EsyRoL2FkYq5JMqnmxhsge1oZwAM/omgsPDe1tvMyqhcGQOY9UbLzNJw4UsNyPDrX3D2ngaGOZeYUlk5afZtqL5xjT1AyDv3YPhVK7Jt9tZLORytd01sVGBzxI6sjknduWxKgYz7XhWex1+bZopLpkNvIs6wONhA6yOzoxJ3aRRnVt/Z4oOgQ8VjeaaFTmSFUZwB0DhiuPEnSa1rbtLBJatdIzNEobVhTrUqcMCnUMPCqzwdpYr63nmREW8ikQlWJLPnnQhsqMHQXGAT0rQ4pGbS1a7jGYZ4SlyqjOlvaEc/XuzpbxBB/VoLz/8AtrzBGEkb2grMEJRGIyAx7jjr4ZrYj4nGZ2twftUjWRl8FYkL/NTVav1ks5hcQSq8E9xGk0DY9l2YRtJG4PskdWQj9UnbetK3mlW8trtlQRXBmi1hsllfD25YEAKAI8dTvJQWyw42kz6UWQqQxWTQeW2Dg4b/AOz3dKxdcbRJOWFkdgVD6ELBNX6OojpmoHg0UllPDbJKJrSZZDCDjmQaQHwGG0sWGxnYjbrmnaBJbWSS+tpVZCyC4tmGQ5BCZRgcpLgj2SCGwOlBLRdqrdoROC/LMpjyY2BVwSrBl6qAQck+FfLdqohu0c4GnUDyXIZMZ17A4H34NQrcNjbiF5DI32DwLMUOwEkgaF2z3eyg+JJrNtLcQi5sp5BOq2bSRTadMgXDJokA2LbbMMZwdqCX9cbfSr4m0sYwp5L+1rGY8bb5r1PaeENGriWMyS8pdcTqC+nUFyRjcZ36d1V/iSk8O4aFbSeZY4bAOP0e49a9u1HBHmiWB5+ZK0rNG+FUxOIi0Ow22Zc0FnvOLRxSxQsftJtXLUAknSAWO3QDI3863ga5xw3iH53c8Pu2QqXaWMAjBXTD9qP/ACZ/gFdHFB4XtokqNHKiujDDKwBUjzB61rRcEt1iMIgjEROTHpGk+ZHf8a+OOcEjulVZGlUK2QYpXjOcY3KEZHlUN6g2/vrz5yf6qLFLRyRgDAwMY26Y6Y8K8bLh8UWeVGkeo5bSoGT4nHU1XfUG399e/OT/AFVn1Bt/fXnzk31UWo2sE/DYnjETxI0YxhCoKjHTbptWqvZu0AYC2hwwAYctfaAOQDtvvUR6gW/vr35yf6qeoFv769+cn+qhUbTV5wG2lCiSCJ9A0rqQEqPAHuG1DwC20InIi0IxZF0DCt3sPA+dQvqBb++vfnJ/qp6gW/vr35yf6qhUbWBuFwmUTGJOaOkmka/xr6k4dE0iymNDIowrlRqUeAPdVd9QLf31785P9VPUG399efOT/VVKjaxcR4dFOmiaNZEyDpYZAIOQR4EeNeD8CtzFyWgjMWdWgqCpPiQep8zUL6hW/vr35yb6qeoNv769+cm+qoVG1jmsY3jMTIrRldJQjKkeGPCvCfg0DiMPCjCL+zBUHR+74dKg/UK399efOTfVT1Bt/fXnzk31UKjaaXgNsI+VyI+Xq16NA0hv2sePnWBwG25Rh5EfKJyY9A0E+Onpmob1Dt/fXnzk31Vj1Ct/fXnzk31UsrHadl4NAyxq0KERf2YKjCfu+Fettw2KOPlJGix7+wFGnfrtVd9Q7f31585N9VZPYK399efOTfVQrHaYPZ625jSciPW+dTaRk5Gk/EjbNfb8EtzGkRhjMcZyiFRpQ9xA7qg/UG399efNzfVWfUG399efOTfVSyo2muG8Dt7ckwwpGSMEqMbZzgeAzvgbVhuA25m55hTm5B143yBgHzYDv61C+oNv768+cn+qnqDb++vPnJvqoVG07NwaB3Z2hRndCjsVGWQ9VJ7x5V523Z+2jjeJYUCSfprjZ8DABz1AG2KhvUG399efOTfVT1Bt/fXnzk31UKjaZl7P2zRrE0EZjQ5RCo0qfEDur4tuzVpGQUt4lKvrBCAEPp06s+OnbPhUV6g2/vrz5yb6qx6hW/vrz5ub6qFRtPTcIgZo3aJC0ZJQ6RlCTkkeGTW8KrNn2KgjkWRZbolCCA11Myk+alsEeVWYVUmv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AutoShape 4" descr="data:image/jpeg;base64,/9j/4AAQSkZJRgABAQAAAQABAAD/2wCEAAkGBxQTEhUUExQWFhUXFRgaGBYYFxsbGBYaIxccGhgaIBoYHykmGBwlHR0fIT0hJiouLi4yGCszODQtOCgtLisBCgoKDg0OGxAQFy8gHx83NC83LDQsLi8sLC8sNywsOCw3LDQsLDcsLDcsLCw1LCwsLCstLCssLCwyLCwsLCwsN//AABEIAFAA4AMBIgACEQEDEQH/xAAcAAEAAgMBAQEAAAAAAAAAAAAABQYBBAcDAgj/xABDEAACAQMCAwQHAwkGBwEAAAABAgMABBESIQUTMQZBUWEHFiJTgZTSI3GRCBQyQlJykqGyMzVDYnTBJWNzgpOz8BX/xAAYAQEBAQEBAAAAAAAAAAAAAAAAAQIDBP/EACERAQACAgICAgMAAAAAAAAAAAABEQJRAxIhMTNBBCIy/9oADAMBAAIRAxEAPwDuNKUoFKUoFKUoFKUoGaxmviVcggEjIIyOo864l6Tfz7hnIMfEbiQS6wdekEFdP7I6HP8AKpM03hh3mrdwzWa5T6I1uryMXc19O2iZl5J06HAUdTjPf/Kuq0ibTPHrNGaZqhekThVykNxdwX08Rjj1CFdPL2692Rmtn0a2U35vHczXc05nhU8t9OhCTnbAznupfk6/r2tdM1nNQHEeNSc821tGskqx8yQu5WOMEkRglQSWcg4GNgpJ7s/PaDjrWlhJczIqSLHnQG1DmEYChsDUNXfiqlSsOaVwj0IcUaXiEpuJJJJTCSjO5OPaGvAJ8MfhXdhUiba5MOmVSzSlKrBSlKBSlKBSlKBSlKBSlKBSlKBSlKBSlKBXIPyhx9jaH/mSf0rXX65B+UOfsLT/AKsn9IrOXp14PkhKegP+7n/1D/0rXSq5r6A/7uf/AFL/ANK10qrj6Tl/uVe7czA2ksPWS4VookHV3KnAHkBuT3AZqG7NcUkslteH3UIVzCVhkSQOkrIMsu6jQ2D5ivfXzOO6W6QWOU++STDn78KBXz2nhM3FOGxL/g864kP7K6RGn3ZYn+GiR6pr9grqSW74hK0LAPcBCxZSEEcYATbc7sxyNt6x2yiF9f2vDzvCga4uR4j9GJD95JPwrY9GUoWxknY4ElzdSk92nmsc/dgVCej3tHalrq9uLiKOW6m9lGcBkhTKxqR3Z3NLarzMx9OV8GuG4XxVdf8AgTlHPihOkn+Eg1+pFNfnL0ytbyXizW8scolj9vQwOGXbfHiCPwrsXow41+dcOgcnLoOW/wC8u38xg/Gs4+JmHX8iO2OOa20rArNbeUpSlApSlApSlApSlApSlApSlApSlApSlArkf5Q0JNtasOgmYH7ymR/Sa65UJ2v7PpfWslu5xq3VsZKMN1b4GpMXDfHl1yiVE/J8vAbOePvS4zjyZBg/ip/Cuq1+deF2PE+BXJl/N2ljI0voBaOReo9pQShHiRXQLX0wQuMLZXjP+wkYb+YP+1SJqKdOTjmZ7Y+YlJekqJLeF+Io7RXMMZVHXHt6iMRspBDDPxrd4fGLOwkupt52t+ZPI36TMEJA8gCcBRsM1DW3Crvic8Ut9ELa1hbXHa6tTyv+q0h7gPDzqxz9m4UaSbEsuWMvJMjMhkG4KoxxnbYdM1YYnxERai9oBJacFs+Hrtc3QSHT3jVgyE+Q1AfGrradg+Hoir+awsVUDUUBLYGMnzNc/wCJ3l7PxW3vG4bc8mBSEjIXXkg5brjOcfhXVOBcSa4i1vBJAdRHLlxq27/ZJGKR7XO4iFE9J/Yi2HD5Xt4I45IsSZRQCVH6Q28qrHoA4zonntWO0qiRB/nXZvxUj+GutdqeIGKHAtpbkSZRkiC5ClTknURt3fGuAcB7M8TtLmOeKzmJjfIBA9odCpIPeu1Zy927cU9+OcZl+mVrNRXZ7ij3EZeS3ltyGI0S41HYHI0npvj4VKA1t5GaUpQKUpQKUpQKUpQRfEuNpBLBE4ctOxVCq5GoDUQTnb2QT8K1uNdp47bmcxJMRxiRmVMqEzgnOd8HuqP7ZELc8MdjhVvGBY9AWt5VXJ7stgfecU7STjXcYYfZ20YY5HskykgH4DOKCam4ygWJ1DSJMQEaMahuMqTvsD41G2/bOFzGAko5k7wKTHgc1c6lJztjSfv0molojZXUVtgm2uLgPbkDaGQankhPgpGXXwww8K07eyabh17ysGWO+uZYt/8AEjnLqMjxxj40Fo4z2qitmcSJLhFRmZU1KAxKr0O+SCMeVfF92tjhjkklhuI0jAZiYj0JxkYO+D3edVntJdC44Rc3YyouOWykgZWMMoTr8W/7q2vSBEU4ffarkylokIRtA5YVsFgEA2OR+FBYYu1EBEudSPEUDxOhEgL7R4X9bUdgRsT91Yl7TKhiEkMyNLLylBT9fGoZIJABGTn/ACmq3b2CXE97FdSaLstCFdMJ9mrM9rJErE5OrVnOfaXwxXldXk5lgguWSRoOIwqJkGkSBoZGGV/VkHeAe8HvoLEe2UWrTybnVoMgHJbJjBxqx1xnu679K9Ye1cLRTShZcQSCORTGdYbAONHU/pD8a8pT/wAXT/Qv/wC9aj7y1C8YjAOFnt2lkTuaSF1ETffiQ5/dHhQWW/4msWjUCXfZI1GXYgZOB5d56CoyXthbokjPzFMTKskZjPMQtshKjOVY7BhkVr3koTi8Jk2ElnIkRPTWJVZ1H+Yrg479PlVd9IShprhk20WkKSMO5mulaIb7EgBmx4HzoL5Y8TEjsgSVCoB9uNlBBONmOxPlWbfiscks0Kkl4AhcAdNQJUDxOAa84o2gEss05kQLq9pVUIFBLY04zn/aqlwUzQ38EsyRoL2FkYq5JMqnmxhsge1oZwAM/omgsPDe1tvMyqhcGQOY9UbLzNJw4UsNyPDrX3D2ngaGOZeYUlk5afZtqL5xjT1AyDv3YPhVK7Jt9tZLORytd01sVGBzxI6sjknduWxKgYz7XhWex1+bZopLpkNvIs6wONhA6yOzoxJ3aRRnVt/Z4oOgQ8VjeaaFTmSFUZwB0DhiuPEnSa1rbtLBJatdIzNEobVhTrUqcMCnUMPCqzwdpYr63nmREW8ikQlWJLPnnQhsqMHQXGAT0rQ4pGbS1a7jGYZ4SlyqjOlvaEc/XuzpbxBB/VoLz/8AtrzBGEkb2grMEJRGIyAx7jjr4ZrYj4nGZ2twftUjWRl8FYkL/NTVav1ks5hcQSq8E9xGk0DY9l2YRtJG4PskdWQj9UnbetK3mlW8trtlQRXBmi1hsllfD25YEAKAI8dTvJQWyw42kz6UWQqQxWTQeW2Dg4b/AOz3dKxdcbRJOWFkdgVD6ELBNX6OojpmoHg0UllPDbJKJrSZZDCDjmQaQHwGG0sWGxnYjbrmnaBJbWSS+tpVZCyC4tmGQ5BCZRgcpLgj2SCGwOlBLRdqrdoROC/LMpjyY2BVwSrBl6qAQck+FfLdqohu0c4GnUDyXIZMZ17A4H34NQrcNjbiF5DI32DwLMUOwEkgaF2z3eyg+JJrNtLcQi5sp5BOq2bSRTadMgXDJokA2LbbMMZwdqCX9cbfSr4m0sYwp5L+1rGY8bb5r1PaeENGriWMyS8pdcTqC+nUFyRjcZ36d1V/iSk8O4aFbSeZY4bAOP0e49a9u1HBHmiWB5+ZK0rNG+FUxOIi0Ow22Zc0FnvOLRxSxQsftJtXLUAknSAWO3QDI3863ga5xw3iH53c8Pu2QqXaWMAjBXTD9qP/ACZ/gFdHFB4XtokqNHKiujDDKwBUjzB61rRcEt1iMIgjEROTHpGk+ZHf8a+OOcEjulVZGlUK2QYpXjOcY3KEZHlUN6g2/vrz5yf6qLFLRyRgDAwMY26Y6Y8K8bLh8UWeVGkeo5bSoGT4nHU1XfUG399e/OT/AFVn1Bt/fXnzk31UWo2sE/DYnjETxI0YxhCoKjHTbptWqvZu0AYC2hwwAYctfaAOQDtvvUR6gW/vr35yf6qeoFv769+cn+qhUbTV5wG2lCiSCJ9A0rqQEqPAHuG1DwC20InIi0IxZF0DCt3sPA+dQvqBb++vfnJ/qp6gW/vr35yf6qhUbWBuFwmUTGJOaOkmka/xr6k4dE0iymNDIowrlRqUeAPdVd9QLf31785P9VPUG399efOT/VVKjaxcR4dFOmiaNZEyDpYZAIOQR4EeNeD8CtzFyWgjMWdWgqCpPiQep8zUL6hW/vr35yb6qeoNv769+cm+qoVG1jmsY3jMTIrRldJQjKkeGPCvCfg0DiMPCjCL+zBUHR+74dKg/UK399efOTfVT1Bt/fXnzk31UKjaaXgNsI+VyI+Xq16NA0hv2sePnWBwG25Rh5EfKJyY9A0E+Onpmob1Dt/fXnzk31Vj1Ct/fXnzk31UsrHadl4NAyxq0KERf2YKjCfu+Fettw2KOPlJGix7+wFGnfrtVd9Q7f31585N9VZPYK399efOTfVQrHaYPZ625jSciPW+dTaRk5Gk/EjbNfb8EtzGkRhjMcZyiFRpQ9xA7qg/UG399efNzfVWfUG399efOTfVSyo2muG8Dt7ckwwpGSMEqMbZzgeAzvgbVhuA25m55hTm5B143yBgHzYDv61C+oNv768+cn+qnqDb++vPnJvqoVG07NwaB3Z2hRndCjsVGWQ9VJ7x5V523Z+2jjeJYUCSfprjZ8DABz1AG2KhvUG399efOTfVT1Bt/fXnzk31UKjaZl7P2zRrE0EZjQ5RCo0qfEDur4tuzVpGQUt4lKvrBCAEPp06s+OnbPhUV6g2/vrz5yb6qx6hW/vrz5ub6qFRtPTcIgZo3aJC0ZJQ6RlCTkkeGTW8KrNn2KgjkWRZbolCCA11Myk+alsEeVWYVUmv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87736" y="5104660"/>
            <a:ext cx="2956264" cy="1753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1000" y="1752600"/>
            <a:ext cx="80010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DR. MARIA MARKHAM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2425" y="3238729"/>
            <a:ext cx="8534400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 cap="all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Agenda item no. 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REPORT OF THE DIRECTOR</a:t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7848600" cy="30479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9557" y="1905000"/>
            <a:ext cx="72410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Higher Education Updates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1817769" cy="128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3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Concurrent Challenge Scholarship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Nick Fuller</a:t>
            </a:r>
            <a:endParaRPr lang="en-US" sz="9600" dirty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Deputy Director</a:t>
            </a:r>
            <a:endParaRPr lang="en-US" sz="9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Concurrent Challenge Scholarship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94944" y="2255518"/>
            <a:ext cx="7900416" cy="3018741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/>
              <a:t>ACT 456 of 2019</a:t>
            </a:r>
            <a:br>
              <a:rPr lang="en-US" sz="4500" dirty="0"/>
            </a:br>
            <a:endParaRPr lang="en-US" sz="45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Eligible to High School juniors and seniors who are enrolled in an Arkansas public school, private school, or home school.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Allows a scholarship award for an eligible endorsed concurrent enrollment course or certificate program.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Will award a maximum of $125 per eligible course a student is enrolled in, with a maximum of 2 courses per semester of eligibility.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Awards will be made to the institution on behalf of the student.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tx1"/>
                </a:solidFill>
              </a:rPr>
              <a:t>Funded from excess lottery proceeds after the Academic Challenge and Workforce Challenge scholarships have been funded.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lvl="0" algn="l" defTabSz="519411">
              <a:spcBef>
                <a:spcPts val="0"/>
              </a:spcBef>
              <a:defRPr/>
            </a:pPr>
            <a:endParaRPr lang="en-US" sz="2800" dirty="0">
              <a:solidFill>
                <a:srgbClr val="000000"/>
              </a:solidFill>
              <a:latin typeface="Calibri"/>
              <a:cs typeface="+mn-c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4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Advanced placement credit policy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Nick Fuller</a:t>
            </a:r>
            <a:endParaRPr lang="en-US" sz="9600" dirty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Deputy Director</a:t>
            </a:r>
            <a:endParaRPr lang="en-US" sz="9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</a:t>
            </a:r>
            <a:r>
              <a:rPr lang="en-US" sz="2800" dirty="0" smtClean="0"/>
              <a:t>7: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Distribution of Mineral lease funds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Nick Fuller</a:t>
            </a:r>
            <a:endParaRPr lang="en-US" sz="9600" dirty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Deputy Director</a:t>
            </a:r>
            <a:endParaRPr lang="en-US" sz="9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73" y="5240424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Advanced </a:t>
            </a:r>
            <a:r>
              <a:rPr lang="en-US" sz="3600" dirty="0"/>
              <a:t>Placement Credit Policy 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30680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Policy requires institutions should award course credit AP exam scores of 3 or greater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courses have been assigned to relevant AP exams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Institutions may choose to award additional credit for those students who score a four (4) or five (5) on an AP exam</a:t>
            </a:r>
          </a:p>
          <a:p>
            <a:pPr marL="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 exams without corresponding ACTS courses will be awarded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at the discretion of the institution </a:t>
            </a:r>
          </a:p>
          <a:p>
            <a:pPr marL="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</a:t>
            </a:r>
            <a:r>
              <a:rPr lang="en-US" sz="2800" dirty="0" smtClean="0"/>
              <a:t>. 5: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Documented immigrant tuition policy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Nick Fuller</a:t>
            </a:r>
            <a:endParaRPr lang="en-US" sz="9600" dirty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Deputy Director</a:t>
            </a:r>
            <a:endParaRPr lang="en-US" sz="9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Documented Immigrant Tuition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800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ACT 844 of 2019</a:t>
            </a:r>
            <a:r>
              <a:rPr lang="en-US" dirty="0"/>
              <a:t/>
            </a:r>
            <a:br>
              <a:rPr lang="en-US" dirty="0"/>
            </a:br>
            <a:endParaRPr lang="en-US" sz="15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rule allows for institutions who wish to provide in-state tuition to non traditional documented immigrants to establish a policy in accordance with A.C.A. §6-60-215 and submit that policy to the Division.</a:t>
            </a:r>
          </a:p>
        </p:txBody>
      </p:sp>
    </p:spTree>
    <p:extLst>
      <p:ext uri="{BB962C8B-B14F-4D97-AF65-F5344CB8AC3E}">
        <p14:creationId xmlns:p14="http://schemas.microsoft.com/office/powerpoint/2010/main" val="36983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00"/>
            <a:ext cx="8534400" cy="1981200"/>
          </a:xfrm>
        </p:spPr>
        <p:txBody>
          <a:bodyPr/>
          <a:lstStyle/>
          <a:p>
            <a:r>
              <a:rPr lang="en-US" sz="2800" dirty="0"/>
              <a:t>Agenda item no. 6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Productivity Funding policies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447800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Nick Fuller</a:t>
            </a:r>
            <a:endParaRPr lang="en-US" sz="9600" dirty="0">
              <a:solidFill>
                <a:schemeClr val="accent2"/>
              </a:solidFill>
            </a:endParaRPr>
          </a:p>
          <a:p>
            <a:r>
              <a:rPr lang="en-US" sz="9600" dirty="0" smtClean="0">
                <a:solidFill>
                  <a:schemeClr val="accent2"/>
                </a:solidFill>
              </a:rPr>
              <a:t>Deputy Director</a:t>
            </a:r>
            <a:endParaRPr lang="en-US" sz="9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AutoShape 5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AutoShape 7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AutoShape 9" descr="data:image/jpeg;base64,/9j/4AAQSkZJRgABAQAAAQABAAD/2wCEAAkGBwgHBgkIBwgKCgkLDRYPDQwMDRsUFRAWIB0iIiAdHx8kKDQsJCYxJx8fLT0tMTU3Ojo6Iys/RD84QzQ5OjcBCgoKDQwNGg8PGjclHyU3Nzc3Nzc3Nzc3Nzc3Nzc3Nzc3Nzc3Nzc3Nzc3Nzc3Nzc3Nzc3Nzc3Nzc3Nzc3Nzc3N//AABEIAKAAoAMBEQACEQEDEQH/xAAcAAACAgMBAQAAAAAAAAAAAAAGBwQFAAMIAgH/xABPEAABAwMCAgcEBAkGDAcAAAABAgMEBQYRACESMQcTIkFRYXEUMoGRFSNCUiQzYnJ0gqGxsggWRJLB4RclNDU2Q2NkosLw8UVTc4Ojw9H/xAAaAQEAAwEBAQAAAAAAAAAAAAAAAgMEBQEG/8QAOBEAAgEDAgIHBgUEAgMAAAAAAAECAwQRITESQRMiMlFhcdEFFIGRobEjQlLB4TNicvAVJEOCov/aAAwDAQACEQMRAD8AeGgM0BmgM0BmdAapEliKyp6S82y0gZUtxQSlI8ydACrt9MzHSzbFKm1tfIvMJ6uOn1dVgH9XPI6Aq6hVLi/8XuOiUBKuTERPtL/zXgZ9EnUXOK3ZopWler2INkEtRJR4V1C9Kus4ypgqYQr4gIAHx1DpVyTNH/HTWtScY+b9Dy5atNkKKnrDqco/emVQrP7XDjXvHL9IVpb41rr5MxFqUyMsKZsOpRiPtQ6oUH/hcGnHL9I90t8f118mezHixAOGZetIcz7zpVIQn4kLBGnSrmh/x8pf05xl8fUm0+pXCFEUm56NXAn+jTm/Zn8fnI7/AFTqSnF7Mz1bSvS1nFlom+EwHQzdFJm0dXdIWnrYyv8A3E+7+sBqRnCmHMjTYyJEOQ0+ysZS40sKSfQjQG7I0BmgM0B90B80BmgM0BmgMJPdoAUq13KXOcpVrxfpSpJ2dWFYjxfNxzcZ/JG+gBpcRufOH0ot27ashX4lodXAiK8xy2255Ppqtz1wtTfTsXw8dd8EfHd+SCFdImrhrfuOsiJCaRxGLT/qW2k+a/eP7NOCUu0yTuqFHShD4y1fy2RubFuUK2na/AgtGI3HMnjbbytxOM5yd8keOpRhGOyM1W7r1u3Js12/Vq3X2YdSjSaM1CdIWqMhSnnOr8OMEAK8sHUjOFSiEJKlHCQMknuGgF2zeVUTXafUnXGFWvU5a4jA4QHGyBhDpV91agrA8CPTQB7UJbNOhSJkk4ZYbU4sgZOAMnbQAQqu0SvUtipVW1Z7dOkAKamOR0LwDyUerUVJ588Y1FwjLdGildV6PYk0XDlu1GAj/EVVWpnGDCqGXm1jw4j2k/t9NQ6Nx7LNHvdGrpXp/GOj+WzBhUJmBPUqGXbQq7igcp7cCWrzHu5P6quWvekw8S0PJ2PFHjoS419V8Aipl3uxpyKVdkQU2cvAYlBWYss/kOHkr8k7+urDAFwOdAZoDNAZoDNAZoDytSUJKlKAAGSScYGgF9Va8/c7UkwpqqZa0fsyasCUuSiOaGe8J5Dj787a8bSWWWUqU6s1CCy2SaNRHKhCbixoyqLbyd0RWew9K/KcUN0g+HM9+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/26Als1SdTLZgruWnOuvcIZnGMjrwnbBWUpySk9+AcZ5Y0AKUurQKHc9PptoVJFTpVRdUHqW2vrDB8XEH7CM80n4aAaOgIdXFOMFwVf2b2RWy/aeHgPz140noydOpOnLig8MEqjRjEpq22WU1223hxLhOqDi2R95pR5geHMd2q8ShtqjoKdG8WKvVn38n5+pEpVcdtiOy+5NdqtpOnhanKyp6Ac+673lHdxcxyOrFJSWUYa1GdGfBNYYw23EOISttaVoUMpUk5BHiNelR60BmgM0B8J0AvbjqCLnkzIapPs1rU5RFUlJODKcH+pQfug+8e/lrxtJZZZSpTqzUILVlrQ6OuquMVGqRxHhsAfR1MAwhlGNlLT97HId2q0nJ8UjfWrRtouhQev5pfsvD7lZW7quWnVmsLYhUx6mUwNlyOt4oeWhQ4g4lR2Oe0OHxGrTmFlRekCjVSW3TZbcum1N0DhhzWFIUvP3TyOgJtp0yZQ4kyHKW17C3JcXDPFlaGVKKsKPLYk48tAk3ojQ9cVMVPc+hKcqqVBI4FORGk4H5KnTgfDOq+lT7Opvj7Pmo8VZqC8d/luQ6jXKzHBVU6jQqEjGeF93rnMePNIH7dPxH4Hv/Rp98/ov3B2TfVEbUUvdIjvFnf2Wn8Q+GEHThl+o8VzbLaivmz5GvyhurCGOkSQFZ29pp2E/PgGnBL9R67q3f8A4V82EVNrlXlb0qq0Kup+40vqXMfAqB+Q0/EXiF7jU0alD6ons3VDiOparkJ6kPuK4Qp9ILaz5OJ2+enSL82gfs+clxUJKa8N/kEqHEOJSpCgpKhkKScg6sOe008MBL0YYvS2JKqcgvS6RN6ww3RjrFtHdtYPcpPL84aAsbSjQpDcWuW86YlMmRyp6AlP1fWbdoD7CgeIHHPw79AaJsVpJkVy2epmsOFTc+EhQU3JA2VjwWMfHv1VKLi+KJ0aNeFeCoV35Pu8H4fYraDU2rYeiJjvqetOpOcER1W5p7xP4pXggnlnkdtWRaayjHWozozdOa1QxAc69Kj7oDDoATvapylLi27R3OCp1LIW6P6LHH4x3yODgeZ8tAQKDS4k5xhmM0G7cox6uMgj/Knk+84r7wB5eJydVY45Z5I6cn7nR4F/Ulv4Lu82FNv1eLXqYiowuPqFrWhPEMHsqKT6ctWnMBytU1j/AAl0ia/DXIbehuI2SVJbdbUFNuKHLYLWAo8uLQF7XapBpXUvvt9fNVlEVlpIU64TjIT8hk6jKaijRb206700S3b2QBXlcMKmNB69ZPXOKwpigQl93cXT3/HbwB1Dgc+38jU7mnb9W2Wv6nv8O77iuuPpTr9UQqLTVopFPGyI8IcJx5r5/LGrcHPlOUnxN5YDqWt1aluqUtajkqUcknzOhEuqhalWp9IbqkqOhMdQQSkOArbC90FaeaQcbZ0B8oFr1OvsvvU9DPAyoI+tdCOsWQSEIz7ysAnGgKYcaHRwcSXEq24diD5eegDe3elC5KKPZZroqcLkuLOHEceAUdx8c+mj13PYycXlDPsy4qfVuJ6ypIhTB2nqFNV9W549Ue71HxA1VwuPY+R0Y3cLhcN0s/3LdefeE7cak3W86+fbaXWGkdVJDLvUvpTvgK7lp54JB8tThNSRmubWdDD3i9mtn/JKQbf6OrXS0uR7PAjcSh1q+JxxRJJx4qJ1IzAzRJNzfSEy8DTfZaXL4AaOhomS42NuvIH+s5bd6du4aAtrgp8amuvuvsFygVf6qoMEfiVq2Do8B4+eDql9SWeR06b97o9FLtx28V3ehIsmfKhvyLXqzpclwEJVEkKOTLinZC/NQ91Xn66uOZtowvHLQGqU+1FjOyH1hDTSCtaidgAMk6AWsJUqe0uopSturXQ51bOfeiQU8j5dnf1UPDVc29lzN9jTjl15rqw183yQSV81q3aZTxatKZmxIm0mNxkOrbAwAjbdWTnPl56nFJLCMdWpKrNzluwWtGbWqs1PYtSq0qHFVNdeLUtpa5UcrVxKSpvIA7RVr0gFzkl+2qQF1Kc7VqpIXwNZQEF5w+6hCU7JSP7zqMpKKNFtbuvPGyWrfchd3zd6rODgDzUy7ZiPrXeaKegjZKR48vXme7XkYtPL3Lbm6UkqNJYgvq+9/wC6COmy350p2VLecffdVxOOOHKlHxJ1MxGQVx25jK5jKno6VguNIXwlae8Z7s6AI7/airqcarU9ltmFVYyJKGm8cLS/dWgY5YUk/PQEyq3gxOsz2JxhldYlrbRMkoaKVFlnZsKOcKUdtwBsnfQG2y7jo1OpLLdUcebfp9R9vZbaZ4vaT1fCEE57JBxue7OgIfRzIb/nemS+plpJbeUX3HUI9mJSfrAVbEpzkDQEW/qvDq9dDsF5yS2zHbYVLcRwrlKTzcUO4nP7NAUESS7EfRIjOuMvtniQ42rCknxB0A7rFvP+eHs8SY+iFdcRP4HN2CZie9Cx35A3HxGq5wzqtzZa3XRp06izB7r914jCiMUm7vZJNWpyBU6S/wBtl0ZLTmMHnzSdiO7ke7XsJcS8SN1bOhJYeYvVPvXqeZfSHRYLr7clmqILCyhwinuqSkg494DHPUzKe4910WvTfoF6NNaclsLIanQ1sB1I5gcQGefd4a8aTWGShOVOSnHdA1UW5kGOXmUqdrFqu9az96XBVspPn2Qf1kDUKeV1XyN19CMuG4htLfwfMZFPmMVCDHmRHA4w+2lxtY5FJGRqw54M9Ibi5jFNt1gnjrMoNOkfZjp7Tp+IHD+toDxSXo4m1m43uzChIVEjBI9xpodsgeJUMfAarh1pOR0Lp9DQhQX+T83t8kRo15zaVLdVezMGkw3mPaYakvFSwkEAtrHescST2c89s6sOeb6LEpVwVwXYikOQzHQptiS+jqlyQRutSOeByBO/PuxoEm3hA9c10t02myLwfQVuOFUOhsKG2/N0jzxn0AHfqqHXfH8jpXL93pq2jvvLz7vgKuh0Si3PHXPq9fqn0o6tS5TbFLckcJJOCVJ8Rvq05pvqVi0RMZSaXXpZnKBLLNQprkVD2BkpDitgrAOM89AL8bK9NATqdS6hV3uppsORLcSN0stlXCPhy0AXQuiC9ZW6qWiOjGQp+S2P2Ak/s0B4mdEd6RuLhpaZATzLEltWPgSD+zQAlUaXOpT3UVOG/Fd5hDyCkn0zz0BEA4lADck40AwafYlCLARUa/MM5GBIbp9McktsqIzw9YnYnBGcemgIdw0OhW7HRKpNeqZqiFpXHafprkbODuoKV4aAaVrXSa1R492MJ/xhAAjVllG3XNc+sA8s8Q+I1XNcPXOjaSVaDtaj31j4P+RgXFLpTVtTpFVdR9GLjqLixuFJI7vEnO3nqxanPlFxeGC/RnSJz7Rum4XHHZ8plLUUPJAUxGHu5HcpWAo+uh4WtxOMR5lMuGOttyOlfssopUFJcZcPCM+OFY+Z1XPRqR0bP8WnO3fNZXmvVHiwlKpz1Wtp04+jZPHEH+7OdpAHoeJPw1Yc4rKvOzdtwVPBUmhUoRmB/tnu2fjgIHxOozeItmi0pdLXhDvZet2wxMsxigynpLLamUhxbC+BfF7xOfzt9eQjwxSF3V6avKfewXmW3dtDeZmwXYV0NREFLLNTbAktp29xzvOw5+GpmcJrtfkO0qHSm1BqbVFpjktn3E4y4R6JB1XU1XD3m/2fGKqOtJaQWfjy+ogemKvJql1Lp8NWKfSkiKw2OWU+8fnt8NWLQxTk5Scpbst+hnrDRLvS0640tTEdIcaWUKTlSxkEbg76ER31G0qbPoEyjupdUxKRwlbrinloPcoFZOCOegAig9BtAgvh6rSpFRI91o4bR8cbn540AXOXBbVuTItAhlhEx1aW2oMJA4gT3qA2SMbknw0B8gVGRc8x8xHVR6PHcLZcbOHJShzwfspHlufLVcZce2x0atCNpBKazN6+CX7spbjviHYziUu0tx6I7JW2tyOoZbWEpIBB55Sc8+46kjJV4sRb5osaPdVoX/GMNKo8lSh2oUxsBfqAefPmNSKQZrnQZQZsjrqXMk08KPaZwHEfDO4+egCRduxItWt6jx1SGYEWDIUWo7y2Q4oFoBS+AjiO5PqdALL+UY2lmrUNtsEJREUBkkn3vE89ACnRLcSaDdzCJBBgz/wWSg8iFbJPwP7CdD1Np5Q/7bjMuQKla9RR17cFws8Dm/GwrtI+QOM+Wq6emY9xvv0puNwvzrXzW5CkdIsd192FbtDqtWksqLSw0x1baFA4IK1eBGrDnmi1Ys2dRLgoNbgogyXHFyERW3OMNtvZUnCvzwv021GUeKLRdbVXRrRqLkzTS5ribktWqr2VVITlOmebrQK0beOQ4PjpB5imWXtNU7icY7Z08nsRo/4XBmrG66rdHVKOPeQ2oD5YaOo1dseJd7O6s51P0xb/AG/cKrhu5mk1BNKh0yfVKmtsOiNEaBCEnIClqJASMjGdWHPKi35d5XLLh1SSYFMoqXiVRGypb73CSnClYwBkZ2540BIuCcI1xT6grHBRKSp5IJ26xeefwQPnqvep5HQz0dj/AJy+iOVXlrcdU44oqWs8SlE7knmdWHPGt0GJ46fc6AM8SYg/+RWgOiM76ARXSt0rS0zpFDtl7qW2iW5E1B7Sld6UHuA8efpoDR0T2VMDEy4ZboTLegPGHHOSs8YI6xXhnfHjz1GWzwXUVipCUtsjP6LltqsyElvHEhTiVjwVxnn8xqu3f4aOh7bz79NvZ4+WCj6TqLHeLiqglf0TPCESHUDJivp2bdHlvwny17J8EuLkzy2pK7odCu3HVeK5o5/rtFqFuVJLEvZQ+sYkNKyh1OdloV4fu1ank5koyg+GSwxu9E3SrIlTI9BuZ3rXXVcEaaeZUeSF/wBh9PXQiNaSkm66evfCYMkeW62dAJf+Ukc1ujfoq/49AJ0aA6mtypGZU7erCsf44pRbd/8AURhQ/erVb0qLxOhB9JYyj+lp/PRhBPuO3qG8Yk+qQYLoHWFpx0IPaJOcd+TnVhzyFS7ltaqXCEUmfGl1N5gpKmVcX1ad8E8sZJ+egBaqYg02StI4TSbnacSfuIdWnPwIdOq6emUdC/63Rz74r6aHmzVqkUey3lHJkz5kpfqoukfxa8n2oi0S93rvwX3Dau21Eqy0S21rhVRsYZnxzh1Hke5SfyTkatOeV9oGrUlbNuVWBxojsFTNTZP1T6QR7yeaV5OccvPQAt0hSepty/XgSFccaPnyIQMf8Wq4dqRvuVi2orwf3OdDz1YYBydBdToluxKjNqtZiMrm8CRGPEVt8BVurbG+dtANRy9qBNQ5GpdYhqnOtqEdDiygKXjsjKgBoDmWgUV2p3nGos9RQtyYWpBG+ME8fL0OgOibUqLamYVUX9WxUJD0ZKR7qQDhkeQCW8ep89UwllcR17y26OToR/Ik/U9Q0G0LnfZcITR6s7xMr7mH/uk+B7teL8OXgyVR+/2qkv6lPfxXf8AylxmZcZyPJaS6y6ClaFDIUDq9rJyITlCSlF4aFDd1tRqPmlVZLj9uTFkx3+a6e6e9J8PEciM941my6L/tPoMQ9rUW1pWj/wDSFA/QKpS7rboyU5qCZCEslKsJXkgoUD4HY51pPnmmnhnTir5tmMrqZlaie0tgJdCFFfCrG4ykY0PBRdOtRo9fcg1GlVmI+YzZaVGHEHDk54hkchoBRDQHQPR1IK7MslxWctVR5jPkQ7/d8tVz3j5nQstaNaP9ufk0Fcqg06f0gTXKrTo8oO01n2ZUhgLCVIW5x8JIwD2kasOebqXaaqWq2hHbi5pocTIebTwFaVNlIx3nfHy0BQXunhpd9gDdLUZ4eqQCD/wjVUe2zfca21F+f3NVmoVHotlNLGFR50yMr1SXU/8ALr2faie2mPd668F9xpDVhzz6eWgFP0iRlPW1frSQSsOxX8eQ4Mn5JOq49qR0Lp5tqPk/uc7Hnqw540eh3jNBvDqXVtO+zsBDjZwpBKljIPcdAOe46LCh2dWWktqeBiOEmS4p05CTg5UTjQCV6Crddql1irPp/BISVdsn3nVJIAHicEnQ9WU8jRtGmNzLaqtrziW3IUlaEq+0gE8SFj47jWenHMXB8md32hXcLmndw1UkvRo+CrmIk23fjAU052GagfceHcSfsqG2/wD30U8dSoeu1VT/ALVg9VvHmvVBFSZb9MkMUupvde24MQpv/nADPAr8sDv+1q2La0Zza8I1U61NYa3Xd/BLualN1yiyoK0glxH1ZP2VjkfnpUjxRwQs7mVtXjUXI52vKOubacKqFJTLpj/sLqhz6tQKkZPkQpPx1Xbybjh8jo+3reNO5VSG01kcjVPakzLVhpU7HimmPOrajOqZC1AM4zw4z7x+erziC4/lFsNxqpQ2mk4QmIsbnJPaHM8zoBQAZOgOgOjlgiyrJbPN2qvPY8h1v/5qufaj5nRsnilWf9v7ocHPfA1Yc4+6AWN8q4qXfnCRuzHaHqRjH7dVR1nI33GltRXn9zxGxFhSkpz1lJuguKBPuodUDn0w4dKuyZ77P60p0/1RfqMuRIaix3H31hDTSStajyAA3OrW+ZhhCU5KMd2VNvXVSrhQoQH/AK5O6mXBwrA8cd41CM4z2NV3YV7RrpVo+ZS3BB9ouCp004IrVIU2jPLrG8jf4LHy15tU8yzHSWOV+SX0Zyq4hTa1IWkpUk4UkjBB1Yc8afQqM0i7B/so38atAPW8P9FKx+hu/wAJ0AteiuMpimUeFC4UPOU92eFHYLeU4EjJ/NTw+h1W318HRo04xs3Ulzlj4YCx+UhTzd2UpCiWkmPU4uO1wJO+330H5jUW9eNfEuhB490q89Yv/eTCORHptxUjhcDcmHIRxJUN+fIg9x1ZiM0YITrWlXMdJICYDUmj1BVn1J5S4z46ykyle8hSdwM+RH/Wcapj1HwS+B2azhc0/faSxJaTXeMCE8qREYdcTwrWhKlJ+6cbjV62OBNJSaRz3dakN2xdStg27Ummmvzgtav3A6oo9qR9B7bf4FCL3wOCmDNWtg+FHe/+jWg+dFd/KU/z1Rf0Vf8AFoBODQHUltU0w59uUYgZpNLLr2O5xeEj/m1W9ai8DoU10dlKT/M0vlq/2CO4bnplvNBVQew4oZQygcS1eg/t17OpGCyyq0sa93LFJfEs4cpqbFalR1pWy6gLQod4O41JNNZRmqQlTk4SWqFrVsTaXNQAFGrXMy0gfeQ2tGfkG1ahT5vxN1/1VSh3RX11J1WgqF13FTEkoFapiZcfHLr2uwo+v4s/PUprMWjPaVVSrwm+8JIbca6rTjiUFlqWwnrAlXCQrvG3nqKxUhrzLajnZXbcN4vQ0WjZ8W2VSVsuKfdeUAHFgZSgck68p0lT2LfaHtOre8KksJHq9m1x4casx0KU9THg8Up5qbOyx/VOfhr2pspdxD2e1KUqEtprHx5HPvTBQEUe7XZcRP4BU0+1R1jkSr3h89/iNWZzqYZRcXhl30I70u6h+RF/jVoeDzvD/RSsfobv8J0Am+iC4W3UwGVq/DKWlxtSO96Ks5JT4lCt8eGoSj1lJG23qp0Z0Jc9V5r+BnXHGVSZzdyUsZypKKg0D2HmTtx471J2PpnUZrh60S+0qKvB21T/ANX3Pu8mS6HHNJrk2nM/5C+gS46O5sk4WkeWcH4nXsVwtpbFNxPpqMaku0tH+3oRL/YCkUZ9A+vaqTQbI57nB15VWcMu9mTa6WL2cWXddqTVFpEma4BhpJKEjmtZ5AeZOpzlwxyYrai69WMFz+xzZ0iyzDhRLeKwqShwzJ+Mdl5QwlGfFKefmrUKUOGOpr9q3auLjq9mOiH7SRmo24fCju/vY1ac0VX8pT/PVG/Rl/xaADeii3vp+8YqX0fgUP8ACZKjsAlPIE+Zx+3QJZeEdFWaFTjOr7iVA1F36niG4ZR2UfPc/HVVPXMu86F/+Hw26/ItfN7nq7rTjXO3HDzimHWV/jUpBJQeadKlJVNz32f7SqWTk4rKfLx7zeGIlp2w8GOPqIjKljjUVEn/AL69wqcPIq46l7dJy3kwVpkNxy4LTpaxldPiO1OZ5OOApT8ypfy17BYiiN9UVS4m47bLyRb9IKVwEUu42R2qTKCpA+9HX2HPlkK/V1Myki13UwKtUqMMdUVe2w1A7Kac3UB6Kz8xqqno3E6F3+LRhXX+L81t80FGrTnmt4NlBS7w8CuyQrkc7Y0PU2nlCqum1DV6TJtF5WJkMGXRXln8Y33tZ8uX9U6rj1XwnRvI+8QV1Hyl4Pv+IKdC8Z2LHuyNJQpt5v2VtbahgpUHFAg6sOaOy8P9FKx+hu/wnQHH8GZIgSmZcJ9bMhlQW24g4KSNAdIdH92yrooq6dcNFmRFraLapYjqSw6COecdk/s0wSjJxkpLcMDKpbVSVIeqMRC0tBlCVPpBAzk9/ft8teYJOfU4fEhvKh1asRXnZ0Qx4SitlpL6VFxzGAo4PIAnA8TnXjjl5ZbTrKlTlGO8tH5dwA9Kl31GA5w06mT1uM5LUxyKoR46txxJyO2vHedhnYaOOXlkI1nCHDDnv4iEecW6pbjq1LWolSlqOSonvJ1IpOtqQCZ1vHPKjufvY0Aq/wCUc2t6v0JplCluLYWlCEjJUSsYA89AX9qWoug0Vm2WVn6XqoD9UeRzjMfc/ekeZJ1VUeeojoWcVSi7qey28X/A0oS4qAqHEU3+ChKFNIP4sY2B8NtWpY0RglJybk9yVoeAxdixUJ1NoKTtId9olb+6y2eLf1UAPnqqpq1E6Nl+FCdw+SwvN+hGsMGpy6zcrg7M+R1MQ/7s12UkeSjxK+I1ac4KZsZmbEfiyUBbL6FNuJPIpIwdALeAZkCOYiipyr2q5jcZVLgq5HzPCP6yNVzyusuRvsZxfFQm+rL6PkxjR58aRTkT2nAYymg6Fj7uM5+WppprKMdSnKnNwluheQm6t0luNT5bsilWwhzijR2V8D0wpOQ4pQ3SkEbY8M+B16QDC4KWzVGWo7cjqalH+viO57aFDbPmk5APdvqM48SNNrc9BN5WYvRrvXqUNPbjzH6qfYkxbjdSwicwDhLwQvIcT4ggnfyAPLUYTzo9yd1bKmlUpvMHs/2fiEV4HNqVj9Dd/hOrDGcz2JV6bTY05EiWil1FzgMepqie09Wke8gJ+yTn3h4Y20BLrDc2NMjVWvVObcNvSFhKZkaWpO/enCs8CgAeyQPXQDUoXRb0f1qlx6lT2pMmNITxIcMpW/iD4EHII7joDZV+i7o+o8Nc6oJcgsN83VTFgDyG/PyGgARbEGC0Krbdz1qj0YOFKZc5ZWiQfutMjtL8yRgaADL8qVNqdQjrpq25DjccJlTG4/UJlOZJ4+Du2IGe/QHS1Gz7XQMDb6IXv8WdAQ7rj05q4YFTMf2+tttKap0TuSonJcPgB493rqE58Oi3NVtbdLmU3iC3f+8z0mZSLJhe13LU20Tp7nE88oEla8e6kAEhI5DSEcb7i6uOmklFYitEv382Utr3RQHukCpIpk5tLFUjNOpC0Kb45CSpKscQGSUlPy1MyjElPtRYzsh9xLbTSStalHYAbnXjeFklCLnJRjuxa1CTMmR1KjqKKxc7gjwh3xoSd1L8uySfVQ1Cmm+s+ZuvpKCjbR2jv4t7+gxqbBj02nxoMRAQxHaS22kdwAwNWHPJOgBG96fKjPRrnpDfWTacCJLAGTLindbf5wxlPn66Ai29UYsB5gR3A7b1Y+uguEbMrVuppXgD3A8jkaqXUljkzp1Eryj0q7cd/Fd/qR6jLrVkRWqXRaYKuzJdUimoB4THJyrgc7igb4OQcbd2dWnMN1v24aJ7RdV31JUmr9UVvvFwhmK2NyhseH7/AN4GykyoPSBR01KOmRT50R9baHU9l1pQ3+KSMEpOoyipeZptrqVBtYzF7p8/5PtQqkhunSaNdQEQymlMt1NpJLC8ggE/cO42O3hqCm1pM0StIVk52rz/AGvdeoiLm6M7joIL6YwqMHmmVC+sBHmOY/d56tOe008MprYr7tDlOIeb9qpslPVzYS/ddR37dyh3K5jQ8Hl0OhVGlVehJecfpgbaqFOfX9plwfv5Z8wdAL+sV43xctRq1aWs25RQXExUKx1g4uFCR+UtWMnwzoAErtZl1ud7VMUEhKeBlhAw2w2OSEDuSNAX1s9Gty3BwvIiexwjuqVM+rSB3kA7n5fHQavRD9YqheTGp9sMInS4rAjLqCwQwwOznf7Xu8h4aq6TOkDoxs40kp3Twu7m/T4niYtq0mHHGW3q1c0xCloRzcdCefkhtP8AduTqUYY1e5RcXTq4ilwxWyX+7m3o6lMV2kLrEiaudNkLxKbdQEiG4ObKEc0geZJPPOpmUtrmtilXLA9jqUdJSlQU26gcK2z4pV3aAo67LiTnHacHAxQaSkOVJ77KuEZDIPfy7Xy79VN8b4VsdOilZ0uml25dnw8fQ3WXBfqMx+66mz1T0tAap8dQwY0QHKRjuUrmr4DVpzW8hjoeGaA+Y0Au7gpjNsPTHH2C9adTXxTWU5JgPE/jk+CCcZxyO/jrySUlhltGtOjNTg9UXVEqztOfYpNafS8l0fgFQBHBJRjYE8uP9/PVcZOL4ZGyvRhWi69Bea7vHyPVfpM2u16FEmtITQY34UvhcJVJeSocCFDGyRurG+SBq05xSQKvGte4r6XMJ9laWxOSlG6llxvBSPMqTgDQFmityaRZj9avRDYaUrjMdtvKmmlqAS2rOylAKGeXL46YPU2nlbntigxghuVbNQkUhchAeTHx2FA95ZX7vnjGq+jx2Xg3r2g5rhuIqfjz+ZBqtBnzdq5bdErYx+NaPVOfJQ/t0zUXLIcLGp2ZOPms/VHvjQymaDaFZbVMYTHdWy8hRDaU8ISg8fZAHhjck89eccv0se5UntWj8coo6VbFFgRZ8SFZNcVHnoS3IbfkJAUEniH29t+/TpH+lh2VJb1o/X0LilW/MhkGh2vRaPgYDz6utcHwSOfx0zN8sBU7KnrKTl5LH1foSKtS4UWOiVedWfqCeMBEYJKW1L7kpaRus+W+nR57TyPf+j0t4qHju/mXlOeNRpDzMOLMo+AW2C8whCk7bLSncY35H5asSxsYJScnxSeWUHR5VJC3ZtCrwzXqV9Wt8p3ksEkoWD3jx89enhImWvOi3i1XLdktRW5fYqjDqSpDoA2WAPt92c+fkQJFcrD02S7R6I6hDyU5mTT7kRHfvyK8ch3d+qpSbfDE6NvQjSiq9daclzb9CgotMj3S5GYhoUi0ac7xt8ROam+DnjPi2Fb/AJR8tWRiorCMlevOvNznuxjAActelJ90BmgM0B5cbQ42ptxCVIWCFJUMgg9x0AvKtRXLXYeYER2p2k8eJ2GgFT1PP3mu8oHPh5jfGvHFSWGW0a06E+Om8MnUqvO0yIy+5JNYoLv4mpMdtbI8HQOYH3ufjqvMob7G506N5rS6s+7k/L0JD9q0mu3TEugSEyWUsJCWUK4m3VpUShZ7jw5O3jjw1YmnqjnThKEuGSwyuvBLtyXrRbb6pz6NjlU+epbZCXOH8WgHkrtc/XXpE3dIqEw6xalaISkRamGFrxyQ6kp+WcaAsK1VZ06vxqJbj3VvR3UvVGVwBbbLW/1RyPfVtgbEDf1Aq7muSpw71ao0esUumQ1wTJL05niHEFY4c8aeegCuImoqov18uM9NU2opkR2sNqzkpISSdsY79ALNmv12o23CmQ7jk/zmkvKQzTEss9WoocKVgp4chAAPaJz68tAGV1WrUKxUaXV6XWRTalAQpCVKjh5tQX73ZJ8uegKdUm7qXdVIgLuGHWUynfwuK3AS0WGgN3CUkkDuGcZOgCKtUGmuV2FcsmUuG7T21pW4hzgDqD9lZ70jfbz143jclGEpy4YrLK2pV5+rRXnIUn6LorQ+vq0js8Y8Ggf4vlqvic9I7HRVGlZrir9afKPd5+hW0mkrumKiLHivUy0UKzwOZTIqZzzX3pbPnur01ZGKisIxV6868+ObyxiMtNsNIaZQlDaEhKUpGAkeA16UnvQGaAzQGaAzQHwjOgBGpWi9DmO1O0ZKKfLcPE/DWnMWX48SB7qvyh8c6AH2p7MOoBp8vWjWHFfiXQFwJas/ZI7O/wCqry1X0eHmGh0IX3HHguI8S7/zL4+oTIuOXA4TcFKcQnHZmwx17Kh44HaTn015xtdpHvudOrrbzT8Ho/Rn2us0m+LeegRKoz9YUqbeaUFKaWkgpPDnOxHLU4zjLZmSrbVqLxUi0Wdv0SNQoAixytxalFx+Q4cuPuH3lqPif2ctSKQYrVMqpv8AFYaoCajATA9mwp9pJKiriJ4VHl3aAKaJJmvsL9tpP0YlshLTReQslOPydgO4b6AE6DYgVCrMC4o7D0aTVXp0FbTh6xgLO2DgcJ2zse86AtRHhUijuwblr/t8U7JVNUlLgGdsqTgk+fPUXKMd2XUrerVeIRbIlPnsMtONWVbwCXDlyW637Ozn7yie0v8A631DpG+yjX7lTpa3E0vBav8AgppM1mZUFMKceuusNnIgxRwQox/LV7o+JJ8te9HnWWp5K+VNcNtHhXf+Z/H0L2nWlJqMluo3hIblvN7sU5gERI3hhJ99Q+8fLA1Yc9tvVhgBgY0B90BmgM0BmgM0BmgM0BnPnoDROhRJ8VcWdGakR1jCm3UBSSPQ6AFzZbtNWXLVrMumf7m59fF9OBW6f1SNAU8+m1tDvFWLQp1WUP6bSXww6fDKVkEd/JR1Fwi90aqd7cU1wxm8d26Iv0jBhbOS7zo6k80uxlvoT8eFYI+Oo9HjZsud/wAX9SnF/DH2PTd309IAHSGyk+EmAEq+OQNecM1+Y894tnvS+rPq7wgK2/whx1HwYghR+GM694Z/qHvFstqP1Z4FTgThhufeVXKhshiKthCvjwIA+evOjb3bPff1HsUor4Z+5Kg06ruO8VIs2DTlH+m1iQHnB+okkn+sNSUIrkVVL64qLhc3juWiLf8AmXJqhC7qrkuop74bH4PG9ChO6h6nUzIE9Pp8OmxURafFZjMIGEtsoCUj4DQEnQGaAzQGaAzQH//Z"/>
          <p:cNvSpPr>
            <a:spLocks noChangeAspect="1" noChangeArrowheads="1"/>
          </p:cNvSpPr>
          <p:nvPr/>
        </p:nvSpPr>
        <p:spPr bwMode="auto">
          <a:xfrm>
            <a:off x="460375" y="-4270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3381375"/>
            <a:ext cx="952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Funding Policies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0858" y="1662988"/>
            <a:ext cx="8573413" cy="49530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These amendments make changes to the productivity funding policies for both the Universities and the Colleges.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These changes were recommended by the Productivity Funding Workgroup.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Mineral Lease Funds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1314450" y="2057400"/>
            <a:ext cx="634365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It is recommended that up to </a:t>
            </a:r>
            <a:r>
              <a:rPr lang="en-US" sz="2400" dirty="0" smtClean="0"/>
              <a:t>$350,000 </a:t>
            </a:r>
            <a:r>
              <a:rPr lang="en-US" sz="2400" dirty="0"/>
              <a:t>be allocated (from the H.E. Research Development Fund) to the University of Arkansas, Fayetteville for continuing personal services and operating expenses associated with </a:t>
            </a:r>
            <a:r>
              <a:rPr lang="en-US" sz="2400" dirty="0" smtClean="0"/>
              <a:t>ARE-ON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$</a:t>
            </a:r>
            <a:r>
              <a:rPr lang="en-US" sz="2400" dirty="0" smtClean="0">
                <a:solidFill>
                  <a:srgbClr val="FF0000"/>
                </a:solidFill>
              </a:rPr>
              <a:t>12,517,692.97</a:t>
            </a:r>
            <a:r>
              <a:rPr lang="en-US" sz="2400" dirty="0" smtClean="0"/>
              <a:t> </a:t>
            </a:r>
            <a:r>
              <a:rPr lang="en-US" sz="2400" dirty="0"/>
              <a:t>has been distributed </a:t>
            </a:r>
            <a:r>
              <a:rPr lang="en-US" sz="2400" dirty="0" smtClean="0"/>
              <a:t>since May 2007, the first transfer of funds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The current balance of the Research Development Fund is </a:t>
            </a:r>
            <a:r>
              <a:rPr lang="en-US" sz="2400" dirty="0" smtClean="0"/>
              <a:t>$133,015.15.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5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63125" y="4517290"/>
            <a:ext cx="7618726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439842" cy="171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876800"/>
            <a:ext cx="7415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Georgia"/>
                <a:ea typeface="Roboto Condensed bold" panose="02000000000000000000" pitchFamily="2" charset="0"/>
                <a:cs typeface="Roboto Condensed bold" panose="02000000000000000000" pitchFamily="2" charset="0"/>
              </a:rPr>
              <a:t>Dr. Jessie J Walker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Georgia"/>
                <a:ea typeface="Roboto Condensed bold" panose="02000000000000000000" pitchFamily="2" charset="0"/>
                <a:cs typeface="Roboto Condensed bold" panose="02000000000000000000" pitchFamily="2" charset="0"/>
              </a:rPr>
              <a:t>Senior Associate Director of Academic Affairs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Georgia"/>
                <a:ea typeface="Roboto Condensed bold" panose="02000000000000000000" pitchFamily="2" charset="0"/>
                <a:cs typeface="Roboto Condensed bold" panose="02000000000000000000" pitchFamily="2" charset="0"/>
              </a:rPr>
              <a:t>/Research &amp;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788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381000" y="3570787"/>
            <a:ext cx="7583027" cy="9898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ACADEMIC COMMITTEE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CONSENT AGENDA ITEMS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3644D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3125" y="4517290"/>
            <a:ext cx="7618726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9457"/>
            <a:ext cx="2439842" cy="171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7" y="1949457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Consent Items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/>
              <a:t>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3068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*8.  	Arkansas Northeastern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Certificate of Proficiency in Medication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*9.	Arkansas State University - Beebe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Associate of Applied Science in Nursing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*Numbers refer to main agenda</a:t>
            </a:r>
          </a:p>
        </p:txBody>
      </p:sp>
    </p:spTree>
    <p:extLst>
      <p:ext uri="{BB962C8B-B14F-4D97-AF65-F5344CB8AC3E}">
        <p14:creationId xmlns:p14="http://schemas.microsoft.com/office/powerpoint/2010/main" val="11419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Consent Items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/>
              <a:t>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30680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*10.	University of Arkansas, Fayetteville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Master of Applied Business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*11.	Master of Professional Accounting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*12.	Master of Science in Environmental Dynamics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*13.	Master of Science in Finance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*14.	Master of Science in Operational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*15.	Master of Science in Supply Chain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Master of Arts in Art Education with Concentrations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(1) Schools and (2) Community and Museums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*Numbers refer to main agenda</a:t>
            </a:r>
          </a:p>
        </p:txBody>
      </p:sp>
    </p:spTree>
    <p:extLst>
      <p:ext uri="{BB962C8B-B14F-4D97-AF65-F5344CB8AC3E}">
        <p14:creationId xmlns:p14="http://schemas.microsoft.com/office/powerpoint/2010/main" val="192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Consent Items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/>
              <a:t>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30680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*17.	University of Arkansas at Monticello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Master of Arts in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*18.	University of Arkansas at Monticello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Master of Fine Arts in Debate and Communications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*19.	University of Arkansas Community College at Morrilton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Certificate of Proficiency in Diesel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Technical Certificate in Diesel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Associate of Applied Science in Diesel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*Numbers refer to main agenda</a:t>
            </a:r>
          </a:p>
        </p:txBody>
      </p:sp>
    </p:spTree>
    <p:extLst>
      <p:ext uri="{BB962C8B-B14F-4D97-AF65-F5344CB8AC3E}">
        <p14:creationId xmlns:p14="http://schemas.microsoft.com/office/powerpoint/2010/main" val="4826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9144000" cy="1371600"/>
          </a:xfrm>
        </p:spPr>
        <p:txBody>
          <a:bodyPr/>
          <a:lstStyle/>
          <a:p>
            <a:r>
              <a:rPr lang="en-US" sz="3200" dirty="0"/>
              <a:t>Agenda Item  no. 20</a:t>
            </a:r>
            <a:br>
              <a:rPr lang="en-US" sz="3200" dirty="0"/>
            </a:br>
            <a:r>
              <a:rPr lang="en-US" sz="3200" dirty="0"/>
              <a:t>Institutional Certification </a:t>
            </a:r>
            <a:br>
              <a:rPr lang="en-US" sz="3200" dirty="0"/>
            </a:br>
            <a:r>
              <a:rPr lang="en-US" sz="3200" dirty="0"/>
              <a:t>Advisory Committee: Resolutions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0010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73" y="5240424"/>
            <a:ext cx="2275027" cy="16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367</Words>
  <Application>Microsoft Office PowerPoint</Application>
  <PresentationFormat>On-screen Show (4:3)</PresentationFormat>
  <Paragraphs>190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Roboto Condensed bold</vt:lpstr>
      <vt:lpstr>Times New Roman</vt:lpstr>
      <vt:lpstr>Wingdings</vt:lpstr>
      <vt:lpstr>4_Office Theme</vt:lpstr>
      <vt:lpstr>Office Theme</vt:lpstr>
      <vt:lpstr>1_Office Theme</vt:lpstr>
      <vt:lpstr>2_Office Theme</vt:lpstr>
      <vt:lpstr>3_Office Theme</vt:lpstr>
      <vt:lpstr>PowerPoint Presentation</vt:lpstr>
      <vt:lpstr>Agenda item no. 7: Distribution of Mineral lease funds      </vt:lpstr>
      <vt:lpstr>Distribution of Mineral Lease Funds</vt:lpstr>
      <vt:lpstr>PowerPoint Presentation</vt:lpstr>
      <vt:lpstr>PowerPoint Presentation</vt:lpstr>
      <vt:lpstr> Consent Items      </vt:lpstr>
      <vt:lpstr> Consent Items      </vt:lpstr>
      <vt:lpstr> Consent Items      </vt:lpstr>
      <vt:lpstr>Agenda Item  no. 20 Institutional Certification  Advisory Committee: Resolutions </vt:lpstr>
      <vt:lpstr>Agenda Item  no. 21 Letters of NOTIFICATION</vt:lpstr>
      <vt:lpstr>   Letters of Notification   </vt:lpstr>
      <vt:lpstr>Agenda Item  no. 22 Letters of Intent</vt:lpstr>
      <vt:lpstr>  Letters of Intent  </vt:lpstr>
      <vt:lpstr> Approval of  Minutes      </vt:lpstr>
      <vt:lpstr>PowerPoint Presentation</vt:lpstr>
      <vt:lpstr>PowerPoint Presentation</vt:lpstr>
      <vt:lpstr>Agenda item no. 3: Concurrent Challenge Scholarship     </vt:lpstr>
      <vt:lpstr>Concurrent Challenge Scholarship</vt:lpstr>
      <vt:lpstr>Agenda item no. 4: Advanced placement credit policy     </vt:lpstr>
      <vt:lpstr> Advanced Placement Credit Policy     </vt:lpstr>
      <vt:lpstr>Agenda item no. 5: Documented immigrant tuition policy      </vt:lpstr>
      <vt:lpstr>Documented Immigrant Tuition Policy</vt:lpstr>
      <vt:lpstr>Agenda item no. 6: Productivity Funding policies     </vt:lpstr>
      <vt:lpstr>Productivity Funding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Manual</dc:title>
  <dc:creator>BrandiH</dc:creator>
  <cp:lastModifiedBy>Nichole Abernathy</cp:lastModifiedBy>
  <cp:revision>562</cp:revision>
  <cp:lastPrinted>2016-07-27T20:10:27Z</cp:lastPrinted>
  <dcterms:created xsi:type="dcterms:W3CDTF">2011-02-07T19:10:58Z</dcterms:created>
  <dcterms:modified xsi:type="dcterms:W3CDTF">2020-04-24T16:39:18Z</dcterms:modified>
</cp:coreProperties>
</file>