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38" r:id="rId2"/>
  </p:sldMasterIdLst>
  <p:notesMasterIdLst>
    <p:notesMasterId r:id="rId23"/>
  </p:notesMasterIdLst>
  <p:handoutMasterIdLst>
    <p:handoutMasterId r:id="rId24"/>
  </p:handoutMasterIdLst>
  <p:sldIdLst>
    <p:sldId id="321" r:id="rId3"/>
    <p:sldId id="322" r:id="rId4"/>
    <p:sldId id="323" r:id="rId5"/>
    <p:sldId id="324" r:id="rId6"/>
    <p:sldId id="325" r:id="rId7"/>
    <p:sldId id="326" r:id="rId8"/>
    <p:sldId id="327" r:id="rId9"/>
    <p:sldId id="328" r:id="rId10"/>
    <p:sldId id="329" r:id="rId11"/>
    <p:sldId id="330" r:id="rId12"/>
    <p:sldId id="331" r:id="rId13"/>
    <p:sldId id="332" r:id="rId14"/>
    <p:sldId id="333" r:id="rId15"/>
    <p:sldId id="256" r:id="rId16"/>
    <p:sldId id="259" r:id="rId17"/>
    <p:sldId id="318" r:id="rId18"/>
    <p:sldId id="317" r:id="rId19"/>
    <p:sldId id="319" r:id="rId20"/>
    <p:sldId id="264" r:id="rId21"/>
    <p:sldId id="32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llian Williams" initials="LW" lastIdx="1" clrIdx="0">
    <p:extLst>
      <p:ext uri="{19B8F6BF-5375-455C-9EA6-DF929625EA0E}">
        <p15:presenceInfo xmlns:p15="http://schemas.microsoft.com/office/powerpoint/2012/main" userId="S-1-5-21-2301827666-1782187421-3432052511-12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3750" autoAdjust="0"/>
  </p:normalViewPr>
  <p:slideViewPr>
    <p:cSldViewPr>
      <p:cViewPr varScale="1">
        <p:scale>
          <a:sx n="123" d="100"/>
          <a:sy n="123" d="100"/>
        </p:scale>
        <p:origin x="125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316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9C6473-BCA3-4EEA-917D-0CCC2834CE71}" type="doc">
      <dgm:prSet loTypeId="urn:microsoft.com/office/officeart/2005/8/layout/venn1" loCatId="relationship" qsTypeId="urn:microsoft.com/office/officeart/2005/8/quickstyle/simple1" qsCatId="simple" csTypeId="urn:microsoft.com/office/officeart/2005/8/colors/colorful4" csCatId="colorful" phldr="1"/>
      <dgm:spPr/>
    </dgm:pt>
    <dgm:pt modelId="{AA15D094-BA60-455B-B317-D007C4FFA1DB}">
      <dgm:prSet phldrT="[Text]"/>
      <dgm:spPr/>
      <dgm:t>
        <a:bodyPr/>
        <a:lstStyle/>
        <a:p>
          <a:r>
            <a:rPr lang="en-US" dirty="0"/>
            <a:t>Student Ratings</a:t>
          </a:r>
        </a:p>
      </dgm:t>
    </dgm:pt>
    <dgm:pt modelId="{5A174EA6-2A0D-4DF7-BC4D-72C66A0F8473}" type="parTrans" cxnId="{AF4D292E-120A-4A2C-B896-6D6C0658E6DF}">
      <dgm:prSet/>
      <dgm:spPr/>
      <dgm:t>
        <a:bodyPr/>
        <a:lstStyle/>
        <a:p>
          <a:endParaRPr lang="en-US"/>
        </a:p>
      </dgm:t>
    </dgm:pt>
    <dgm:pt modelId="{DB94CA27-3305-46BD-848C-626B45724351}" type="sibTrans" cxnId="{AF4D292E-120A-4A2C-B896-6D6C0658E6DF}">
      <dgm:prSet/>
      <dgm:spPr/>
      <dgm:t>
        <a:bodyPr/>
        <a:lstStyle/>
        <a:p>
          <a:endParaRPr lang="en-US"/>
        </a:p>
      </dgm:t>
    </dgm:pt>
    <dgm:pt modelId="{1D2D6D60-CA3E-4486-9A69-48EB5E130F2D}">
      <dgm:prSet phldrT="[Text]"/>
      <dgm:spPr/>
      <dgm:t>
        <a:bodyPr/>
        <a:lstStyle/>
        <a:p>
          <a:r>
            <a:rPr lang="en-US" dirty="0"/>
            <a:t>External Perspective</a:t>
          </a:r>
        </a:p>
      </dgm:t>
    </dgm:pt>
    <dgm:pt modelId="{01BF9AD4-A15F-449C-9506-94B5748CCB24}" type="parTrans" cxnId="{1807F6DA-2BE3-4944-95A5-3BC086A6D49A}">
      <dgm:prSet/>
      <dgm:spPr/>
      <dgm:t>
        <a:bodyPr/>
        <a:lstStyle/>
        <a:p>
          <a:endParaRPr lang="en-US"/>
        </a:p>
      </dgm:t>
    </dgm:pt>
    <dgm:pt modelId="{772C08BF-934A-4950-8D54-BC41542EEB6D}" type="sibTrans" cxnId="{1807F6DA-2BE3-4944-95A5-3BC086A6D49A}">
      <dgm:prSet/>
      <dgm:spPr/>
      <dgm:t>
        <a:bodyPr/>
        <a:lstStyle/>
        <a:p>
          <a:endParaRPr lang="en-US"/>
        </a:p>
      </dgm:t>
    </dgm:pt>
    <dgm:pt modelId="{FBC9701C-806D-4440-BCBA-71CFA6A1B631}">
      <dgm:prSet phldrT="[Text]"/>
      <dgm:spPr/>
      <dgm:t>
        <a:bodyPr/>
        <a:lstStyle/>
        <a:p>
          <a:r>
            <a:rPr lang="en-US" dirty="0"/>
            <a:t>Artifacts</a:t>
          </a:r>
        </a:p>
      </dgm:t>
    </dgm:pt>
    <dgm:pt modelId="{236F5497-C9DE-4B8C-BA09-0EFD26A0025D}" type="parTrans" cxnId="{66C1D36D-AF39-4E0F-953F-B8D3945ADFEA}">
      <dgm:prSet/>
      <dgm:spPr/>
      <dgm:t>
        <a:bodyPr/>
        <a:lstStyle/>
        <a:p>
          <a:endParaRPr lang="en-US"/>
        </a:p>
      </dgm:t>
    </dgm:pt>
    <dgm:pt modelId="{E2BF88E0-0DD7-4FFF-97B5-0ACECA0B97B0}" type="sibTrans" cxnId="{66C1D36D-AF39-4E0F-953F-B8D3945ADFEA}">
      <dgm:prSet/>
      <dgm:spPr/>
      <dgm:t>
        <a:bodyPr/>
        <a:lstStyle/>
        <a:p>
          <a:endParaRPr lang="en-US"/>
        </a:p>
      </dgm:t>
    </dgm:pt>
    <dgm:pt modelId="{658D2C82-02B3-4FE6-B8B4-BB4B8F202368}" type="pres">
      <dgm:prSet presAssocID="{A29C6473-BCA3-4EEA-917D-0CCC2834CE71}" presName="compositeShape" presStyleCnt="0">
        <dgm:presLayoutVars>
          <dgm:chMax val="7"/>
          <dgm:dir/>
          <dgm:resizeHandles val="exact"/>
        </dgm:presLayoutVars>
      </dgm:prSet>
      <dgm:spPr/>
    </dgm:pt>
    <dgm:pt modelId="{1982B7B7-134E-4167-8EE6-7D0948A0E014}" type="pres">
      <dgm:prSet presAssocID="{AA15D094-BA60-455B-B317-D007C4FFA1DB}" presName="circ1" presStyleLbl="vennNode1" presStyleIdx="0" presStyleCnt="3"/>
      <dgm:spPr/>
      <dgm:t>
        <a:bodyPr/>
        <a:lstStyle/>
        <a:p>
          <a:endParaRPr lang="en-US"/>
        </a:p>
      </dgm:t>
    </dgm:pt>
    <dgm:pt modelId="{B371958E-5E09-4B85-B2F1-B8FAFE440D3F}" type="pres">
      <dgm:prSet presAssocID="{AA15D094-BA60-455B-B317-D007C4FFA1DB}" presName="circ1Tx" presStyleLbl="revTx" presStyleIdx="0" presStyleCnt="0">
        <dgm:presLayoutVars>
          <dgm:chMax val="0"/>
          <dgm:chPref val="0"/>
          <dgm:bulletEnabled val="1"/>
        </dgm:presLayoutVars>
      </dgm:prSet>
      <dgm:spPr/>
      <dgm:t>
        <a:bodyPr/>
        <a:lstStyle/>
        <a:p>
          <a:endParaRPr lang="en-US"/>
        </a:p>
      </dgm:t>
    </dgm:pt>
    <dgm:pt modelId="{C829CCA9-0E96-4CC7-9D79-573E389177CD}" type="pres">
      <dgm:prSet presAssocID="{1D2D6D60-CA3E-4486-9A69-48EB5E130F2D}" presName="circ2" presStyleLbl="vennNode1" presStyleIdx="1" presStyleCnt="3" custLinFactNeighborX="11378" custLinFactNeighborY="15045"/>
      <dgm:spPr/>
      <dgm:t>
        <a:bodyPr/>
        <a:lstStyle/>
        <a:p>
          <a:endParaRPr lang="en-US"/>
        </a:p>
      </dgm:t>
    </dgm:pt>
    <dgm:pt modelId="{D614625D-ADAF-4144-B6FA-3FA24046BD74}" type="pres">
      <dgm:prSet presAssocID="{1D2D6D60-CA3E-4486-9A69-48EB5E130F2D}" presName="circ2Tx" presStyleLbl="revTx" presStyleIdx="0" presStyleCnt="0">
        <dgm:presLayoutVars>
          <dgm:chMax val="0"/>
          <dgm:chPref val="0"/>
          <dgm:bulletEnabled val="1"/>
        </dgm:presLayoutVars>
      </dgm:prSet>
      <dgm:spPr/>
      <dgm:t>
        <a:bodyPr/>
        <a:lstStyle/>
        <a:p>
          <a:endParaRPr lang="en-US"/>
        </a:p>
      </dgm:t>
    </dgm:pt>
    <dgm:pt modelId="{0DA81613-F912-49D0-811E-86F9AD159FC4}" type="pres">
      <dgm:prSet presAssocID="{FBC9701C-806D-4440-BCBA-71CFA6A1B631}" presName="circ3" presStyleLbl="vennNode1" presStyleIdx="2" presStyleCnt="3" custLinFactNeighborX="3287" custLinFactNeighborY="-1066"/>
      <dgm:spPr/>
      <dgm:t>
        <a:bodyPr/>
        <a:lstStyle/>
        <a:p>
          <a:endParaRPr lang="en-US"/>
        </a:p>
      </dgm:t>
    </dgm:pt>
    <dgm:pt modelId="{D02A5B86-322F-4D2F-9F85-ED1985BA3F3B}" type="pres">
      <dgm:prSet presAssocID="{FBC9701C-806D-4440-BCBA-71CFA6A1B631}" presName="circ3Tx" presStyleLbl="revTx" presStyleIdx="0" presStyleCnt="0">
        <dgm:presLayoutVars>
          <dgm:chMax val="0"/>
          <dgm:chPref val="0"/>
          <dgm:bulletEnabled val="1"/>
        </dgm:presLayoutVars>
      </dgm:prSet>
      <dgm:spPr/>
      <dgm:t>
        <a:bodyPr/>
        <a:lstStyle/>
        <a:p>
          <a:endParaRPr lang="en-US"/>
        </a:p>
      </dgm:t>
    </dgm:pt>
  </dgm:ptLst>
  <dgm:cxnLst>
    <dgm:cxn modelId="{EE415A45-A621-47C6-AAC8-32047208AEE6}" type="presOf" srcId="{AA15D094-BA60-455B-B317-D007C4FFA1DB}" destId="{B371958E-5E09-4B85-B2F1-B8FAFE440D3F}" srcOrd="1" destOrd="0" presId="urn:microsoft.com/office/officeart/2005/8/layout/venn1"/>
    <dgm:cxn modelId="{65B79479-246F-43C5-8035-58C8B978CA8F}" type="presOf" srcId="{FBC9701C-806D-4440-BCBA-71CFA6A1B631}" destId="{D02A5B86-322F-4D2F-9F85-ED1985BA3F3B}" srcOrd="1" destOrd="0" presId="urn:microsoft.com/office/officeart/2005/8/layout/venn1"/>
    <dgm:cxn modelId="{66C1D36D-AF39-4E0F-953F-B8D3945ADFEA}" srcId="{A29C6473-BCA3-4EEA-917D-0CCC2834CE71}" destId="{FBC9701C-806D-4440-BCBA-71CFA6A1B631}" srcOrd="2" destOrd="0" parTransId="{236F5497-C9DE-4B8C-BA09-0EFD26A0025D}" sibTransId="{E2BF88E0-0DD7-4FFF-97B5-0ACECA0B97B0}"/>
    <dgm:cxn modelId="{A5517916-F636-4C79-B003-50025377E3F6}" type="presOf" srcId="{FBC9701C-806D-4440-BCBA-71CFA6A1B631}" destId="{0DA81613-F912-49D0-811E-86F9AD159FC4}" srcOrd="0" destOrd="0" presId="urn:microsoft.com/office/officeart/2005/8/layout/venn1"/>
    <dgm:cxn modelId="{AF4D292E-120A-4A2C-B896-6D6C0658E6DF}" srcId="{A29C6473-BCA3-4EEA-917D-0CCC2834CE71}" destId="{AA15D094-BA60-455B-B317-D007C4FFA1DB}" srcOrd="0" destOrd="0" parTransId="{5A174EA6-2A0D-4DF7-BC4D-72C66A0F8473}" sibTransId="{DB94CA27-3305-46BD-848C-626B45724351}"/>
    <dgm:cxn modelId="{E644EB54-89A2-43A1-8ED3-92B970BB1594}" type="presOf" srcId="{AA15D094-BA60-455B-B317-D007C4FFA1DB}" destId="{1982B7B7-134E-4167-8EE6-7D0948A0E014}" srcOrd="0" destOrd="0" presId="urn:microsoft.com/office/officeart/2005/8/layout/venn1"/>
    <dgm:cxn modelId="{1807F6DA-2BE3-4944-95A5-3BC086A6D49A}" srcId="{A29C6473-BCA3-4EEA-917D-0CCC2834CE71}" destId="{1D2D6D60-CA3E-4486-9A69-48EB5E130F2D}" srcOrd="1" destOrd="0" parTransId="{01BF9AD4-A15F-449C-9506-94B5748CCB24}" sibTransId="{772C08BF-934A-4950-8D54-BC41542EEB6D}"/>
    <dgm:cxn modelId="{53F1FCF0-363F-450D-A288-653F3170E29E}" type="presOf" srcId="{1D2D6D60-CA3E-4486-9A69-48EB5E130F2D}" destId="{D614625D-ADAF-4144-B6FA-3FA24046BD74}" srcOrd="1" destOrd="0" presId="urn:microsoft.com/office/officeart/2005/8/layout/venn1"/>
    <dgm:cxn modelId="{401AA827-68A2-4508-BFB5-4AF6D368705F}" type="presOf" srcId="{1D2D6D60-CA3E-4486-9A69-48EB5E130F2D}" destId="{C829CCA9-0E96-4CC7-9D79-573E389177CD}" srcOrd="0" destOrd="0" presId="urn:microsoft.com/office/officeart/2005/8/layout/venn1"/>
    <dgm:cxn modelId="{809168DC-DB5F-4134-9FBE-9A853AEE49E4}" type="presOf" srcId="{A29C6473-BCA3-4EEA-917D-0CCC2834CE71}" destId="{658D2C82-02B3-4FE6-B8B4-BB4B8F202368}" srcOrd="0" destOrd="0" presId="urn:microsoft.com/office/officeart/2005/8/layout/venn1"/>
    <dgm:cxn modelId="{313439AE-4C73-482D-89EB-AB064580B479}" type="presParOf" srcId="{658D2C82-02B3-4FE6-B8B4-BB4B8F202368}" destId="{1982B7B7-134E-4167-8EE6-7D0948A0E014}" srcOrd="0" destOrd="0" presId="urn:microsoft.com/office/officeart/2005/8/layout/venn1"/>
    <dgm:cxn modelId="{E8A8C245-47F5-4C1E-A2A0-0A98C71EC52B}" type="presParOf" srcId="{658D2C82-02B3-4FE6-B8B4-BB4B8F202368}" destId="{B371958E-5E09-4B85-B2F1-B8FAFE440D3F}" srcOrd="1" destOrd="0" presId="urn:microsoft.com/office/officeart/2005/8/layout/venn1"/>
    <dgm:cxn modelId="{7977C7E7-3783-4F7C-9DEA-2889D52C9FFB}" type="presParOf" srcId="{658D2C82-02B3-4FE6-B8B4-BB4B8F202368}" destId="{C829CCA9-0E96-4CC7-9D79-573E389177CD}" srcOrd="2" destOrd="0" presId="urn:microsoft.com/office/officeart/2005/8/layout/venn1"/>
    <dgm:cxn modelId="{11926404-F185-4718-AA2A-AC8D2FA121D8}" type="presParOf" srcId="{658D2C82-02B3-4FE6-B8B4-BB4B8F202368}" destId="{D614625D-ADAF-4144-B6FA-3FA24046BD74}" srcOrd="3" destOrd="0" presId="urn:microsoft.com/office/officeart/2005/8/layout/venn1"/>
    <dgm:cxn modelId="{0E801A9F-81C0-43A9-B53F-FE0F14D49B9F}" type="presParOf" srcId="{658D2C82-02B3-4FE6-B8B4-BB4B8F202368}" destId="{0DA81613-F912-49D0-811E-86F9AD159FC4}" srcOrd="4" destOrd="0" presId="urn:microsoft.com/office/officeart/2005/8/layout/venn1"/>
    <dgm:cxn modelId="{717240C9-DAFD-483B-88C7-FC4968B73B81}" type="presParOf" srcId="{658D2C82-02B3-4FE6-B8B4-BB4B8F202368}" destId="{D02A5B86-322F-4D2F-9F85-ED1985BA3F3B}"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82B7B7-134E-4167-8EE6-7D0948A0E014}">
      <dsp:nvSpPr>
        <dsp:cNvPr id="0" name=""/>
        <dsp:cNvSpPr/>
      </dsp:nvSpPr>
      <dsp:spPr>
        <a:xfrm>
          <a:off x="2438399" y="28574"/>
          <a:ext cx="1371600" cy="1371600"/>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kern="1200" dirty="0"/>
            <a:t>Student Ratings</a:t>
          </a:r>
        </a:p>
      </dsp:txBody>
      <dsp:txXfrm>
        <a:off x="2621280" y="268604"/>
        <a:ext cx="1005840" cy="617220"/>
      </dsp:txXfrm>
    </dsp:sp>
    <dsp:sp modelId="{C829CCA9-0E96-4CC7-9D79-573E389177CD}">
      <dsp:nvSpPr>
        <dsp:cNvPr id="0" name=""/>
        <dsp:cNvSpPr/>
      </dsp:nvSpPr>
      <dsp:spPr>
        <a:xfrm>
          <a:off x="3089379" y="914399"/>
          <a:ext cx="1371600" cy="1371600"/>
        </a:xfrm>
        <a:prstGeom prst="ellipse">
          <a:avLst/>
        </a:prstGeom>
        <a:solidFill>
          <a:schemeClr val="accent4">
            <a:alpha val="50000"/>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kern="1200" dirty="0"/>
            <a:t>External Perspective</a:t>
          </a:r>
        </a:p>
      </dsp:txBody>
      <dsp:txXfrm>
        <a:off x="3508860" y="1268729"/>
        <a:ext cx="822960" cy="754380"/>
      </dsp:txXfrm>
    </dsp:sp>
    <dsp:sp modelId="{0DA81613-F912-49D0-811E-86F9AD159FC4}">
      <dsp:nvSpPr>
        <dsp:cNvPr id="0" name=""/>
        <dsp:cNvSpPr/>
      </dsp:nvSpPr>
      <dsp:spPr>
        <a:xfrm>
          <a:off x="1988565" y="871203"/>
          <a:ext cx="1371600" cy="1371600"/>
        </a:xfrm>
        <a:prstGeom prst="ellipse">
          <a:avLst/>
        </a:prstGeom>
        <a:solidFill>
          <a:schemeClr val="accent4">
            <a:alpha val="50000"/>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kern="1200" dirty="0"/>
            <a:t>Artifacts</a:t>
          </a:r>
        </a:p>
      </dsp:txBody>
      <dsp:txXfrm>
        <a:off x="2117724" y="1225533"/>
        <a:ext cx="822960" cy="75438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AB66D6-F861-4932-9B3E-BA82C7E2CE06}" type="datetimeFigureOut">
              <a:rPr lang="en-US" smtClean="0"/>
              <a:pPr/>
              <a:t>8/1/2018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CA55FC2-A243-4DA7-A1AB-303FA66DB6A9}" type="slidenum">
              <a:rPr lang="en-US" smtClean="0"/>
              <a:pPr/>
              <a:t>‹#›</a:t>
            </a:fld>
            <a:endParaRPr lang="en-US"/>
          </a:p>
        </p:txBody>
      </p:sp>
    </p:spTree>
    <p:extLst>
      <p:ext uri="{BB962C8B-B14F-4D97-AF65-F5344CB8AC3E}">
        <p14:creationId xmlns:p14="http://schemas.microsoft.com/office/powerpoint/2010/main" val="1479006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180645-ADE7-4CE0-A660-460E4516D22A}" type="datetimeFigureOut">
              <a:rPr lang="en-US" smtClean="0"/>
              <a:pPr/>
              <a:t>8/1/2018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325023-36B1-4611-AC7C-DDB5E2564E12}" type="slidenum">
              <a:rPr lang="en-US" smtClean="0"/>
              <a:pPr/>
              <a:t>‹#›</a:t>
            </a:fld>
            <a:endParaRPr lang="en-US"/>
          </a:p>
        </p:txBody>
      </p:sp>
    </p:spTree>
    <p:extLst>
      <p:ext uri="{BB962C8B-B14F-4D97-AF65-F5344CB8AC3E}">
        <p14:creationId xmlns:p14="http://schemas.microsoft.com/office/powerpoint/2010/main" val="843431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B5BBD8-B235-4B6C-8A11-2B193697DD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7909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37AD9B-EA37-4142-8231-37A5D55C12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9955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the cohort is in-state students only.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B5BBD8-B235-4B6C-8A11-2B193697DD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1365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B5BBD8-B235-4B6C-8A11-2B193697DD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5738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consistency</a:t>
            </a:r>
            <a:r>
              <a:rPr lang="en-US" baseline="0" dirty="0" smtClean="0"/>
              <a:t> purposes, g</a:t>
            </a:r>
            <a:r>
              <a:rPr lang="en-US" dirty="0" smtClean="0"/>
              <a:t>oing forward,</a:t>
            </a:r>
            <a:r>
              <a:rPr lang="en-US" baseline="0" dirty="0" smtClean="0"/>
              <a:t> all agenda items with STEM component will use the new STEM definition as defined by the Productivity Funding Model definition.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37AD9B-EA37-4142-8231-37A5D55C12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5460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B5BBD8-B235-4B6C-8A11-2B193697DD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9078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note what</a:t>
            </a:r>
            <a:r>
              <a:rPr lang="en-US" baseline="0" dirty="0" smtClean="0"/>
              <a:t> these rates are not telling us…</a:t>
            </a:r>
          </a:p>
          <a:p>
            <a:r>
              <a:rPr lang="en-US" dirty="0" smtClean="0"/>
              <a:t>NCES rates are based on </a:t>
            </a:r>
            <a:r>
              <a:rPr lang="en-US" sz="1200" b="0" i="0" kern="1200" dirty="0" smtClean="0">
                <a:solidFill>
                  <a:schemeClr val="tx1"/>
                </a:solidFill>
                <a:effectLst/>
                <a:latin typeface="+mn-lt"/>
                <a:ea typeface="+mn-ea"/>
                <a:cs typeface="+mn-cs"/>
              </a:rPr>
              <a:t>a monthly household survey conducted by the Bureau of the Census for the Bureau of Labor Statistics</a:t>
            </a:r>
            <a:r>
              <a:rPr lang="en-US" sz="1200" b="0" i="0" kern="1200" baseline="0" dirty="0" smtClean="0">
                <a:solidFill>
                  <a:schemeClr val="tx1"/>
                </a:solidFill>
                <a:effectLst/>
                <a:latin typeface="+mn-lt"/>
                <a:ea typeface="+mn-ea"/>
                <a:cs typeface="+mn-cs"/>
              </a:rPr>
              <a:t> AND contain college attendance data for GED, home school, and private high school graduates, as well as students who attended college all over the nation. Our SIS cannot track those students so the comparison is not a true comparison. </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37AD9B-EA37-4142-8231-37A5D55C12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5220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37AD9B-EA37-4142-8231-37A5D55C12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320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37AD9B-EA37-4142-8231-37A5D55C12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5127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37AD9B-EA37-4142-8231-37A5D55C12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1966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37AD9B-EA37-4142-8231-37A5D55C12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0991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37AD9B-EA37-4142-8231-37A5D55C12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4255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37AD9B-EA37-4142-8231-37A5D55C12A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35305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400" b="1"/>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D6ECF940-69B7-4315-AE2B-758C18B21129}" type="datetimeFigureOut">
              <a:rPr lang="en-US" smtClean="0"/>
              <a:pPr/>
              <a:t>8/1/2018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DA250F-868C-41A6-9D90-09E2CBE02F85}" type="slidenum">
              <a:rPr lang="en-US" smtClean="0"/>
              <a:pPr/>
              <a:t>‹#›</a:t>
            </a:fld>
            <a:endParaRPr lang="en-US"/>
          </a:p>
        </p:txBody>
      </p:sp>
      <p:pic>
        <p:nvPicPr>
          <p:cNvPr id="8" name="Picture 7" descr="adhe-logo2.eps"/>
          <p:cNvPicPr>
            <a:picLocks noChangeAspect="1"/>
          </p:cNvPicPr>
          <p:nvPr userDrawn="1"/>
        </p:nvPicPr>
        <p:blipFill>
          <a:blip r:embed="rId2" cstate="print"/>
          <a:stretch>
            <a:fillRect/>
          </a:stretch>
        </p:blipFill>
        <p:spPr>
          <a:xfrm>
            <a:off x="1625413" y="609600"/>
            <a:ext cx="5842187" cy="41148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a:t>Click to edit Master title style</a:t>
            </a:r>
          </a:p>
        </p:txBody>
      </p:sp>
      <p:sp>
        <p:nvSpPr>
          <p:cNvPr id="3" name="Content Placeholder 2"/>
          <p:cNvSpPr>
            <a:spLocks noGrp="1"/>
          </p:cNvSpPr>
          <p:nvPr>
            <p:ph sz="half" idx="10"/>
          </p:nvPr>
        </p:nvSpPr>
        <p:spPr>
          <a:xfrm>
            <a:off x="457200" y="1600200"/>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a:t>Click to edit Master title style</a:t>
            </a:r>
          </a:p>
        </p:txBody>
      </p:sp>
      <p:sp>
        <p:nvSpPr>
          <p:cNvPr id="3" name="Content Placeholder 2"/>
          <p:cNvSpPr>
            <a:spLocks noGrp="1"/>
          </p:cNvSpPr>
          <p:nvPr>
            <p:ph sz="half" idx="10"/>
          </p:nvPr>
        </p:nvSpPr>
        <p:spPr>
          <a:xfrm>
            <a:off x="457200" y="1600200"/>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solidFill>
        </p:spPr>
        <p:txBody>
          <a:bodyPr>
            <a:normAutofit/>
          </a:bodyPr>
          <a:lstStyle>
            <a:lvl1pPr algn="ctr">
              <a:defRPr sz="48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2971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2971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6ECF940-69B7-4315-AE2B-758C18B21129}" type="datetimeFigureOut">
              <a:rPr lang="en-US" smtClean="0"/>
              <a:pPr/>
              <a:t>8/1/2018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DA250F-868C-41A6-9D90-09E2CBE02F85}" type="slidenum">
              <a:rPr lang="en-US" smtClean="0"/>
              <a:pPr/>
              <a:t>‹#›</a:t>
            </a:fld>
            <a:endParaRPr lang="en-US"/>
          </a:p>
        </p:txBody>
      </p:sp>
      <p:pic>
        <p:nvPicPr>
          <p:cNvPr id="10" name="Picture 9"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solidFill>
        </p:spPr>
        <p:txBody>
          <a:bodyPr>
            <a:normAutofit/>
          </a:bodyPr>
          <a:lstStyle>
            <a:lvl1pPr algn="ctr">
              <a:defRPr sz="48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2971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2971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6ECF940-69B7-4315-AE2B-758C18B21129}" type="datetimeFigureOut">
              <a:rPr lang="en-US" smtClean="0"/>
              <a:pPr/>
              <a:t>8/1/2018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DA250F-868C-41A6-9D90-09E2CBE02F85}"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a:t>Click to edit Master title style</a:t>
            </a:r>
          </a:p>
        </p:txBody>
      </p:sp>
      <p:sp>
        <p:nvSpPr>
          <p:cNvPr id="3" name="Title 8"/>
          <p:cNvSpPr txBox="1">
            <a:spLocks/>
          </p:cNvSpPr>
          <p:nvPr userDrawn="1"/>
        </p:nvSpPr>
        <p:spPr>
          <a:xfrm>
            <a:off x="0" y="6324600"/>
            <a:ext cx="9144000" cy="381000"/>
          </a:xfrm>
          <a:prstGeom prst="rect">
            <a:avLst/>
          </a:prstGeom>
          <a:solidFill>
            <a:schemeClr val="tx2"/>
          </a:solidFill>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
        <p:nvSpPr>
          <p:cNvPr id="4" name="Content Placeholder 2"/>
          <p:cNvSpPr>
            <a:spLocks noGrp="1"/>
          </p:cNvSpPr>
          <p:nvPr>
            <p:ph sz="half" idx="10"/>
          </p:nvPr>
        </p:nvSpPr>
        <p:spPr>
          <a:xfrm>
            <a:off x="457200" y="1600200"/>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b="1" i="0" baseline="0">
                <a:latin typeface="Times New Roman" pitchFamily="18" charset="0"/>
                <a:cs typeface="Times New Roman" pitchFamily="18" charset="0"/>
              </a:defRPr>
            </a:lvl1pPr>
          </a:lstStyle>
          <a:p>
            <a:r>
              <a:rPr lang="en-US" dirty="0"/>
              <a:t>Click to edit Master title style</a:t>
            </a:r>
          </a:p>
        </p:txBody>
      </p:sp>
      <p:sp>
        <p:nvSpPr>
          <p:cNvPr id="7" name="Subtitle 2"/>
          <p:cNvSpPr>
            <a:spLocks noGrp="1"/>
          </p:cNvSpPr>
          <p:nvPr>
            <p:ph type="subTitle" idx="1"/>
          </p:nvPr>
        </p:nvSpPr>
        <p:spPr>
          <a:xfrm>
            <a:off x="0" y="1524000"/>
            <a:ext cx="9144000" cy="7620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Content Placeholder 2"/>
          <p:cNvSpPr>
            <a:spLocks noGrp="1"/>
          </p:cNvSpPr>
          <p:nvPr>
            <p:ph sz="half" idx="10"/>
          </p:nvPr>
        </p:nvSpPr>
        <p:spPr>
          <a:xfrm>
            <a:off x="457200" y="2514600"/>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lvl1pPr>
              <a:defRPr b="1" i="0" baseline="0">
                <a:latin typeface="Times New Roman" pitchFamily="18" charset="0"/>
                <a:cs typeface="Times New Roman" pitchFamily="18" charset="0"/>
              </a:defRPr>
            </a:lvl1pPr>
          </a:lstStyle>
          <a:p>
            <a:r>
              <a:rPr lang="en-US" dirty="0"/>
              <a:t>Click to edit Master title style</a:t>
            </a:r>
          </a:p>
        </p:txBody>
      </p:sp>
      <p:sp>
        <p:nvSpPr>
          <p:cNvPr id="7" name="Subtitle 2"/>
          <p:cNvSpPr>
            <a:spLocks noGrp="1"/>
          </p:cNvSpPr>
          <p:nvPr>
            <p:ph type="subTitle" idx="1"/>
          </p:nvPr>
        </p:nvSpPr>
        <p:spPr>
          <a:xfrm>
            <a:off x="0" y="1524000"/>
            <a:ext cx="9144000" cy="7620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Content Placeholder 2"/>
          <p:cNvSpPr>
            <a:spLocks noGrp="1"/>
          </p:cNvSpPr>
          <p:nvPr>
            <p:ph sz="half" idx="10"/>
          </p:nvPr>
        </p:nvSpPr>
        <p:spPr>
          <a:xfrm>
            <a:off x="457200" y="2514600"/>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lgn="ctr">
              <a:defRPr sz="4800"/>
            </a:lvl1pPr>
          </a:lstStyle>
          <a:p>
            <a:r>
              <a:rPr lang="en-US" dirty="0"/>
              <a:t>Click to edit Master title style</a:t>
            </a:r>
          </a:p>
        </p:txBody>
      </p:sp>
      <p:sp>
        <p:nvSpPr>
          <p:cNvPr id="3" name="Content Placeholder 2"/>
          <p:cNvSpPr>
            <a:spLocks noGrp="1"/>
          </p:cNvSpPr>
          <p:nvPr>
            <p:ph idx="1"/>
          </p:nvPr>
        </p:nvSpPr>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lgn="ctr">
              <a:defRPr sz="4800"/>
            </a:lvl1pPr>
          </a:lstStyle>
          <a:p>
            <a:r>
              <a:rPr lang="en-US" dirty="0"/>
              <a:t>Click to edit Master title style</a:t>
            </a:r>
          </a:p>
        </p:txBody>
      </p:sp>
      <p:sp>
        <p:nvSpPr>
          <p:cNvPr id="3" name="Content Placeholder 2"/>
          <p:cNvSpPr>
            <a:spLocks noGrp="1"/>
          </p:cNvSpPr>
          <p:nvPr>
            <p:ph idx="1"/>
          </p:nvPr>
        </p:nvSpPr>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lgn="ctr">
              <a:defRPr sz="4800"/>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D6ECF940-69B7-4315-AE2B-758C18B21129}" type="datetimeFigureOut">
              <a:rPr lang="en-US" smtClean="0"/>
              <a:pPr/>
              <a:t>8/1/2018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DA250F-868C-41A6-9D90-09E2CBE02F85}" type="slidenum">
              <a:rPr lang="en-US" smtClean="0"/>
              <a:pPr/>
              <a:t>‹#›</a:t>
            </a:fld>
            <a:endParaRPr lang="en-US"/>
          </a:p>
        </p:txBody>
      </p:sp>
      <p:pic>
        <p:nvPicPr>
          <p:cNvPr id="8" name="Picture 7"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400" b="1"/>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1625413" y="609600"/>
            <a:ext cx="5842187" cy="4114800"/>
          </a:xfrm>
          <a:prstGeom prst="rect">
            <a:avLst/>
          </a:prstGeom>
        </p:spPr>
      </p:pic>
      <p:sp>
        <p:nvSpPr>
          <p:cNvPr id="9" name="Rectangle 8"/>
          <p:cNvSpPr/>
          <p:nvPr userDrawn="1"/>
        </p:nvSpPr>
        <p:spPr>
          <a:xfrm>
            <a:off x="0" y="5943600"/>
            <a:ext cx="1143000" cy="914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2286000" y="5943600"/>
            <a:ext cx="1143000" cy="9144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3429000" y="5943600"/>
            <a:ext cx="1143000"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userDrawn="1"/>
        </p:nvSpPr>
        <p:spPr>
          <a:xfrm>
            <a:off x="4572000" y="5943600"/>
            <a:ext cx="1143000" cy="914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userDrawn="1"/>
        </p:nvSpPr>
        <p:spPr>
          <a:xfrm>
            <a:off x="5715000" y="5943600"/>
            <a:ext cx="1143000" cy="9144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6858000" y="5943600"/>
            <a:ext cx="1143000" cy="9144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8001000" y="5943600"/>
            <a:ext cx="1143000" cy="914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1143000" y="5943600"/>
            <a:ext cx="1143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lgn="ctr">
              <a:defRPr sz="4800"/>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2971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2971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6ECF940-69B7-4315-AE2B-758C18B21129}" type="datetimeFigureOut">
              <a:rPr lang="en-US" smtClean="0"/>
              <a:pPr/>
              <a:t>8/1/2018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DA250F-868C-41A6-9D90-09E2CBE02F85}" type="slidenum">
              <a:rPr lang="en-US" smtClean="0"/>
              <a:pPr/>
              <a:t>‹#›</a:t>
            </a:fld>
            <a:endParaRPr lang="en-US"/>
          </a:p>
        </p:txBody>
      </p:sp>
      <p:pic>
        <p:nvPicPr>
          <p:cNvPr id="10" name="Picture 9"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lgn="ctr">
              <a:defRPr sz="4800"/>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2971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2971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6ECF940-69B7-4315-AE2B-758C18B21129}" type="datetimeFigureOut">
              <a:rPr lang="en-US" smtClean="0"/>
              <a:pPr/>
              <a:t>8/1/2018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DA250F-868C-41A6-9D90-09E2CBE02F85}"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defRPr sz="4800"/>
            </a:lvl1pPr>
          </a:lstStyle>
          <a:p>
            <a:r>
              <a:rPr lang="en-US" dirty="0"/>
              <a:t>Click to edit Master title style</a:t>
            </a:r>
          </a:p>
        </p:txBody>
      </p:sp>
      <p:sp>
        <p:nvSpPr>
          <p:cNvPr id="3" name="Content Placeholder 2"/>
          <p:cNvSpPr>
            <a:spLocks noGrp="1"/>
          </p:cNvSpPr>
          <p:nvPr>
            <p:ph sz="half" idx="10"/>
          </p:nvPr>
        </p:nvSpPr>
        <p:spPr>
          <a:xfrm>
            <a:off x="457200" y="1600200"/>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defRPr sz="4800"/>
            </a:lvl1pPr>
          </a:lstStyle>
          <a:p>
            <a:r>
              <a:rPr lang="en-US" dirty="0"/>
              <a:t>Click to edit Master title style</a:t>
            </a:r>
          </a:p>
        </p:txBody>
      </p:sp>
      <p:sp>
        <p:nvSpPr>
          <p:cNvPr id="3" name="Content Placeholder 2"/>
          <p:cNvSpPr>
            <a:spLocks noGrp="1"/>
          </p:cNvSpPr>
          <p:nvPr>
            <p:ph sz="half" idx="10"/>
          </p:nvPr>
        </p:nvSpPr>
        <p:spPr>
          <a:xfrm>
            <a:off x="457200" y="1600200"/>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Content Placeholder 2"/>
          <p:cNvSpPr>
            <a:spLocks noGrp="1"/>
          </p:cNvSpPr>
          <p:nvPr>
            <p:ph sz="half" idx="10"/>
          </p:nvPr>
        </p:nvSpPr>
        <p:spPr>
          <a:xfrm>
            <a:off x="457200" y="2514600"/>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Content Placeholder 2"/>
          <p:cNvSpPr>
            <a:spLocks noGrp="1"/>
          </p:cNvSpPr>
          <p:nvPr>
            <p:ph sz="half" idx="10"/>
          </p:nvPr>
        </p:nvSpPr>
        <p:spPr>
          <a:xfrm>
            <a:off x="457200" y="2514600"/>
            <a:ext cx="8229600" cy="36115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24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no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8" name="Picture 7"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400" b="1"/>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lvl1pPr>
              <a:defRPr sz="4800" b="1" i="0" baseline="0">
                <a:latin typeface="Times New Roman" pitchFamily="18" charset="0"/>
                <a:cs typeface="Times New Roman" pitchFamily="18"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noAutofit/>
          </a:bodyPr>
          <a:lstStyle>
            <a:lvl1pPr>
              <a:defRPr baseline="0">
                <a:latin typeface="Times New Roman" pitchFamily="18" charset="0"/>
                <a:cs typeface="Times New Roman" pitchFamily="18" charset="0"/>
              </a:defRPr>
            </a:lvl1pPr>
            <a:lvl2pPr>
              <a:defRPr baseline="0">
                <a:latin typeface="Times New Roman" pitchFamily="18" charset="0"/>
                <a:cs typeface="Times New Roman" pitchFamily="18" charset="0"/>
              </a:defRPr>
            </a:lvl2pPr>
            <a:lvl3pPr>
              <a:defRPr sz="2400" baseline="0">
                <a:latin typeface="Calibri" pitchFamily="34" charset="0"/>
                <a:cs typeface="Calibri" pitchFamily="34" charset="0"/>
              </a:defRPr>
            </a:lvl3pPr>
            <a:lvl4pPr>
              <a:defRPr sz="2400" baseline="0">
                <a:latin typeface="Calibri" pitchFamily="34" charset="0"/>
                <a:cs typeface="Calibri" pitchFamily="34" charset="0"/>
              </a:defRPr>
            </a:lvl4pPr>
            <a:lvl5pPr>
              <a:defRPr sz="2400" baseline="0">
                <a:latin typeface="Calibri" pitchFamily="34" charset="0"/>
                <a:cs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normAutofit/>
          </a:bodyPr>
          <a:lstStyle>
            <a:lvl1pPr algn="ctr">
              <a:defRPr sz="4800"/>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noAutofit/>
          </a:bodyPr>
          <a:lstStyle>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57387"/>
            <a:ext cx="7772400" cy="1362075"/>
          </a:xfrm>
        </p:spPr>
        <p:txBody>
          <a:bodyPr anchor="t">
            <a:noAutofit/>
          </a:bodyPr>
          <a:lstStyle>
            <a:lvl1pPr algn="l">
              <a:defRPr sz="4800" b="1" cap="all"/>
            </a:lvl1pPr>
          </a:lstStyle>
          <a:p>
            <a:r>
              <a:rPr lang="en-US" dirty="0"/>
              <a:t>Click to edit Master title style</a:t>
            </a:r>
          </a:p>
        </p:txBody>
      </p:sp>
      <p:sp>
        <p:nvSpPr>
          <p:cNvPr id="3" name="Text Placeholder 2"/>
          <p:cNvSpPr>
            <a:spLocks noGrp="1"/>
          </p:cNvSpPr>
          <p:nvPr>
            <p:ph type="body" idx="1"/>
          </p:nvPr>
        </p:nvSpPr>
        <p:spPr>
          <a:xfrm>
            <a:off x="722313" y="457200"/>
            <a:ext cx="7772400" cy="1500187"/>
          </a:xfrm>
        </p:spPr>
        <p:txBody>
          <a:bodyPr anchor="b">
            <a:normAutofit/>
          </a:bodyPr>
          <a:lstStyle>
            <a:lvl1pPr marL="0" indent="0">
              <a:buNone/>
              <a:defRPr sz="24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7" name="Picture 6"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8CCB2F85-6DE3-49C6-9E40-70C0ABC66BBA}" type="slidenum">
              <a:rPr lang="en-US" altLang="en-US"/>
              <a:pPr/>
              <a:t>‹#›</a:t>
            </a:fld>
            <a:endParaRPr lang="en-US" altLang="en-US"/>
          </a:p>
        </p:txBody>
      </p:sp>
    </p:spTree>
    <p:extLst>
      <p:ext uri="{BB962C8B-B14F-4D97-AF65-F5344CB8AC3E}">
        <p14:creationId xmlns:p14="http://schemas.microsoft.com/office/powerpoint/2010/main" val="26505110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165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7950458-702D-413E-ACFA-E0EAE0B253AB}" type="datetimeFigureOut">
              <a:rPr lang="en-US" smtClean="0"/>
              <a:t>8/1/2018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16D03A-D535-4B3E-B219-EE6020EBFD1F}" type="slidenum">
              <a:rPr lang="en-US" smtClean="0"/>
              <a:t>‹#›</a:t>
            </a:fld>
            <a:endParaRPr lang="en-US" dirty="0"/>
          </a:p>
        </p:txBody>
      </p:sp>
    </p:spTree>
    <p:extLst>
      <p:ext uri="{BB962C8B-B14F-4D97-AF65-F5344CB8AC3E}">
        <p14:creationId xmlns:p14="http://schemas.microsoft.com/office/powerpoint/2010/main" val="16776369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950458-702D-413E-ACFA-E0EAE0B253AB}" type="datetimeFigureOut">
              <a:rPr lang="en-US" smtClean="0"/>
              <a:t>8/1/2018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16D03A-D535-4B3E-B219-EE6020EBFD1F}" type="slidenum">
              <a:rPr lang="en-US" smtClean="0"/>
              <a:t>‹#›</a:t>
            </a:fld>
            <a:endParaRPr lang="en-US" dirty="0"/>
          </a:p>
        </p:txBody>
      </p:sp>
    </p:spTree>
    <p:extLst>
      <p:ext uri="{BB962C8B-B14F-4D97-AF65-F5344CB8AC3E}">
        <p14:creationId xmlns:p14="http://schemas.microsoft.com/office/powerpoint/2010/main" val="11539865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3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1500">
                <a:solidFill>
                  <a:schemeClr val="bg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950458-702D-413E-ACFA-E0EAE0B253AB}" type="datetimeFigureOut">
              <a:rPr lang="en-US" smtClean="0"/>
              <a:t>8/1/2018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16D03A-D535-4B3E-B219-EE6020EBFD1F}" type="slidenum">
              <a:rPr lang="en-US" smtClean="0"/>
              <a:t>‹#›</a:t>
            </a:fld>
            <a:endParaRPr lang="en-US" dirty="0"/>
          </a:p>
        </p:txBody>
      </p:sp>
    </p:spTree>
    <p:extLst>
      <p:ext uri="{BB962C8B-B14F-4D97-AF65-F5344CB8AC3E}">
        <p14:creationId xmlns:p14="http://schemas.microsoft.com/office/powerpoint/2010/main" val="21770216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7950458-702D-413E-ACFA-E0EAE0B253AB}" type="datetimeFigureOut">
              <a:rPr lang="en-US" smtClean="0"/>
              <a:t>8/1/2018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16D03A-D535-4B3E-B219-EE6020EBFD1F}" type="slidenum">
              <a:rPr lang="en-US" smtClean="0"/>
              <a:t>‹#›</a:t>
            </a:fld>
            <a:endParaRPr lang="en-US" dirty="0"/>
          </a:p>
        </p:txBody>
      </p:sp>
    </p:spTree>
    <p:extLst>
      <p:ext uri="{BB962C8B-B14F-4D97-AF65-F5344CB8AC3E}">
        <p14:creationId xmlns:p14="http://schemas.microsoft.com/office/powerpoint/2010/main" val="21244022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7950458-702D-413E-ACFA-E0EAE0B253AB}" type="datetimeFigureOut">
              <a:rPr lang="en-US" smtClean="0"/>
              <a:t>8/1/2018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416D03A-D535-4B3E-B219-EE6020EBFD1F}" type="slidenum">
              <a:rPr lang="en-US" smtClean="0"/>
              <a:t>‹#›</a:t>
            </a:fld>
            <a:endParaRPr lang="en-US" dirty="0"/>
          </a:p>
        </p:txBody>
      </p:sp>
    </p:spTree>
    <p:extLst>
      <p:ext uri="{BB962C8B-B14F-4D97-AF65-F5344CB8AC3E}">
        <p14:creationId xmlns:p14="http://schemas.microsoft.com/office/powerpoint/2010/main" val="36005327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7950458-702D-413E-ACFA-E0EAE0B253AB}" type="datetimeFigureOut">
              <a:rPr lang="en-US" smtClean="0"/>
              <a:t>8/1/2018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416D03A-D535-4B3E-B219-EE6020EBFD1F}" type="slidenum">
              <a:rPr lang="en-US" smtClean="0"/>
              <a:t>‹#›</a:t>
            </a:fld>
            <a:endParaRPr lang="en-US" dirty="0"/>
          </a:p>
        </p:txBody>
      </p:sp>
    </p:spTree>
    <p:extLst>
      <p:ext uri="{BB962C8B-B14F-4D97-AF65-F5344CB8AC3E}">
        <p14:creationId xmlns:p14="http://schemas.microsoft.com/office/powerpoint/2010/main" val="17903296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F7950458-702D-413E-ACFA-E0EAE0B253AB}" type="datetimeFigureOut">
              <a:rPr lang="en-US" smtClean="0"/>
              <a:t>8/1/2018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416D03A-D535-4B3E-B219-EE6020EBFD1F}" type="slidenum">
              <a:rPr lang="en-US" smtClean="0"/>
              <a:t>‹#›</a:t>
            </a:fld>
            <a:endParaRPr lang="en-US" dirty="0"/>
          </a:p>
        </p:txBody>
      </p:sp>
    </p:spTree>
    <p:extLst>
      <p:ext uri="{BB962C8B-B14F-4D97-AF65-F5344CB8AC3E}">
        <p14:creationId xmlns:p14="http://schemas.microsoft.com/office/powerpoint/2010/main" val="23062626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24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950458-702D-413E-ACFA-E0EAE0B253AB}" type="datetimeFigureOut">
              <a:rPr lang="en-US" smtClean="0"/>
              <a:t>8/1/2018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16D03A-D535-4B3E-B219-EE6020EBFD1F}" type="slidenum">
              <a:rPr lang="en-US" smtClean="0"/>
              <a:t>‹#›</a:t>
            </a:fld>
            <a:endParaRPr lang="en-US" dirty="0"/>
          </a:p>
        </p:txBody>
      </p:sp>
    </p:spTree>
    <p:extLst>
      <p:ext uri="{BB962C8B-B14F-4D97-AF65-F5344CB8AC3E}">
        <p14:creationId xmlns:p14="http://schemas.microsoft.com/office/powerpoint/2010/main" val="17759287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4451227" cy="2023254"/>
          </a:xfrm>
        </p:spPr>
        <p:txBody>
          <a:bodyPr anchor="b"/>
          <a:lstStyle>
            <a:lvl1pPr algn="ct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68602" y="609601"/>
            <a:ext cx="2441519"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346" y="2632853"/>
            <a:ext cx="4451212" cy="3158347"/>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950458-702D-413E-ACFA-E0EAE0B253AB}" type="datetimeFigureOut">
              <a:rPr lang="en-US" smtClean="0"/>
              <a:t>8/1/2018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16D03A-D535-4B3E-B219-EE6020EBFD1F}" type="slidenum">
              <a:rPr lang="en-US" smtClean="0"/>
              <a:t>‹#›</a:t>
            </a:fld>
            <a:endParaRPr lang="en-US" dirty="0"/>
          </a:p>
        </p:txBody>
      </p:sp>
    </p:spTree>
    <p:extLst>
      <p:ext uri="{BB962C8B-B14F-4D97-AF65-F5344CB8AC3E}">
        <p14:creationId xmlns:p14="http://schemas.microsoft.com/office/powerpoint/2010/main" val="13743489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3178175"/>
            <a:ext cx="9144000" cy="1470025"/>
          </a:xfrm>
        </p:spPr>
        <p:txBody>
          <a:bodyPr/>
          <a:lstStyle/>
          <a:p>
            <a:r>
              <a:rPr lang="en-US" dirty="0"/>
              <a:t>Click to edit Master title style</a:t>
            </a:r>
          </a:p>
        </p:txBody>
      </p:sp>
      <p:sp>
        <p:nvSpPr>
          <p:cNvPr id="3" name="Subtitle 2"/>
          <p:cNvSpPr>
            <a:spLocks noGrp="1"/>
          </p:cNvSpPr>
          <p:nvPr>
            <p:ph type="subTitle" idx="1"/>
          </p:nvPr>
        </p:nvSpPr>
        <p:spPr>
          <a:xfrm>
            <a:off x="0" y="4724400"/>
            <a:ext cx="9144000" cy="16002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D6ECF940-69B7-4315-AE2B-758C18B21129}" type="datetimeFigureOut">
              <a:rPr lang="en-US" smtClean="0"/>
              <a:pPr/>
              <a:t>8/1/2018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800">
                <a:latin typeface="Times New Roman" pitchFamily="18" charset="0"/>
                <a:cs typeface="Times New Roman" pitchFamily="18" charset="0"/>
              </a:defRPr>
            </a:lvl1pPr>
          </a:lstStyle>
          <a:p>
            <a:fld id="{BFDA250F-868C-41A6-9D90-09E2CBE02F85}" type="slidenum">
              <a:rPr lang="en-US" smtClean="0"/>
              <a:pPr/>
              <a:t>‹#›</a:t>
            </a:fld>
            <a:endParaRPr lang="en-US" dirty="0"/>
          </a:p>
        </p:txBody>
      </p:sp>
      <p:pic>
        <p:nvPicPr>
          <p:cNvPr id="7" name="Picture 6" descr="adhe-logo2.eps"/>
          <p:cNvPicPr>
            <a:picLocks noChangeAspect="1"/>
          </p:cNvPicPr>
          <p:nvPr userDrawn="1"/>
        </p:nvPicPr>
        <p:blipFill>
          <a:blip r:embed="rId2" cstate="print"/>
          <a:stretch>
            <a:fillRect/>
          </a:stretch>
        </p:blipFill>
        <p:spPr>
          <a:xfrm>
            <a:off x="2590800" y="434975"/>
            <a:ext cx="3894791" cy="2743200"/>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950458-702D-413E-ACFA-E0EAE0B253AB}" type="datetimeFigureOut">
              <a:rPr lang="en-US" smtClean="0"/>
              <a:t>8/1/2018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16D03A-D535-4B3E-B219-EE6020EBFD1F}" type="slidenum">
              <a:rPr lang="en-US" smtClean="0"/>
              <a:t>‹#›</a:t>
            </a:fld>
            <a:endParaRPr lang="en-US" dirty="0"/>
          </a:p>
        </p:txBody>
      </p:sp>
    </p:spTree>
    <p:extLst>
      <p:ext uri="{BB962C8B-B14F-4D97-AF65-F5344CB8AC3E}">
        <p14:creationId xmlns:p14="http://schemas.microsoft.com/office/powerpoint/2010/main" val="20725730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24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950458-702D-413E-ACFA-E0EAE0B253AB}" type="datetimeFigureOut">
              <a:rPr lang="en-US" smtClean="0"/>
              <a:t>8/1/2018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16D03A-D535-4B3E-B219-EE6020EBFD1F}" type="slidenum">
              <a:rPr lang="en-US" smtClean="0"/>
              <a:t>‹#›</a:t>
            </a:fld>
            <a:endParaRPr lang="en-US" dirty="0"/>
          </a:p>
        </p:txBody>
      </p:sp>
    </p:spTree>
    <p:extLst>
      <p:ext uri="{BB962C8B-B14F-4D97-AF65-F5344CB8AC3E}">
        <p14:creationId xmlns:p14="http://schemas.microsoft.com/office/powerpoint/2010/main" val="36433056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609600"/>
            <a:ext cx="6977064" cy="2992904"/>
          </a:xfrm>
        </p:spPr>
        <p:txBody>
          <a:bodyPr anchor="ctr"/>
          <a:lstStyle>
            <a:lvl1pPr>
              <a:defRPr sz="2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950458-702D-413E-ACFA-E0EAE0B253AB}" type="datetimeFigureOut">
              <a:rPr lang="en-US" smtClean="0"/>
              <a:t>8/1/2018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16D03A-D535-4B3E-B219-EE6020EBFD1F}" type="slidenum">
              <a:rPr lang="en-US" smtClean="0"/>
              <a:t>‹#›</a:t>
            </a:fld>
            <a:endParaRPr lang="en-US" dirty="0"/>
          </a:p>
        </p:txBody>
      </p:sp>
      <p:sp>
        <p:nvSpPr>
          <p:cNvPr id="13" name="TextBox 12"/>
          <p:cNvSpPr txBox="1"/>
          <p:nvPr/>
        </p:nvSpPr>
        <p:spPr>
          <a:xfrm>
            <a:off x="751116" y="754166"/>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4" name="TextBox 13"/>
          <p:cNvSpPr txBox="1"/>
          <p:nvPr/>
        </p:nvSpPr>
        <p:spPr>
          <a:xfrm>
            <a:off x="7918169" y="2993578"/>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8202323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24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950458-702D-413E-ACFA-E0EAE0B253AB}" type="datetimeFigureOut">
              <a:rPr lang="en-US" smtClean="0"/>
              <a:t>8/1/2018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16D03A-D535-4B3E-B219-EE6020EBFD1F}" type="slidenum">
              <a:rPr lang="en-US" smtClean="0"/>
              <a:t>‹#›</a:t>
            </a:fld>
            <a:endParaRPr lang="en-US" dirty="0"/>
          </a:p>
        </p:txBody>
      </p:sp>
    </p:spTree>
    <p:extLst>
      <p:ext uri="{BB962C8B-B14F-4D97-AF65-F5344CB8AC3E}">
        <p14:creationId xmlns:p14="http://schemas.microsoft.com/office/powerpoint/2010/main" val="9683837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F7950458-702D-413E-ACFA-E0EAE0B253AB}" type="datetimeFigureOut">
              <a:rPr lang="en-US" smtClean="0"/>
              <a:t>8/1/2018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416D03A-D535-4B3E-B219-EE6020EBFD1F}" type="slidenum">
              <a:rPr lang="en-US" smtClean="0"/>
              <a:t>‹#›</a:t>
            </a:fld>
            <a:endParaRPr lang="en-US" dirty="0"/>
          </a:p>
        </p:txBody>
      </p:sp>
    </p:spTree>
    <p:extLst>
      <p:ext uri="{BB962C8B-B14F-4D97-AF65-F5344CB8AC3E}">
        <p14:creationId xmlns:p14="http://schemas.microsoft.com/office/powerpoint/2010/main" val="36094187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F7950458-702D-413E-ACFA-E0EAE0B253AB}" type="datetimeFigureOut">
              <a:rPr lang="en-US" smtClean="0"/>
              <a:t>8/1/2018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416D03A-D535-4B3E-B219-EE6020EBFD1F}" type="slidenum">
              <a:rPr lang="en-US" smtClean="0"/>
              <a:t>‹#›</a:t>
            </a:fld>
            <a:endParaRPr lang="en-US" dirty="0"/>
          </a:p>
        </p:txBody>
      </p:sp>
    </p:spTree>
    <p:extLst>
      <p:ext uri="{BB962C8B-B14F-4D97-AF65-F5344CB8AC3E}">
        <p14:creationId xmlns:p14="http://schemas.microsoft.com/office/powerpoint/2010/main" val="16490716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950458-702D-413E-ACFA-E0EAE0B253AB}" type="datetimeFigureOut">
              <a:rPr lang="en-US" smtClean="0"/>
              <a:t>8/1/2018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16D03A-D535-4B3E-B219-EE6020EBFD1F}" type="slidenum">
              <a:rPr lang="en-US" smtClean="0"/>
              <a:t>‹#›</a:t>
            </a:fld>
            <a:endParaRPr lang="en-US" dirty="0"/>
          </a:p>
        </p:txBody>
      </p:sp>
    </p:spTree>
    <p:extLst>
      <p:ext uri="{BB962C8B-B14F-4D97-AF65-F5344CB8AC3E}">
        <p14:creationId xmlns:p14="http://schemas.microsoft.com/office/powerpoint/2010/main" val="24260172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950458-702D-413E-ACFA-E0EAE0B253AB}" type="datetimeFigureOut">
              <a:rPr lang="en-US" smtClean="0"/>
              <a:t>8/1/2018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16D03A-D535-4B3E-B219-EE6020EBFD1F}" type="slidenum">
              <a:rPr lang="en-US" smtClean="0"/>
              <a:t>‹#›</a:t>
            </a:fld>
            <a:endParaRPr lang="en-US" dirty="0"/>
          </a:p>
        </p:txBody>
      </p:sp>
    </p:spTree>
    <p:extLst>
      <p:ext uri="{BB962C8B-B14F-4D97-AF65-F5344CB8AC3E}">
        <p14:creationId xmlns:p14="http://schemas.microsoft.com/office/powerpoint/2010/main" val="12227116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83634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a:t>Click to edit Master title style</a:t>
            </a:r>
          </a:p>
        </p:txBody>
      </p:sp>
      <p:sp>
        <p:nvSpPr>
          <p:cNvPr id="7" name="Subtitle 2"/>
          <p:cNvSpPr>
            <a:spLocks noGrp="1"/>
          </p:cNvSpPr>
          <p:nvPr>
            <p:ph type="subTitle" idx="1"/>
          </p:nvPr>
        </p:nvSpPr>
        <p:spPr>
          <a:xfrm>
            <a:off x="0" y="1524000"/>
            <a:ext cx="9144000" cy="16002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4" name="Picture 3"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a:t>Click to edit Master title style</a:t>
            </a:r>
          </a:p>
        </p:txBody>
      </p:sp>
      <p:sp>
        <p:nvSpPr>
          <p:cNvPr id="7" name="Subtitle 2"/>
          <p:cNvSpPr>
            <a:spLocks noGrp="1"/>
          </p:cNvSpPr>
          <p:nvPr>
            <p:ph type="subTitle" idx="1"/>
          </p:nvPr>
        </p:nvSpPr>
        <p:spPr>
          <a:xfrm>
            <a:off x="0" y="1524000"/>
            <a:ext cx="9144000" cy="16002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a:t>Click to edit Master title style</a:t>
            </a:r>
          </a:p>
        </p:txBody>
      </p:sp>
      <p:sp>
        <p:nvSpPr>
          <p:cNvPr id="7" name="Subtitle 2"/>
          <p:cNvSpPr>
            <a:spLocks noGrp="1"/>
          </p:cNvSpPr>
          <p:nvPr>
            <p:ph type="subTitle" idx="1"/>
          </p:nvPr>
        </p:nvSpPr>
        <p:spPr>
          <a:xfrm>
            <a:off x="0" y="1524000"/>
            <a:ext cx="9144000" cy="6096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Content Placeholder 2"/>
          <p:cNvSpPr>
            <a:spLocks noGrp="1"/>
          </p:cNvSpPr>
          <p:nvPr>
            <p:ph sz="half" idx="10"/>
          </p:nvPr>
        </p:nvSpPr>
        <p:spPr>
          <a:xfrm>
            <a:off x="457200" y="2209800"/>
            <a:ext cx="8229600" cy="39163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dhe-logo2.eps"/>
          <p:cNvPicPr>
            <a:picLocks noChangeAspect="1"/>
          </p:cNvPicPr>
          <p:nvPr userDrawn="1"/>
        </p:nvPicPr>
        <p:blipFill>
          <a:blip r:embed="rId2" cstate="print"/>
          <a:stretch>
            <a:fillRect/>
          </a:stretch>
        </p:blipFill>
        <p:spPr>
          <a:xfrm>
            <a:off x="6934200" y="5486400"/>
            <a:ext cx="1947395" cy="13716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74638"/>
            <a:ext cx="9144000" cy="1143000"/>
          </a:xfrm>
          <a:solidFill>
            <a:schemeClr val="tx2"/>
          </a:solidFill>
        </p:spPr>
        <p:txBody>
          <a:bodyPr>
            <a:normAutofit/>
          </a:bodyPr>
          <a:lstStyle>
            <a:lvl1pPr>
              <a:defRPr sz="4800" b="1" i="0" baseline="0">
                <a:solidFill>
                  <a:schemeClr val="bg1"/>
                </a:solidFill>
                <a:latin typeface="Times New Roman" pitchFamily="18" charset="0"/>
                <a:cs typeface="Times New Roman" pitchFamily="18" charset="0"/>
              </a:defRPr>
            </a:lvl1pPr>
          </a:lstStyle>
          <a:p>
            <a:r>
              <a:rPr lang="en-US" dirty="0"/>
              <a:t>Click to edit Master title style</a:t>
            </a:r>
          </a:p>
        </p:txBody>
      </p:sp>
      <p:sp>
        <p:nvSpPr>
          <p:cNvPr id="3" name="Content Placeholder 2"/>
          <p:cNvSpPr>
            <a:spLocks noGrp="1"/>
          </p:cNvSpPr>
          <p:nvPr>
            <p:ph sz="half" idx="10"/>
          </p:nvPr>
        </p:nvSpPr>
        <p:spPr>
          <a:xfrm>
            <a:off x="457200" y="2209800"/>
            <a:ext cx="8229600" cy="39163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ubtitle 2"/>
          <p:cNvSpPr>
            <a:spLocks noGrp="1"/>
          </p:cNvSpPr>
          <p:nvPr>
            <p:ph type="subTitle" idx="1"/>
          </p:nvPr>
        </p:nvSpPr>
        <p:spPr>
          <a:xfrm>
            <a:off x="0" y="1524000"/>
            <a:ext cx="9144000" cy="609600"/>
          </a:xfrm>
        </p:spPr>
        <p:txBody>
          <a:bodyPr/>
          <a:lstStyle>
            <a:lvl1pPr marL="0" indent="0" algn="ctr">
              <a:buNone/>
              <a:defRPr baseline="0">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image" Target="../media/image2.pn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theme" Target="../theme/theme2.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800">
                <a:solidFill>
                  <a:schemeClr val="tx1">
                    <a:tint val="75000"/>
                  </a:schemeClr>
                </a:solidFill>
                <a:latin typeface="Times New Roman" pitchFamily="18" charset="0"/>
                <a:cs typeface="Times New Roman" pitchFamily="18" charset="0"/>
              </a:defRPr>
            </a:lvl1pPr>
          </a:lstStyle>
          <a:p>
            <a:fld id="{D6ECF940-69B7-4315-AE2B-758C18B21129}" type="datetimeFigureOut">
              <a:rPr lang="en-US" smtClean="0"/>
              <a:pPr/>
              <a:t>8/1/2018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800">
                <a:solidFill>
                  <a:schemeClr val="tx1">
                    <a:tint val="75000"/>
                  </a:schemeClr>
                </a:solidFill>
                <a:latin typeface="Times New Roman" pitchFamily="18" charset="0"/>
                <a:cs typeface="Times New Roman" pitchFamily="18"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DA250F-868C-41A6-9D90-09E2CBE02F8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8" r:id="rId1"/>
    <p:sldLayoutId id="2147483715" r:id="rId2"/>
    <p:sldLayoutId id="2147483699" r:id="rId3"/>
    <p:sldLayoutId id="2147483717" r:id="rId4"/>
    <p:sldLayoutId id="2147483726" r:id="rId5"/>
    <p:sldLayoutId id="2147483727" r:id="rId6"/>
    <p:sldLayoutId id="2147483728" r:id="rId7"/>
    <p:sldLayoutId id="2147483729" r:id="rId8"/>
    <p:sldLayoutId id="2147483730" r:id="rId9"/>
    <p:sldLayoutId id="2147483731" r:id="rId10"/>
    <p:sldLayoutId id="2147483732" r:id="rId11"/>
    <p:sldLayoutId id="2147483735" r:id="rId12"/>
    <p:sldLayoutId id="2147483736" r:id="rId13"/>
    <p:sldLayoutId id="2147483733" r:id="rId14"/>
    <p:sldLayoutId id="2147483709" r:id="rId15"/>
    <p:sldLayoutId id="2147483721" r:id="rId16"/>
    <p:sldLayoutId id="2147483698" r:id="rId17"/>
    <p:sldLayoutId id="2147483720" r:id="rId18"/>
    <p:sldLayoutId id="2147483700" r:id="rId19"/>
    <p:sldLayoutId id="2147483701" r:id="rId20"/>
    <p:sldLayoutId id="2147483734" r:id="rId21"/>
    <p:sldLayoutId id="2147483713" r:id="rId22"/>
    <p:sldLayoutId id="2147483724" r:id="rId23"/>
    <p:sldLayoutId id="2147483725" r:id="rId24"/>
    <p:sldLayoutId id="2147483703" r:id="rId25"/>
    <p:sldLayoutId id="2147483704" r:id="rId26"/>
    <p:sldLayoutId id="2147483705" r:id="rId27"/>
    <p:sldLayoutId id="2147483706" r:id="rId28"/>
    <p:sldLayoutId id="2147483707" r:id="rId29"/>
    <p:sldLayoutId id="2147483737" r:id="rId30"/>
  </p:sldLayoutIdLst>
  <p:txStyles>
    <p:titleStyle>
      <a:lvl1pPr algn="ctr" defTabSz="914400" rtl="0" eaLnBrk="1" latinLnBrk="0" hangingPunct="1">
        <a:spcBef>
          <a:spcPct val="0"/>
        </a:spcBef>
        <a:buNone/>
        <a:defRPr sz="4400" b="1"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Calibri" pitchFamily="34" charset="0"/>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750">
                <a:solidFill>
                  <a:schemeClr val="tx1"/>
                </a:solidFill>
              </a:defRPr>
            </a:lvl1pPr>
          </a:lstStyle>
          <a:p>
            <a:fld id="{F7950458-702D-413E-ACFA-E0EAE0B253AB}" type="datetimeFigureOut">
              <a:rPr lang="en-US" smtClean="0"/>
              <a:t>8/1/2018</a:t>
            </a:fld>
            <a:endParaRPr lang="en-US" dirty="0"/>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750">
                <a:solidFill>
                  <a:schemeClr val="tx1"/>
                </a:solidFill>
              </a:defRPr>
            </a:lvl1pPr>
          </a:lstStyle>
          <a:p>
            <a:endParaRPr lang="en-US" dirty="0"/>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750">
                <a:solidFill>
                  <a:schemeClr val="tx1"/>
                </a:solidFill>
              </a:defRPr>
            </a:lvl1pPr>
          </a:lstStyle>
          <a:p>
            <a:fld id="{E416D03A-D535-4B3E-B219-EE6020EBFD1F}" type="slidenum">
              <a:rPr lang="en-US" smtClean="0"/>
              <a:t>‹#›</a:t>
            </a:fld>
            <a:endParaRPr lang="en-US" dirty="0"/>
          </a:p>
        </p:txBody>
      </p:sp>
    </p:spTree>
    <p:extLst>
      <p:ext uri="{BB962C8B-B14F-4D97-AF65-F5344CB8AC3E}">
        <p14:creationId xmlns:p14="http://schemas.microsoft.com/office/powerpoint/2010/main" val="185178991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defTabSz="685800" rtl="0" eaLnBrk="1" latinLnBrk="0" hangingPunct="1">
        <a:lnSpc>
          <a:spcPct val="90000"/>
        </a:lnSpc>
        <a:spcBef>
          <a:spcPct val="0"/>
        </a:spcBef>
        <a:buNone/>
        <a:defRPr sz="2700" kern="1200" cap="all" baseline="0">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tx1"/>
        </a:buClr>
        <a:buFont typeface="Arial" panose="020B0604020202020204" pitchFamily="34" charset="0"/>
        <a:buChar char="•"/>
        <a:defRPr sz="1500" kern="1200" cap="all" baseline="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tx1"/>
        </a:buClr>
        <a:buFont typeface="Arial" panose="020B0604020202020204" pitchFamily="34" charset="0"/>
        <a:buChar char="•"/>
        <a:defRPr sz="1350" kern="1200" cap="all"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tx1"/>
        </a:buClr>
        <a:buFont typeface="Arial" panose="020B0604020202020204" pitchFamily="34" charset="0"/>
        <a:buChar char="•"/>
        <a:defRPr sz="1200" kern="1200" cap="all" baseline="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8.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8.xml"/><Relationship Id="rId4" Type="http://schemas.openxmlformats.org/officeDocument/2006/relationships/hyperlink" Target="https://nces.ed.gov/programs/coe/indicator_cpa.as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8.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8.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p:cNvSpPr txBox="1">
            <a:spLocks/>
          </p:cNvSpPr>
          <p:nvPr/>
        </p:nvSpPr>
        <p:spPr>
          <a:xfrm>
            <a:off x="3294491" y="1951264"/>
            <a:ext cx="5089400" cy="2608406"/>
          </a:xfrm>
          <a:prstGeom prst="rect">
            <a:avLst/>
          </a:prstGeom>
        </p:spPr>
        <p:txBody>
          <a:bodyPr vert="horz" wrap="square" lIns="68580" tIns="34290" rIns="68580" bIns="3429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en-US" sz="2700" b="1" dirty="0">
                <a:solidFill>
                  <a:prstClr val="black"/>
                </a:solidFill>
                <a:latin typeface="Calibri" charset="0"/>
                <a:ea typeface="Calibri" charset="0"/>
                <a:cs typeface="Calibri" charset="0"/>
              </a:rPr>
              <a:t>AHECB </a:t>
            </a:r>
            <a:r>
              <a:rPr lang="en-US" sz="2700" b="1" dirty="0">
                <a:solidFill>
                  <a:prstClr val="black"/>
                </a:solidFill>
                <a:latin typeface="Calibri" panose="020F0502020204030204" pitchFamily="34" charset="0"/>
                <a:ea typeface="Calibri" charset="0"/>
                <a:cs typeface="Calibri" panose="020F0502020204030204" pitchFamily="34" charset="0"/>
              </a:rPr>
              <a:t>Special</a:t>
            </a:r>
            <a:r>
              <a:rPr lang="en-US" sz="2700" b="1" dirty="0">
                <a:solidFill>
                  <a:prstClr val="black"/>
                </a:solidFill>
                <a:latin typeface="Calibri" charset="0"/>
                <a:ea typeface="Calibri" charset="0"/>
                <a:cs typeface="Calibri" charset="0"/>
              </a:rPr>
              <a:t> Meeting</a:t>
            </a:r>
          </a:p>
          <a:p>
            <a:pPr algn="ctr" defTabSz="685800">
              <a:defRPr/>
            </a:pPr>
            <a:r>
              <a:rPr lang="en-US" sz="2700" b="1" dirty="0">
                <a:solidFill>
                  <a:prstClr val="black"/>
                </a:solidFill>
                <a:latin typeface="Calibri" charset="0"/>
                <a:ea typeface="Calibri" charset="0"/>
                <a:cs typeface="Calibri" charset="0"/>
              </a:rPr>
              <a:t>July 26, 2018</a:t>
            </a:r>
          </a:p>
          <a:p>
            <a:pPr algn="ctr" defTabSz="685800">
              <a:defRPr/>
            </a:pPr>
            <a:endParaRPr lang="en-US" sz="2700" b="1" dirty="0">
              <a:solidFill>
                <a:prstClr val="black"/>
              </a:solidFill>
              <a:latin typeface="Calibri" charset="0"/>
              <a:ea typeface="Calibri" charset="0"/>
              <a:cs typeface="Calibri" charset="0"/>
            </a:endParaRPr>
          </a:p>
          <a:p>
            <a:pPr algn="ctr" defTabSz="685800">
              <a:defRPr/>
            </a:pPr>
            <a:r>
              <a:rPr lang="en-US" sz="2100" b="1" dirty="0">
                <a:solidFill>
                  <a:prstClr val="black"/>
                </a:solidFill>
                <a:latin typeface="Calibri" charset="0"/>
                <a:ea typeface="Calibri" charset="0"/>
                <a:cs typeface="Calibri" charset="0"/>
              </a:rPr>
              <a:t>Agenda Item 1</a:t>
            </a:r>
          </a:p>
          <a:p>
            <a:pPr algn="ctr" defTabSz="685800">
              <a:defRPr/>
            </a:pPr>
            <a:endParaRPr lang="en-US" sz="2100" b="1" dirty="0">
              <a:solidFill>
                <a:prstClr val="black"/>
              </a:solidFill>
              <a:latin typeface="Calibri" charset="0"/>
              <a:ea typeface="Calibri" charset="0"/>
              <a:cs typeface="Calibri" charset="0"/>
            </a:endParaRPr>
          </a:p>
          <a:p>
            <a:pPr algn="ctr" defTabSz="685800">
              <a:defRPr/>
            </a:pPr>
            <a:r>
              <a:rPr lang="en-US" sz="2100" b="1" dirty="0">
                <a:solidFill>
                  <a:prstClr val="black"/>
                </a:solidFill>
                <a:latin typeface="Calibri" charset="0"/>
                <a:ea typeface="Calibri" charset="0"/>
                <a:cs typeface="Calibri" charset="0"/>
              </a:rPr>
              <a:t>Annual Report on the College-Going Rate of Arkansas Public High School Graduates</a:t>
            </a:r>
          </a:p>
        </p:txBody>
      </p:sp>
      <p:cxnSp>
        <p:nvCxnSpPr>
          <p:cNvPr id="3" name="Straight Connector 2"/>
          <p:cNvCxnSpPr/>
          <p:nvPr/>
        </p:nvCxnSpPr>
        <p:spPr>
          <a:xfrm>
            <a:off x="3141116" y="1757834"/>
            <a:ext cx="9798" cy="2899703"/>
          </a:xfrm>
          <a:prstGeom prst="line">
            <a:avLst/>
          </a:prstGeom>
          <a:ln w="50800" cmpd="sng">
            <a:solidFill>
              <a:srgbClr val="308CBA"/>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222" y="2843180"/>
            <a:ext cx="2436179" cy="1716491"/>
          </a:xfrm>
          <a:prstGeom prst="rect">
            <a:avLst/>
          </a:prstGeom>
          <a:noFill/>
        </p:spPr>
      </p:pic>
      <p:cxnSp>
        <p:nvCxnSpPr>
          <p:cNvPr id="6" name="Straight Connector 5"/>
          <p:cNvCxnSpPr>
            <a:cxnSpLocks/>
          </p:cNvCxnSpPr>
          <p:nvPr/>
        </p:nvCxnSpPr>
        <p:spPr>
          <a:xfrm flipV="1">
            <a:off x="632222" y="4657537"/>
            <a:ext cx="7800975" cy="1"/>
          </a:xfrm>
          <a:prstGeom prst="line">
            <a:avLst/>
          </a:prstGeom>
          <a:ln w="50800">
            <a:solidFill>
              <a:srgbClr val="308CBA"/>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32223" y="4755404"/>
            <a:ext cx="6267293" cy="738664"/>
          </a:xfrm>
          <a:prstGeom prst="rect">
            <a:avLst/>
          </a:prstGeom>
          <a:noFill/>
        </p:spPr>
        <p:txBody>
          <a:bodyPr wrap="square" rtlCol="0">
            <a:spAutoFit/>
          </a:bodyPr>
          <a:lstStyle/>
          <a:p>
            <a:pPr defTabSz="685800"/>
            <a:r>
              <a:rPr lang="en-US" sz="2100" dirty="0">
                <a:solidFill>
                  <a:prstClr val="black"/>
                </a:solidFill>
                <a:latin typeface="Calibri" panose="020F0502020204030204" pitchFamily="34" charset="0"/>
                <a:cs typeface="Calibri" panose="020F0502020204030204" pitchFamily="34" charset="0"/>
              </a:rPr>
              <a:t>Sonia Hazelwood</a:t>
            </a:r>
          </a:p>
          <a:p>
            <a:pPr defTabSz="685800"/>
            <a:r>
              <a:rPr lang="en-US" sz="2100" dirty="0">
                <a:solidFill>
                  <a:prstClr val="black"/>
                </a:solidFill>
                <a:latin typeface="Calibri" panose="020F0502020204030204" pitchFamily="34" charset="0"/>
                <a:cs typeface="Calibri" panose="020F0502020204030204" pitchFamily="34" charset="0"/>
              </a:rPr>
              <a:t>Associate Director, Research &amp; Analytics</a:t>
            </a:r>
          </a:p>
        </p:txBody>
      </p:sp>
    </p:spTree>
    <p:extLst>
      <p:ext uri="{BB962C8B-B14F-4D97-AF65-F5344CB8AC3E}">
        <p14:creationId xmlns:p14="http://schemas.microsoft.com/office/powerpoint/2010/main" val="35180307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1DF3C9-488C-424F-BA70-F14FD286574E}"/>
              </a:ext>
            </a:extLst>
          </p:cNvPr>
          <p:cNvSpPr txBox="1"/>
          <p:nvPr/>
        </p:nvSpPr>
        <p:spPr>
          <a:xfrm>
            <a:off x="544982" y="1631006"/>
            <a:ext cx="7854753" cy="854080"/>
          </a:xfrm>
          <a:prstGeom prst="rect">
            <a:avLst/>
          </a:prstGeom>
          <a:noFill/>
        </p:spPr>
        <p:txBody>
          <a:bodyPr wrap="square" rtlCol="0">
            <a:spAutoFit/>
          </a:bodyPr>
          <a:lstStyle/>
          <a:p>
            <a:pPr defTabSz="685800"/>
            <a:r>
              <a:rPr lang="en-US" sz="1650" dirty="0">
                <a:solidFill>
                  <a:prstClr val="black"/>
                </a:solidFill>
                <a:latin typeface="Calibri" panose="020F0502020204030204" pitchFamily="34" charset="0"/>
                <a:cs typeface="Calibri" panose="020F0502020204030204" pitchFamily="34" charset="0"/>
              </a:rPr>
              <a:t>The NCES reported 2015-16 College-Going Rates for U.S. High School Graduates has declined for Asian and Black students when compared to the 2014-15 rates. The College-Going Rates for Hispanic and White students both had modest increases.</a:t>
            </a:r>
          </a:p>
        </p:txBody>
      </p:sp>
      <p:cxnSp>
        <p:nvCxnSpPr>
          <p:cNvPr id="7" name="Straight Connector 6"/>
          <p:cNvCxnSpPr/>
          <p:nvPr/>
        </p:nvCxnSpPr>
        <p:spPr>
          <a:xfrm>
            <a:off x="340770" y="1335326"/>
            <a:ext cx="2768758" cy="5430"/>
          </a:xfrm>
          <a:prstGeom prst="line">
            <a:avLst/>
          </a:prstGeom>
          <a:ln w="38100" cmpd="sng">
            <a:solidFill>
              <a:srgbClr val="254275"/>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062673" y="1083241"/>
            <a:ext cx="2662267" cy="507831"/>
          </a:xfrm>
          <a:prstGeom prst="rect">
            <a:avLst/>
          </a:prstGeom>
          <a:noFill/>
        </p:spPr>
        <p:txBody>
          <a:bodyPr wrap="square" rtlCol="0">
            <a:spAutoFit/>
          </a:bodyPr>
          <a:lstStyle/>
          <a:p>
            <a:pPr defTabSz="685800"/>
            <a:r>
              <a:rPr lang="en-US" sz="2700" b="1" dirty="0">
                <a:solidFill>
                  <a:prstClr val="black"/>
                </a:solidFill>
                <a:latin typeface="Calibri" panose="020F0502020204030204" pitchFamily="34" charset="0"/>
                <a:cs typeface="Calibri" panose="020F0502020204030204" pitchFamily="34" charset="0"/>
              </a:rPr>
              <a:t>RACE/ETHNICITY</a:t>
            </a:r>
            <a:endParaRPr lang="en-US" sz="1350" b="1" dirty="0">
              <a:solidFill>
                <a:prstClr val="black"/>
              </a:solidFill>
              <a:latin typeface="Calibri" panose="020F0502020204030204" pitchFamily="34" charset="0"/>
              <a:cs typeface="Calibri" panose="020F0502020204030204" pitchFamily="34" charset="0"/>
            </a:endParaRPr>
          </a:p>
        </p:txBody>
      </p:sp>
      <p:cxnSp>
        <p:nvCxnSpPr>
          <p:cNvPr id="12" name="Straight Connector 11"/>
          <p:cNvCxnSpPr/>
          <p:nvPr/>
        </p:nvCxnSpPr>
        <p:spPr>
          <a:xfrm>
            <a:off x="5588631" y="1335326"/>
            <a:ext cx="2698966" cy="0"/>
          </a:xfrm>
          <a:prstGeom prst="line">
            <a:avLst/>
          </a:prstGeom>
          <a:ln w="38100" cmpd="sng">
            <a:solidFill>
              <a:srgbClr val="254275"/>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3"/>
          <a:stretch>
            <a:fillRect/>
          </a:stretch>
        </p:blipFill>
        <p:spPr>
          <a:xfrm>
            <a:off x="544983" y="2525020"/>
            <a:ext cx="7654550" cy="1617503"/>
          </a:xfrm>
          <a:prstGeom prst="rect">
            <a:avLst/>
          </a:prstGeom>
        </p:spPr>
      </p:pic>
      <p:sp>
        <p:nvSpPr>
          <p:cNvPr id="3" name="TextBox 2"/>
          <p:cNvSpPr txBox="1"/>
          <p:nvPr/>
        </p:nvSpPr>
        <p:spPr>
          <a:xfrm>
            <a:off x="513606" y="4101666"/>
            <a:ext cx="4199993" cy="213585"/>
          </a:xfrm>
          <a:prstGeom prst="rect">
            <a:avLst/>
          </a:prstGeom>
          <a:noFill/>
        </p:spPr>
        <p:txBody>
          <a:bodyPr wrap="square" rtlCol="0">
            <a:spAutoFit/>
          </a:bodyPr>
          <a:lstStyle/>
          <a:p>
            <a:pPr defTabSz="685800"/>
            <a:r>
              <a:rPr lang="en-US" sz="788" dirty="0">
                <a:solidFill>
                  <a:prstClr val="black"/>
                </a:solidFill>
                <a:latin typeface="Tw Cen MT" panose="020B0602020104020603"/>
              </a:rPr>
              <a:t>https://nces.ed.gov/programs/coe/indicator_cpa.asp</a:t>
            </a:r>
          </a:p>
        </p:txBody>
      </p:sp>
    </p:spTree>
    <p:extLst>
      <p:ext uri="{BB962C8B-B14F-4D97-AF65-F5344CB8AC3E}">
        <p14:creationId xmlns:p14="http://schemas.microsoft.com/office/powerpoint/2010/main" val="37287182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p:cNvSpPr txBox="1">
            <a:spLocks/>
          </p:cNvSpPr>
          <p:nvPr/>
        </p:nvSpPr>
        <p:spPr>
          <a:xfrm>
            <a:off x="2365489" y="1219996"/>
            <a:ext cx="4452212" cy="438582"/>
          </a:xfrm>
          <a:prstGeom prst="rect">
            <a:avLst/>
          </a:prstGeom>
        </p:spPr>
        <p:txBody>
          <a:bodyPr vert="horz" wrap="square" lIns="68580" tIns="34290" rIns="68580" bIns="3429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en-US" sz="2400" dirty="0">
                <a:solidFill>
                  <a:prstClr val="black"/>
                </a:solidFill>
                <a:latin typeface="Calibri" panose="020F0502020204030204" pitchFamily="34" charset="0"/>
                <a:ea typeface="Roboto Condensed bold" panose="02000000000000000000" pitchFamily="2" charset="0"/>
                <a:cs typeface="Calibri" panose="020F0502020204030204" pitchFamily="34" charset="0"/>
              </a:rPr>
              <a:t>4-YEAR ATTENDANCE</a:t>
            </a:r>
          </a:p>
        </p:txBody>
      </p:sp>
      <p:cxnSp>
        <p:nvCxnSpPr>
          <p:cNvPr id="3" name="Straight Connector 2"/>
          <p:cNvCxnSpPr/>
          <p:nvPr/>
        </p:nvCxnSpPr>
        <p:spPr>
          <a:xfrm flipV="1">
            <a:off x="438742" y="1429490"/>
            <a:ext cx="2631038" cy="9796"/>
          </a:xfrm>
          <a:prstGeom prst="line">
            <a:avLst/>
          </a:prstGeom>
          <a:ln w="38100" cmpd="sng">
            <a:solidFill>
              <a:srgbClr val="254275"/>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p:nvCxnSpPr>
        <p:spPr>
          <a:xfrm>
            <a:off x="6014594" y="1429490"/>
            <a:ext cx="2670787" cy="0"/>
          </a:xfrm>
          <a:prstGeom prst="line">
            <a:avLst/>
          </a:prstGeom>
          <a:ln w="38100" cmpd="sng">
            <a:solidFill>
              <a:srgbClr val="254275"/>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grpSp>
        <p:nvGrpSpPr>
          <p:cNvPr id="6" name="Group 5"/>
          <p:cNvGrpSpPr/>
          <p:nvPr/>
        </p:nvGrpSpPr>
        <p:grpSpPr>
          <a:xfrm>
            <a:off x="1752525" y="11026562"/>
            <a:ext cx="3568216" cy="5613349"/>
            <a:chOff x="200037" y="12412338"/>
            <a:chExt cx="4757621" cy="7484465"/>
          </a:xfrm>
        </p:grpSpPr>
        <p:sp>
          <p:nvSpPr>
            <p:cNvPr id="7" name="Oval 6"/>
            <p:cNvSpPr/>
            <p:nvPr/>
          </p:nvSpPr>
          <p:spPr>
            <a:xfrm>
              <a:off x="2098147" y="17502884"/>
              <a:ext cx="2233295" cy="2233295"/>
            </a:xfrm>
            <a:prstGeom prst="ellipse">
              <a:avLst/>
            </a:prstGeom>
            <a:solidFill>
              <a:schemeClr val="accent5"/>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Tw Cen MT" panose="020B0602020104020603"/>
              </a:endParaRPr>
            </a:p>
          </p:txBody>
        </p:sp>
        <p:sp>
          <p:nvSpPr>
            <p:cNvPr id="8" name="TextBox 7"/>
            <p:cNvSpPr txBox="1"/>
            <p:nvPr/>
          </p:nvSpPr>
          <p:spPr>
            <a:xfrm>
              <a:off x="2158137" y="17865478"/>
              <a:ext cx="2050832" cy="2031325"/>
            </a:xfrm>
            <a:prstGeom prst="rect">
              <a:avLst/>
            </a:prstGeom>
            <a:noFill/>
          </p:spPr>
          <p:txBody>
            <a:bodyPr wrap="square" rtlCol="0">
              <a:spAutoFit/>
            </a:bodyPr>
            <a:lstStyle/>
            <a:p>
              <a:pPr algn="ctr" defTabSz="685800"/>
              <a:r>
                <a:rPr lang="en-US" sz="4500" dirty="0">
                  <a:solidFill>
                    <a:prstClr val="white"/>
                  </a:solidFill>
                  <a:latin typeface="Market Deco" charset="0"/>
                  <a:ea typeface="Market Deco" charset="0"/>
                  <a:cs typeface="Market Deco" charset="0"/>
                </a:rPr>
                <a:t>#3</a:t>
              </a:r>
            </a:p>
            <a:p>
              <a:pPr algn="ctr" defTabSz="685800"/>
              <a:r>
                <a:rPr lang="en-US" sz="2400" dirty="0">
                  <a:solidFill>
                    <a:prstClr val="white"/>
                  </a:solidFill>
                  <a:latin typeface="Bebas Neue" charset="0"/>
                  <a:ea typeface="Bebas Neue" charset="0"/>
                  <a:cs typeface="Bebas Neue" charset="0"/>
                </a:rPr>
                <a:t>Education</a:t>
              </a:r>
            </a:p>
          </p:txBody>
        </p:sp>
        <p:sp>
          <p:nvSpPr>
            <p:cNvPr id="9" name="Oval 8"/>
            <p:cNvSpPr/>
            <p:nvPr/>
          </p:nvSpPr>
          <p:spPr>
            <a:xfrm>
              <a:off x="612386" y="15900246"/>
              <a:ext cx="2526300" cy="2526300"/>
            </a:xfrm>
            <a:prstGeom prst="ellipse">
              <a:avLst/>
            </a:prstGeom>
            <a:solidFill>
              <a:schemeClr val="accent3"/>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Tw Cen MT" panose="020B0602020104020603"/>
              </a:endParaRPr>
            </a:p>
          </p:txBody>
        </p:sp>
        <p:sp>
          <p:nvSpPr>
            <p:cNvPr id="10" name="TextBox 9"/>
            <p:cNvSpPr txBox="1"/>
            <p:nvPr/>
          </p:nvSpPr>
          <p:spPr>
            <a:xfrm>
              <a:off x="200037" y="12412338"/>
              <a:ext cx="4757621" cy="1600439"/>
            </a:xfrm>
            <a:prstGeom prst="rect">
              <a:avLst/>
            </a:prstGeom>
            <a:noFill/>
          </p:spPr>
          <p:txBody>
            <a:bodyPr wrap="square" rtlCol="0">
              <a:spAutoFit/>
            </a:bodyPr>
            <a:lstStyle/>
            <a:p>
              <a:pPr algn="ctr" defTabSz="685800"/>
              <a:r>
                <a:rPr lang="en-US" sz="3000" dirty="0">
                  <a:solidFill>
                    <a:prstClr val="black"/>
                  </a:solidFill>
                  <a:latin typeface="Market Deco" charset="0"/>
                  <a:ea typeface="Market Deco" charset="0"/>
                  <a:cs typeface="Market Deco" charset="0"/>
                </a:rPr>
                <a:t>Program areas</a:t>
              </a:r>
            </a:p>
            <a:p>
              <a:pPr algn="ctr" defTabSz="685800"/>
              <a:r>
                <a:rPr lang="en-US" sz="2100" dirty="0">
                  <a:solidFill>
                    <a:prstClr val="black"/>
                  </a:solidFill>
                  <a:latin typeface="Bebas Neue" charset="0"/>
                  <a:ea typeface="Bebas Neue" charset="0"/>
                  <a:cs typeface="Bebas Neue" charset="0"/>
                </a:rPr>
                <a:t>With most credentials Awarded</a:t>
              </a:r>
            </a:p>
          </p:txBody>
        </p:sp>
        <p:sp>
          <p:nvSpPr>
            <p:cNvPr id="11" name="TextBox 10"/>
            <p:cNvSpPr txBox="1"/>
            <p:nvPr/>
          </p:nvSpPr>
          <p:spPr>
            <a:xfrm>
              <a:off x="850120" y="16994092"/>
              <a:ext cx="2050832" cy="2092880"/>
            </a:xfrm>
            <a:prstGeom prst="rect">
              <a:avLst/>
            </a:prstGeom>
            <a:noFill/>
          </p:spPr>
          <p:txBody>
            <a:bodyPr wrap="square" rtlCol="0">
              <a:spAutoFit/>
            </a:bodyPr>
            <a:lstStyle/>
            <a:p>
              <a:pPr algn="ctr" defTabSz="685800"/>
              <a:r>
                <a:rPr lang="en-US" sz="2400" dirty="0">
                  <a:solidFill>
                    <a:prstClr val="white"/>
                  </a:solidFill>
                  <a:latin typeface="Bebas Neue" charset="0"/>
                  <a:ea typeface="Bebas Neue" charset="0"/>
                  <a:cs typeface="Bebas Neue" charset="0"/>
                </a:rPr>
                <a:t>Business &amp; </a:t>
              </a:r>
            </a:p>
            <a:p>
              <a:pPr algn="ctr" defTabSz="685800"/>
              <a:r>
                <a:rPr lang="en-US" sz="2400" dirty="0">
                  <a:solidFill>
                    <a:prstClr val="white"/>
                  </a:solidFill>
                  <a:latin typeface="Bebas Neue" charset="0"/>
                  <a:ea typeface="Bebas Neue" charset="0"/>
                  <a:cs typeface="Bebas Neue" charset="0"/>
                </a:rPr>
                <a:t>Management </a:t>
              </a:r>
            </a:p>
          </p:txBody>
        </p:sp>
        <p:sp>
          <p:nvSpPr>
            <p:cNvPr id="12" name="Oval 11"/>
            <p:cNvSpPr/>
            <p:nvPr/>
          </p:nvSpPr>
          <p:spPr>
            <a:xfrm>
              <a:off x="1651578" y="13704477"/>
              <a:ext cx="2934379" cy="2934379"/>
            </a:xfrm>
            <a:prstGeom prst="ellipse">
              <a:avLst/>
            </a:prstGeom>
            <a:solidFill>
              <a:schemeClr val="accent2"/>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Tw Cen MT" panose="020B0602020104020603"/>
              </a:endParaRPr>
            </a:p>
          </p:txBody>
        </p:sp>
        <p:sp>
          <p:nvSpPr>
            <p:cNvPr id="13" name="TextBox 12"/>
            <p:cNvSpPr txBox="1"/>
            <p:nvPr/>
          </p:nvSpPr>
          <p:spPr>
            <a:xfrm>
              <a:off x="1279876" y="14004161"/>
              <a:ext cx="3677782" cy="2031325"/>
            </a:xfrm>
            <a:prstGeom prst="rect">
              <a:avLst/>
            </a:prstGeom>
            <a:noFill/>
          </p:spPr>
          <p:txBody>
            <a:bodyPr wrap="square" rtlCol="0">
              <a:spAutoFit/>
            </a:bodyPr>
            <a:lstStyle/>
            <a:p>
              <a:pPr algn="ctr" defTabSz="685800"/>
              <a:r>
                <a:rPr lang="en-US" sz="4500" dirty="0">
                  <a:solidFill>
                    <a:prstClr val="white"/>
                  </a:solidFill>
                  <a:latin typeface="Market Deco" charset="0"/>
                  <a:ea typeface="Market Deco" charset="0"/>
                  <a:cs typeface="Market Deco" charset="0"/>
                </a:rPr>
                <a:t>#1</a:t>
              </a:r>
            </a:p>
            <a:p>
              <a:pPr algn="ctr" defTabSz="685800"/>
              <a:r>
                <a:rPr lang="en-US" sz="2400" dirty="0">
                  <a:solidFill>
                    <a:prstClr val="white"/>
                  </a:solidFill>
                  <a:latin typeface="Bebas Neue" charset="0"/>
                  <a:ea typeface="Bebas Neue" charset="0"/>
                  <a:cs typeface="Bebas Neue" charset="0"/>
                </a:rPr>
                <a:t>Health Professions </a:t>
              </a:r>
            </a:p>
            <a:p>
              <a:pPr algn="ctr" defTabSz="685800"/>
              <a:r>
                <a:rPr lang="en-US" sz="2400" dirty="0">
                  <a:solidFill>
                    <a:prstClr val="white"/>
                  </a:solidFill>
                  <a:latin typeface="Bebas Neue" charset="0"/>
                  <a:ea typeface="Bebas Neue" charset="0"/>
                  <a:cs typeface="Bebas Neue" charset="0"/>
                </a:rPr>
                <a:t>&amp; Nursing</a:t>
              </a:r>
            </a:p>
          </p:txBody>
        </p:sp>
      </p:grpSp>
      <p:grpSp>
        <p:nvGrpSpPr>
          <p:cNvPr id="14" name="Group 13"/>
          <p:cNvGrpSpPr/>
          <p:nvPr/>
        </p:nvGrpSpPr>
        <p:grpSpPr>
          <a:xfrm>
            <a:off x="1866825" y="11140862"/>
            <a:ext cx="3568216" cy="5613349"/>
            <a:chOff x="200037" y="12412338"/>
            <a:chExt cx="4757621" cy="7484465"/>
          </a:xfrm>
        </p:grpSpPr>
        <p:sp>
          <p:nvSpPr>
            <p:cNvPr id="15" name="Oval 14"/>
            <p:cNvSpPr/>
            <p:nvPr/>
          </p:nvSpPr>
          <p:spPr>
            <a:xfrm>
              <a:off x="2098147" y="17502884"/>
              <a:ext cx="2233295" cy="2233295"/>
            </a:xfrm>
            <a:prstGeom prst="ellipse">
              <a:avLst/>
            </a:prstGeom>
            <a:solidFill>
              <a:schemeClr val="accent5"/>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Tw Cen MT" panose="020B0602020104020603"/>
              </a:endParaRPr>
            </a:p>
          </p:txBody>
        </p:sp>
        <p:sp>
          <p:nvSpPr>
            <p:cNvPr id="16" name="TextBox 15"/>
            <p:cNvSpPr txBox="1"/>
            <p:nvPr/>
          </p:nvSpPr>
          <p:spPr>
            <a:xfrm>
              <a:off x="2158137" y="17865478"/>
              <a:ext cx="2050832" cy="2031325"/>
            </a:xfrm>
            <a:prstGeom prst="rect">
              <a:avLst/>
            </a:prstGeom>
            <a:noFill/>
          </p:spPr>
          <p:txBody>
            <a:bodyPr wrap="square" rtlCol="0">
              <a:spAutoFit/>
            </a:bodyPr>
            <a:lstStyle/>
            <a:p>
              <a:pPr algn="ctr" defTabSz="685800"/>
              <a:r>
                <a:rPr lang="en-US" sz="4500" dirty="0">
                  <a:solidFill>
                    <a:prstClr val="white"/>
                  </a:solidFill>
                  <a:latin typeface="Market Deco" charset="0"/>
                  <a:ea typeface="Market Deco" charset="0"/>
                  <a:cs typeface="Market Deco" charset="0"/>
                </a:rPr>
                <a:t>#3</a:t>
              </a:r>
            </a:p>
            <a:p>
              <a:pPr algn="ctr" defTabSz="685800"/>
              <a:r>
                <a:rPr lang="en-US" sz="2400" dirty="0">
                  <a:solidFill>
                    <a:prstClr val="white"/>
                  </a:solidFill>
                  <a:latin typeface="Bebas Neue" charset="0"/>
                  <a:ea typeface="Bebas Neue" charset="0"/>
                  <a:cs typeface="Bebas Neue" charset="0"/>
                </a:rPr>
                <a:t>Education</a:t>
              </a:r>
            </a:p>
          </p:txBody>
        </p:sp>
        <p:sp>
          <p:nvSpPr>
            <p:cNvPr id="17" name="Oval 16"/>
            <p:cNvSpPr/>
            <p:nvPr/>
          </p:nvSpPr>
          <p:spPr>
            <a:xfrm>
              <a:off x="612386" y="15900246"/>
              <a:ext cx="2526300" cy="2526300"/>
            </a:xfrm>
            <a:prstGeom prst="ellipse">
              <a:avLst/>
            </a:prstGeom>
            <a:solidFill>
              <a:schemeClr val="accent3"/>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Tw Cen MT" panose="020B0602020104020603"/>
              </a:endParaRPr>
            </a:p>
          </p:txBody>
        </p:sp>
        <p:sp>
          <p:nvSpPr>
            <p:cNvPr id="18" name="TextBox 17"/>
            <p:cNvSpPr txBox="1"/>
            <p:nvPr/>
          </p:nvSpPr>
          <p:spPr>
            <a:xfrm>
              <a:off x="200037" y="12412338"/>
              <a:ext cx="4757621" cy="1600439"/>
            </a:xfrm>
            <a:prstGeom prst="rect">
              <a:avLst/>
            </a:prstGeom>
            <a:noFill/>
          </p:spPr>
          <p:txBody>
            <a:bodyPr wrap="square" rtlCol="0">
              <a:spAutoFit/>
            </a:bodyPr>
            <a:lstStyle/>
            <a:p>
              <a:pPr algn="ctr" defTabSz="685800"/>
              <a:r>
                <a:rPr lang="en-US" sz="3000" dirty="0">
                  <a:solidFill>
                    <a:prstClr val="black"/>
                  </a:solidFill>
                  <a:latin typeface="Market Deco" charset="0"/>
                  <a:ea typeface="Market Deco" charset="0"/>
                  <a:cs typeface="Market Deco" charset="0"/>
                </a:rPr>
                <a:t>Program areas</a:t>
              </a:r>
            </a:p>
            <a:p>
              <a:pPr algn="ctr" defTabSz="685800"/>
              <a:r>
                <a:rPr lang="en-US" sz="2100" dirty="0">
                  <a:solidFill>
                    <a:prstClr val="black"/>
                  </a:solidFill>
                  <a:latin typeface="Bebas Neue" charset="0"/>
                  <a:ea typeface="Bebas Neue" charset="0"/>
                  <a:cs typeface="Bebas Neue" charset="0"/>
                </a:rPr>
                <a:t>With most credentials Awarded</a:t>
              </a:r>
            </a:p>
          </p:txBody>
        </p:sp>
        <p:sp>
          <p:nvSpPr>
            <p:cNvPr id="19" name="TextBox 18"/>
            <p:cNvSpPr txBox="1"/>
            <p:nvPr/>
          </p:nvSpPr>
          <p:spPr>
            <a:xfrm>
              <a:off x="850120" y="16994092"/>
              <a:ext cx="2050832" cy="2092880"/>
            </a:xfrm>
            <a:prstGeom prst="rect">
              <a:avLst/>
            </a:prstGeom>
            <a:noFill/>
          </p:spPr>
          <p:txBody>
            <a:bodyPr wrap="square" rtlCol="0">
              <a:spAutoFit/>
            </a:bodyPr>
            <a:lstStyle/>
            <a:p>
              <a:pPr algn="ctr" defTabSz="685800"/>
              <a:r>
                <a:rPr lang="en-US" sz="2400" dirty="0">
                  <a:solidFill>
                    <a:prstClr val="white"/>
                  </a:solidFill>
                  <a:latin typeface="Bebas Neue" charset="0"/>
                  <a:ea typeface="Bebas Neue" charset="0"/>
                  <a:cs typeface="Bebas Neue" charset="0"/>
                </a:rPr>
                <a:t>Business &amp; </a:t>
              </a:r>
            </a:p>
            <a:p>
              <a:pPr algn="ctr" defTabSz="685800"/>
              <a:r>
                <a:rPr lang="en-US" sz="2400" dirty="0">
                  <a:solidFill>
                    <a:prstClr val="white"/>
                  </a:solidFill>
                  <a:latin typeface="Bebas Neue" charset="0"/>
                  <a:ea typeface="Bebas Neue" charset="0"/>
                  <a:cs typeface="Bebas Neue" charset="0"/>
                </a:rPr>
                <a:t>Management </a:t>
              </a:r>
            </a:p>
          </p:txBody>
        </p:sp>
        <p:sp>
          <p:nvSpPr>
            <p:cNvPr id="20" name="Oval 19"/>
            <p:cNvSpPr/>
            <p:nvPr/>
          </p:nvSpPr>
          <p:spPr>
            <a:xfrm>
              <a:off x="1651578" y="13704477"/>
              <a:ext cx="2934379" cy="2934379"/>
            </a:xfrm>
            <a:prstGeom prst="ellipse">
              <a:avLst/>
            </a:prstGeom>
            <a:solidFill>
              <a:schemeClr val="accent2"/>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Tw Cen MT" panose="020B0602020104020603"/>
              </a:endParaRPr>
            </a:p>
          </p:txBody>
        </p:sp>
        <p:sp>
          <p:nvSpPr>
            <p:cNvPr id="21" name="TextBox 20"/>
            <p:cNvSpPr txBox="1"/>
            <p:nvPr/>
          </p:nvSpPr>
          <p:spPr>
            <a:xfrm>
              <a:off x="1279876" y="14004161"/>
              <a:ext cx="3677782" cy="2031325"/>
            </a:xfrm>
            <a:prstGeom prst="rect">
              <a:avLst/>
            </a:prstGeom>
            <a:noFill/>
          </p:spPr>
          <p:txBody>
            <a:bodyPr wrap="square" rtlCol="0">
              <a:spAutoFit/>
            </a:bodyPr>
            <a:lstStyle/>
            <a:p>
              <a:pPr algn="ctr" defTabSz="685800"/>
              <a:r>
                <a:rPr lang="en-US" sz="4500" dirty="0">
                  <a:solidFill>
                    <a:prstClr val="white"/>
                  </a:solidFill>
                  <a:latin typeface="Market Deco" charset="0"/>
                  <a:ea typeface="Market Deco" charset="0"/>
                  <a:cs typeface="Market Deco" charset="0"/>
                </a:rPr>
                <a:t>#1</a:t>
              </a:r>
            </a:p>
            <a:p>
              <a:pPr algn="ctr" defTabSz="685800"/>
              <a:r>
                <a:rPr lang="en-US" sz="2400" dirty="0">
                  <a:solidFill>
                    <a:prstClr val="white"/>
                  </a:solidFill>
                  <a:latin typeface="Bebas Neue" charset="0"/>
                  <a:ea typeface="Bebas Neue" charset="0"/>
                  <a:cs typeface="Bebas Neue" charset="0"/>
                </a:rPr>
                <a:t>Health Professions </a:t>
              </a:r>
            </a:p>
            <a:p>
              <a:pPr algn="ctr" defTabSz="685800"/>
              <a:r>
                <a:rPr lang="en-US" sz="2400" dirty="0">
                  <a:solidFill>
                    <a:prstClr val="white"/>
                  </a:solidFill>
                  <a:latin typeface="Bebas Neue" charset="0"/>
                  <a:ea typeface="Bebas Neue" charset="0"/>
                  <a:cs typeface="Bebas Neue" charset="0"/>
                </a:rPr>
                <a:t>&amp; Nursing</a:t>
              </a:r>
            </a:p>
          </p:txBody>
        </p:sp>
      </p:grpSp>
      <p:grpSp>
        <p:nvGrpSpPr>
          <p:cNvPr id="22" name="Group 21"/>
          <p:cNvGrpSpPr/>
          <p:nvPr/>
        </p:nvGrpSpPr>
        <p:grpSpPr>
          <a:xfrm>
            <a:off x="1981125" y="11255162"/>
            <a:ext cx="3568216" cy="5613349"/>
            <a:chOff x="200037" y="12412338"/>
            <a:chExt cx="4757621" cy="7484465"/>
          </a:xfrm>
        </p:grpSpPr>
        <p:sp>
          <p:nvSpPr>
            <p:cNvPr id="23" name="Oval 22"/>
            <p:cNvSpPr/>
            <p:nvPr/>
          </p:nvSpPr>
          <p:spPr>
            <a:xfrm>
              <a:off x="2098147" y="17502884"/>
              <a:ext cx="2233295" cy="2233295"/>
            </a:xfrm>
            <a:prstGeom prst="ellipse">
              <a:avLst/>
            </a:prstGeom>
            <a:solidFill>
              <a:schemeClr val="accent5"/>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Tw Cen MT" panose="020B0602020104020603"/>
              </a:endParaRPr>
            </a:p>
          </p:txBody>
        </p:sp>
        <p:sp>
          <p:nvSpPr>
            <p:cNvPr id="24" name="TextBox 23"/>
            <p:cNvSpPr txBox="1"/>
            <p:nvPr/>
          </p:nvSpPr>
          <p:spPr>
            <a:xfrm>
              <a:off x="2158137" y="17865478"/>
              <a:ext cx="2050832" cy="2031325"/>
            </a:xfrm>
            <a:prstGeom prst="rect">
              <a:avLst/>
            </a:prstGeom>
            <a:noFill/>
          </p:spPr>
          <p:txBody>
            <a:bodyPr wrap="square" rtlCol="0">
              <a:spAutoFit/>
            </a:bodyPr>
            <a:lstStyle/>
            <a:p>
              <a:pPr algn="ctr" defTabSz="685800"/>
              <a:r>
                <a:rPr lang="en-US" sz="4500" dirty="0">
                  <a:solidFill>
                    <a:prstClr val="white"/>
                  </a:solidFill>
                  <a:latin typeface="Market Deco" charset="0"/>
                  <a:ea typeface="Market Deco" charset="0"/>
                  <a:cs typeface="Market Deco" charset="0"/>
                </a:rPr>
                <a:t>#3</a:t>
              </a:r>
            </a:p>
            <a:p>
              <a:pPr algn="ctr" defTabSz="685800"/>
              <a:r>
                <a:rPr lang="en-US" sz="2400" dirty="0">
                  <a:solidFill>
                    <a:prstClr val="white"/>
                  </a:solidFill>
                  <a:latin typeface="Bebas Neue" charset="0"/>
                  <a:ea typeface="Bebas Neue" charset="0"/>
                  <a:cs typeface="Bebas Neue" charset="0"/>
                </a:rPr>
                <a:t>Education</a:t>
              </a:r>
            </a:p>
          </p:txBody>
        </p:sp>
        <p:sp>
          <p:nvSpPr>
            <p:cNvPr id="25" name="Oval 24"/>
            <p:cNvSpPr/>
            <p:nvPr/>
          </p:nvSpPr>
          <p:spPr>
            <a:xfrm>
              <a:off x="612386" y="15900246"/>
              <a:ext cx="2526300" cy="2526300"/>
            </a:xfrm>
            <a:prstGeom prst="ellipse">
              <a:avLst/>
            </a:prstGeom>
            <a:solidFill>
              <a:schemeClr val="accent3"/>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Tw Cen MT" panose="020B0602020104020603"/>
              </a:endParaRPr>
            </a:p>
          </p:txBody>
        </p:sp>
        <p:sp>
          <p:nvSpPr>
            <p:cNvPr id="26" name="TextBox 25"/>
            <p:cNvSpPr txBox="1"/>
            <p:nvPr/>
          </p:nvSpPr>
          <p:spPr>
            <a:xfrm>
              <a:off x="200037" y="12412338"/>
              <a:ext cx="4757621" cy="1600439"/>
            </a:xfrm>
            <a:prstGeom prst="rect">
              <a:avLst/>
            </a:prstGeom>
            <a:noFill/>
          </p:spPr>
          <p:txBody>
            <a:bodyPr wrap="square" rtlCol="0">
              <a:spAutoFit/>
            </a:bodyPr>
            <a:lstStyle/>
            <a:p>
              <a:pPr algn="ctr" defTabSz="685800"/>
              <a:r>
                <a:rPr lang="en-US" sz="3000" dirty="0">
                  <a:solidFill>
                    <a:prstClr val="black"/>
                  </a:solidFill>
                  <a:latin typeface="Market Deco" charset="0"/>
                  <a:ea typeface="Market Deco" charset="0"/>
                  <a:cs typeface="Market Deco" charset="0"/>
                </a:rPr>
                <a:t>Program areas</a:t>
              </a:r>
            </a:p>
            <a:p>
              <a:pPr algn="ctr" defTabSz="685800"/>
              <a:r>
                <a:rPr lang="en-US" sz="2100" dirty="0">
                  <a:solidFill>
                    <a:prstClr val="black"/>
                  </a:solidFill>
                  <a:latin typeface="Bebas Neue" charset="0"/>
                  <a:ea typeface="Bebas Neue" charset="0"/>
                  <a:cs typeface="Bebas Neue" charset="0"/>
                </a:rPr>
                <a:t>With most credentials Awarded</a:t>
              </a:r>
            </a:p>
          </p:txBody>
        </p:sp>
        <p:sp>
          <p:nvSpPr>
            <p:cNvPr id="27" name="TextBox 26"/>
            <p:cNvSpPr txBox="1"/>
            <p:nvPr/>
          </p:nvSpPr>
          <p:spPr>
            <a:xfrm>
              <a:off x="850120" y="16994092"/>
              <a:ext cx="2050832" cy="2092880"/>
            </a:xfrm>
            <a:prstGeom prst="rect">
              <a:avLst/>
            </a:prstGeom>
            <a:noFill/>
          </p:spPr>
          <p:txBody>
            <a:bodyPr wrap="square" rtlCol="0">
              <a:spAutoFit/>
            </a:bodyPr>
            <a:lstStyle/>
            <a:p>
              <a:pPr algn="ctr" defTabSz="685800"/>
              <a:r>
                <a:rPr lang="en-US" sz="2400" dirty="0">
                  <a:solidFill>
                    <a:prstClr val="white"/>
                  </a:solidFill>
                  <a:latin typeface="Bebas Neue" charset="0"/>
                  <a:ea typeface="Bebas Neue" charset="0"/>
                  <a:cs typeface="Bebas Neue" charset="0"/>
                </a:rPr>
                <a:t>Business &amp; </a:t>
              </a:r>
            </a:p>
            <a:p>
              <a:pPr algn="ctr" defTabSz="685800"/>
              <a:r>
                <a:rPr lang="en-US" sz="2400" dirty="0">
                  <a:solidFill>
                    <a:prstClr val="white"/>
                  </a:solidFill>
                  <a:latin typeface="Bebas Neue" charset="0"/>
                  <a:ea typeface="Bebas Neue" charset="0"/>
                  <a:cs typeface="Bebas Neue" charset="0"/>
                </a:rPr>
                <a:t>Management </a:t>
              </a:r>
            </a:p>
          </p:txBody>
        </p:sp>
        <p:sp>
          <p:nvSpPr>
            <p:cNvPr id="28" name="Oval 27"/>
            <p:cNvSpPr/>
            <p:nvPr/>
          </p:nvSpPr>
          <p:spPr>
            <a:xfrm>
              <a:off x="1651578" y="13704477"/>
              <a:ext cx="2934379" cy="2934379"/>
            </a:xfrm>
            <a:prstGeom prst="ellipse">
              <a:avLst/>
            </a:prstGeom>
            <a:solidFill>
              <a:schemeClr val="accent2"/>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Tw Cen MT" panose="020B0602020104020603"/>
              </a:endParaRPr>
            </a:p>
          </p:txBody>
        </p:sp>
        <p:sp>
          <p:nvSpPr>
            <p:cNvPr id="29" name="TextBox 28"/>
            <p:cNvSpPr txBox="1"/>
            <p:nvPr/>
          </p:nvSpPr>
          <p:spPr>
            <a:xfrm>
              <a:off x="1279876" y="14004161"/>
              <a:ext cx="3677782" cy="2031325"/>
            </a:xfrm>
            <a:prstGeom prst="rect">
              <a:avLst/>
            </a:prstGeom>
            <a:noFill/>
          </p:spPr>
          <p:txBody>
            <a:bodyPr wrap="square" rtlCol="0">
              <a:spAutoFit/>
            </a:bodyPr>
            <a:lstStyle/>
            <a:p>
              <a:pPr algn="ctr" defTabSz="685800"/>
              <a:r>
                <a:rPr lang="en-US" sz="4500" dirty="0">
                  <a:solidFill>
                    <a:prstClr val="white"/>
                  </a:solidFill>
                  <a:latin typeface="Market Deco" charset="0"/>
                  <a:ea typeface="Market Deco" charset="0"/>
                  <a:cs typeface="Market Deco" charset="0"/>
                </a:rPr>
                <a:t>#1</a:t>
              </a:r>
            </a:p>
            <a:p>
              <a:pPr algn="ctr" defTabSz="685800"/>
              <a:r>
                <a:rPr lang="en-US" sz="2400" dirty="0">
                  <a:solidFill>
                    <a:prstClr val="white"/>
                  </a:solidFill>
                  <a:latin typeface="Bebas Neue" charset="0"/>
                  <a:ea typeface="Bebas Neue" charset="0"/>
                  <a:cs typeface="Bebas Neue" charset="0"/>
                </a:rPr>
                <a:t>Health Professions </a:t>
              </a:r>
            </a:p>
            <a:p>
              <a:pPr algn="ctr" defTabSz="685800"/>
              <a:r>
                <a:rPr lang="en-US" sz="2400" dirty="0">
                  <a:solidFill>
                    <a:prstClr val="white"/>
                  </a:solidFill>
                  <a:latin typeface="Bebas Neue" charset="0"/>
                  <a:ea typeface="Bebas Neue" charset="0"/>
                  <a:cs typeface="Bebas Neue" charset="0"/>
                </a:rPr>
                <a:t>&amp; Nursing</a:t>
              </a:r>
            </a:p>
          </p:txBody>
        </p:sp>
      </p:grpSp>
      <p:sp>
        <p:nvSpPr>
          <p:cNvPr id="31" name="TextBox 30"/>
          <p:cNvSpPr txBox="1"/>
          <p:nvPr/>
        </p:nvSpPr>
        <p:spPr>
          <a:xfrm>
            <a:off x="438742" y="5717049"/>
            <a:ext cx="4199993" cy="207749"/>
          </a:xfrm>
          <a:prstGeom prst="rect">
            <a:avLst/>
          </a:prstGeom>
          <a:noFill/>
        </p:spPr>
        <p:txBody>
          <a:bodyPr wrap="square" rtlCol="0">
            <a:spAutoFit/>
          </a:bodyPr>
          <a:lstStyle/>
          <a:p>
            <a:pPr defTabSz="685800"/>
            <a:r>
              <a:rPr lang="en-US" sz="750" dirty="0">
                <a:solidFill>
                  <a:prstClr val="black"/>
                </a:solidFill>
                <a:latin typeface="Tw Cen MT" panose="020B0602020104020603"/>
              </a:rPr>
              <a:t>Source: SIS</a:t>
            </a:r>
          </a:p>
        </p:txBody>
      </p:sp>
      <p:pic>
        <p:nvPicPr>
          <p:cNvPr id="30" name="Picture 29"/>
          <p:cNvPicPr>
            <a:picLocks noChangeAspect="1"/>
          </p:cNvPicPr>
          <p:nvPr/>
        </p:nvPicPr>
        <p:blipFill>
          <a:blip r:embed="rId3"/>
          <a:stretch>
            <a:fillRect/>
          </a:stretch>
        </p:blipFill>
        <p:spPr>
          <a:xfrm>
            <a:off x="438742" y="2031329"/>
            <a:ext cx="8253944" cy="3692045"/>
          </a:xfrm>
          <a:prstGeom prst="rect">
            <a:avLst/>
          </a:prstGeom>
        </p:spPr>
      </p:pic>
    </p:spTree>
    <p:extLst>
      <p:ext uri="{BB962C8B-B14F-4D97-AF65-F5344CB8AC3E}">
        <p14:creationId xmlns:p14="http://schemas.microsoft.com/office/powerpoint/2010/main" val="10739581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p:cNvSpPr txBox="1">
            <a:spLocks/>
          </p:cNvSpPr>
          <p:nvPr/>
        </p:nvSpPr>
        <p:spPr>
          <a:xfrm>
            <a:off x="2299748" y="1230584"/>
            <a:ext cx="4452212" cy="392415"/>
          </a:xfrm>
          <a:prstGeom prst="rect">
            <a:avLst/>
          </a:prstGeom>
        </p:spPr>
        <p:txBody>
          <a:bodyPr vert="horz" wrap="square" lIns="68580" tIns="34290" rIns="68580" bIns="3429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en-US" sz="2100" dirty="0">
                <a:solidFill>
                  <a:prstClr val="black"/>
                </a:solidFill>
                <a:latin typeface="Calibri" panose="020F0502020204030204" pitchFamily="34" charset="0"/>
                <a:ea typeface="Roboto Condensed bold" panose="02000000000000000000" pitchFamily="2" charset="0"/>
                <a:cs typeface="Calibri" panose="020F0502020204030204" pitchFamily="34" charset="0"/>
              </a:rPr>
              <a:t>2 YEAR ATTENDANCE</a:t>
            </a:r>
          </a:p>
        </p:txBody>
      </p:sp>
      <p:cxnSp>
        <p:nvCxnSpPr>
          <p:cNvPr id="3" name="Straight Connector 2"/>
          <p:cNvCxnSpPr/>
          <p:nvPr/>
        </p:nvCxnSpPr>
        <p:spPr>
          <a:xfrm flipV="1">
            <a:off x="298174" y="1426791"/>
            <a:ext cx="2939576" cy="2699"/>
          </a:xfrm>
          <a:prstGeom prst="line">
            <a:avLst/>
          </a:prstGeom>
          <a:ln w="38100" cmpd="sng">
            <a:solidFill>
              <a:srgbClr val="254275"/>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p:nvCxnSpPr>
        <p:spPr>
          <a:xfrm>
            <a:off x="5764306" y="1426791"/>
            <a:ext cx="2840141" cy="2699"/>
          </a:xfrm>
          <a:prstGeom prst="line">
            <a:avLst/>
          </a:prstGeom>
          <a:ln w="38100" cmpd="sng">
            <a:solidFill>
              <a:srgbClr val="254275"/>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grpSp>
        <p:nvGrpSpPr>
          <p:cNvPr id="6" name="Group 5"/>
          <p:cNvGrpSpPr/>
          <p:nvPr/>
        </p:nvGrpSpPr>
        <p:grpSpPr>
          <a:xfrm>
            <a:off x="1752525" y="11026562"/>
            <a:ext cx="3568216" cy="5613349"/>
            <a:chOff x="200037" y="12412338"/>
            <a:chExt cx="4757621" cy="7484465"/>
          </a:xfrm>
        </p:grpSpPr>
        <p:sp>
          <p:nvSpPr>
            <p:cNvPr id="7" name="Oval 6"/>
            <p:cNvSpPr/>
            <p:nvPr/>
          </p:nvSpPr>
          <p:spPr>
            <a:xfrm>
              <a:off x="2098147" y="17502884"/>
              <a:ext cx="2233295" cy="2233295"/>
            </a:xfrm>
            <a:prstGeom prst="ellipse">
              <a:avLst/>
            </a:prstGeom>
            <a:solidFill>
              <a:schemeClr val="accent5"/>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Tw Cen MT" panose="020B0602020104020603"/>
              </a:endParaRPr>
            </a:p>
          </p:txBody>
        </p:sp>
        <p:sp>
          <p:nvSpPr>
            <p:cNvPr id="8" name="TextBox 7"/>
            <p:cNvSpPr txBox="1"/>
            <p:nvPr/>
          </p:nvSpPr>
          <p:spPr>
            <a:xfrm>
              <a:off x="2158137" y="17865478"/>
              <a:ext cx="2050832" cy="2031325"/>
            </a:xfrm>
            <a:prstGeom prst="rect">
              <a:avLst/>
            </a:prstGeom>
            <a:noFill/>
          </p:spPr>
          <p:txBody>
            <a:bodyPr wrap="square" rtlCol="0">
              <a:spAutoFit/>
            </a:bodyPr>
            <a:lstStyle/>
            <a:p>
              <a:pPr algn="ctr" defTabSz="685800"/>
              <a:r>
                <a:rPr lang="en-US" sz="4500" dirty="0">
                  <a:solidFill>
                    <a:prstClr val="white"/>
                  </a:solidFill>
                  <a:latin typeface="Market Deco" charset="0"/>
                  <a:ea typeface="Market Deco" charset="0"/>
                  <a:cs typeface="Market Deco" charset="0"/>
                </a:rPr>
                <a:t>#3</a:t>
              </a:r>
            </a:p>
            <a:p>
              <a:pPr algn="ctr" defTabSz="685800"/>
              <a:r>
                <a:rPr lang="en-US" sz="2400" dirty="0">
                  <a:solidFill>
                    <a:prstClr val="white"/>
                  </a:solidFill>
                  <a:latin typeface="Bebas Neue" charset="0"/>
                  <a:ea typeface="Bebas Neue" charset="0"/>
                  <a:cs typeface="Bebas Neue" charset="0"/>
                </a:rPr>
                <a:t>Education</a:t>
              </a:r>
            </a:p>
          </p:txBody>
        </p:sp>
        <p:sp>
          <p:nvSpPr>
            <p:cNvPr id="9" name="Oval 8"/>
            <p:cNvSpPr/>
            <p:nvPr/>
          </p:nvSpPr>
          <p:spPr>
            <a:xfrm>
              <a:off x="612386" y="15900246"/>
              <a:ext cx="2526300" cy="2526300"/>
            </a:xfrm>
            <a:prstGeom prst="ellipse">
              <a:avLst/>
            </a:prstGeom>
            <a:solidFill>
              <a:schemeClr val="accent3"/>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Tw Cen MT" panose="020B0602020104020603"/>
              </a:endParaRPr>
            </a:p>
          </p:txBody>
        </p:sp>
        <p:sp>
          <p:nvSpPr>
            <p:cNvPr id="10" name="TextBox 9"/>
            <p:cNvSpPr txBox="1"/>
            <p:nvPr/>
          </p:nvSpPr>
          <p:spPr>
            <a:xfrm>
              <a:off x="200037" y="12412338"/>
              <a:ext cx="4757621" cy="1600439"/>
            </a:xfrm>
            <a:prstGeom prst="rect">
              <a:avLst/>
            </a:prstGeom>
            <a:noFill/>
          </p:spPr>
          <p:txBody>
            <a:bodyPr wrap="square" rtlCol="0">
              <a:spAutoFit/>
            </a:bodyPr>
            <a:lstStyle/>
            <a:p>
              <a:pPr algn="ctr" defTabSz="685800"/>
              <a:r>
                <a:rPr lang="en-US" sz="3000" dirty="0">
                  <a:solidFill>
                    <a:prstClr val="black"/>
                  </a:solidFill>
                  <a:latin typeface="Market Deco" charset="0"/>
                  <a:ea typeface="Market Deco" charset="0"/>
                  <a:cs typeface="Market Deco" charset="0"/>
                </a:rPr>
                <a:t>Program areas</a:t>
              </a:r>
            </a:p>
            <a:p>
              <a:pPr algn="ctr" defTabSz="685800"/>
              <a:r>
                <a:rPr lang="en-US" sz="2100" dirty="0">
                  <a:solidFill>
                    <a:prstClr val="black"/>
                  </a:solidFill>
                  <a:latin typeface="Bebas Neue" charset="0"/>
                  <a:ea typeface="Bebas Neue" charset="0"/>
                  <a:cs typeface="Bebas Neue" charset="0"/>
                </a:rPr>
                <a:t>With most credentials Awarded</a:t>
              </a:r>
            </a:p>
          </p:txBody>
        </p:sp>
        <p:sp>
          <p:nvSpPr>
            <p:cNvPr id="11" name="TextBox 10"/>
            <p:cNvSpPr txBox="1"/>
            <p:nvPr/>
          </p:nvSpPr>
          <p:spPr>
            <a:xfrm>
              <a:off x="850120" y="16994092"/>
              <a:ext cx="2050832" cy="2092880"/>
            </a:xfrm>
            <a:prstGeom prst="rect">
              <a:avLst/>
            </a:prstGeom>
            <a:noFill/>
          </p:spPr>
          <p:txBody>
            <a:bodyPr wrap="square" rtlCol="0">
              <a:spAutoFit/>
            </a:bodyPr>
            <a:lstStyle/>
            <a:p>
              <a:pPr algn="ctr" defTabSz="685800"/>
              <a:r>
                <a:rPr lang="en-US" sz="2400" dirty="0">
                  <a:solidFill>
                    <a:prstClr val="white"/>
                  </a:solidFill>
                  <a:latin typeface="Bebas Neue" charset="0"/>
                  <a:ea typeface="Bebas Neue" charset="0"/>
                  <a:cs typeface="Bebas Neue" charset="0"/>
                </a:rPr>
                <a:t>Business &amp; </a:t>
              </a:r>
            </a:p>
            <a:p>
              <a:pPr algn="ctr" defTabSz="685800"/>
              <a:r>
                <a:rPr lang="en-US" sz="2400" dirty="0">
                  <a:solidFill>
                    <a:prstClr val="white"/>
                  </a:solidFill>
                  <a:latin typeface="Bebas Neue" charset="0"/>
                  <a:ea typeface="Bebas Neue" charset="0"/>
                  <a:cs typeface="Bebas Neue" charset="0"/>
                </a:rPr>
                <a:t>Management </a:t>
              </a:r>
            </a:p>
          </p:txBody>
        </p:sp>
        <p:sp>
          <p:nvSpPr>
            <p:cNvPr id="12" name="Oval 11"/>
            <p:cNvSpPr/>
            <p:nvPr/>
          </p:nvSpPr>
          <p:spPr>
            <a:xfrm>
              <a:off x="1651578" y="13704477"/>
              <a:ext cx="2934379" cy="2934379"/>
            </a:xfrm>
            <a:prstGeom prst="ellipse">
              <a:avLst/>
            </a:prstGeom>
            <a:solidFill>
              <a:schemeClr val="accent2"/>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Tw Cen MT" panose="020B0602020104020603"/>
              </a:endParaRPr>
            </a:p>
          </p:txBody>
        </p:sp>
        <p:sp>
          <p:nvSpPr>
            <p:cNvPr id="13" name="TextBox 12"/>
            <p:cNvSpPr txBox="1"/>
            <p:nvPr/>
          </p:nvSpPr>
          <p:spPr>
            <a:xfrm>
              <a:off x="1279876" y="14004161"/>
              <a:ext cx="3677782" cy="2031325"/>
            </a:xfrm>
            <a:prstGeom prst="rect">
              <a:avLst/>
            </a:prstGeom>
            <a:noFill/>
          </p:spPr>
          <p:txBody>
            <a:bodyPr wrap="square" rtlCol="0">
              <a:spAutoFit/>
            </a:bodyPr>
            <a:lstStyle/>
            <a:p>
              <a:pPr algn="ctr" defTabSz="685800"/>
              <a:r>
                <a:rPr lang="en-US" sz="4500" dirty="0">
                  <a:solidFill>
                    <a:prstClr val="white"/>
                  </a:solidFill>
                  <a:latin typeface="Market Deco" charset="0"/>
                  <a:ea typeface="Market Deco" charset="0"/>
                  <a:cs typeface="Market Deco" charset="0"/>
                </a:rPr>
                <a:t>#1</a:t>
              </a:r>
            </a:p>
            <a:p>
              <a:pPr algn="ctr" defTabSz="685800"/>
              <a:r>
                <a:rPr lang="en-US" sz="2400" dirty="0">
                  <a:solidFill>
                    <a:prstClr val="white"/>
                  </a:solidFill>
                  <a:latin typeface="Bebas Neue" charset="0"/>
                  <a:ea typeface="Bebas Neue" charset="0"/>
                  <a:cs typeface="Bebas Neue" charset="0"/>
                </a:rPr>
                <a:t>Health Professions </a:t>
              </a:r>
            </a:p>
            <a:p>
              <a:pPr algn="ctr" defTabSz="685800"/>
              <a:r>
                <a:rPr lang="en-US" sz="2400" dirty="0">
                  <a:solidFill>
                    <a:prstClr val="white"/>
                  </a:solidFill>
                  <a:latin typeface="Bebas Neue" charset="0"/>
                  <a:ea typeface="Bebas Neue" charset="0"/>
                  <a:cs typeface="Bebas Neue" charset="0"/>
                </a:rPr>
                <a:t>&amp; Nursing</a:t>
              </a:r>
            </a:p>
          </p:txBody>
        </p:sp>
      </p:grpSp>
      <p:grpSp>
        <p:nvGrpSpPr>
          <p:cNvPr id="14" name="Group 13"/>
          <p:cNvGrpSpPr/>
          <p:nvPr/>
        </p:nvGrpSpPr>
        <p:grpSpPr>
          <a:xfrm>
            <a:off x="1866825" y="11140862"/>
            <a:ext cx="3568216" cy="5613349"/>
            <a:chOff x="200037" y="12412338"/>
            <a:chExt cx="4757621" cy="7484465"/>
          </a:xfrm>
        </p:grpSpPr>
        <p:sp>
          <p:nvSpPr>
            <p:cNvPr id="15" name="Oval 14"/>
            <p:cNvSpPr/>
            <p:nvPr/>
          </p:nvSpPr>
          <p:spPr>
            <a:xfrm>
              <a:off x="2098147" y="17502884"/>
              <a:ext cx="2233295" cy="2233295"/>
            </a:xfrm>
            <a:prstGeom prst="ellipse">
              <a:avLst/>
            </a:prstGeom>
            <a:solidFill>
              <a:schemeClr val="accent5"/>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Tw Cen MT" panose="020B0602020104020603"/>
              </a:endParaRPr>
            </a:p>
          </p:txBody>
        </p:sp>
        <p:sp>
          <p:nvSpPr>
            <p:cNvPr id="16" name="TextBox 15"/>
            <p:cNvSpPr txBox="1"/>
            <p:nvPr/>
          </p:nvSpPr>
          <p:spPr>
            <a:xfrm>
              <a:off x="2158137" y="17865478"/>
              <a:ext cx="2050832" cy="2031325"/>
            </a:xfrm>
            <a:prstGeom prst="rect">
              <a:avLst/>
            </a:prstGeom>
            <a:noFill/>
          </p:spPr>
          <p:txBody>
            <a:bodyPr wrap="square" rtlCol="0">
              <a:spAutoFit/>
            </a:bodyPr>
            <a:lstStyle/>
            <a:p>
              <a:pPr algn="ctr" defTabSz="685800"/>
              <a:r>
                <a:rPr lang="en-US" sz="4500" dirty="0">
                  <a:solidFill>
                    <a:prstClr val="white"/>
                  </a:solidFill>
                  <a:latin typeface="Market Deco" charset="0"/>
                  <a:ea typeface="Market Deco" charset="0"/>
                  <a:cs typeface="Market Deco" charset="0"/>
                </a:rPr>
                <a:t>#3</a:t>
              </a:r>
            </a:p>
            <a:p>
              <a:pPr algn="ctr" defTabSz="685800"/>
              <a:r>
                <a:rPr lang="en-US" sz="2400" dirty="0">
                  <a:solidFill>
                    <a:prstClr val="white"/>
                  </a:solidFill>
                  <a:latin typeface="Bebas Neue" charset="0"/>
                  <a:ea typeface="Bebas Neue" charset="0"/>
                  <a:cs typeface="Bebas Neue" charset="0"/>
                </a:rPr>
                <a:t>Education</a:t>
              </a:r>
            </a:p>
          </p:txBody>
        </p:sp>
        <p:sp>
          <p:nvSpPr>
            <p:cNvPr id="17" name="Oval 16"/>
            <p:cNvSpPr/>
            <p:nvPr/>
          </p:nvSpPr>
          <p:spPr>
            <a:xfrm>
              <a:off x="612386" y="15900246"/>
              <a:ext cx="2526300" cy="2526300"/>
            </a:xfrm>
            <a:prstGeom prst="ellipse">
              <a:avLst/>
            </a:prstGeom>
            <a:solidFill>
              <a:schemeClr val="accent3"/>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Tw Cen MT" panose="020B0602020104020603"/>
              </a:endParaRPr>
            </a:p>
          </p:txBody>
        </p:sp>
        <p:sp>
          <p:nvSpPr>
            <p:cNvPr id="18" name="TextBox 17"/>
            <p:cNvSpPr txBox="1"/>
            <p:nvPr/>
          </p:nvSpPr>
          <p:spPr>
            <a:xfrm>
              <a:off x="200037" y="12412338"/>
              <a:ext cx="4757621" cy="1600439"/>
            </a:xfrm>
            <a:prstGeom prst="rect">
              <a:avLst/>
            </a:prstGeom>
            <a:noFill/>
          </p:spPr>
          <p:txBody>
            <a:bodyPr wrap="square" rtlCol="0">
              <a:spAutoFit/>
            </a:bodyPr>
            <a:lstStyle/>
            <a:p>
              <a:pPr algn="ctr" defTabSz="685800"/>
              <a:r>
                <a:rPr lang="en-US" sz="3000" dirty="0">
                  <a:solidFill>
                    <a:prstClr val="black"/>
                  </a:solidFill>
                  <a:latin typeface="Market Deco" charset="0"/>
                  <a:ea typeface="Market Deco" charset="0"/>
                  <a:cs typeface="Market Deco" charset="0"/>
                </a:rPr>
                <a:t>Program areas</a:t>
              </a:r>
            </a:p>
            <a:p>
              <a:pPr algn="ctr" defTabSz="685800"/>
              <a:r>
                <a:rPr lang="en-US" sz="2100" dirty="0">
                  <a:solidFill>
                    <a:prstClr val="black"/>
                  </a:solidFill>
                  <a:latin typeface="Bebas Neue" charset="0"/>
                  <a:ea typeface="Bebas Neue" charset="0"/>
                  <a:cs typeface="Bebas Neue" charset="0"/>
                </a:rPr>
                <a:t>With most credentials Awarded</a:t>
              </a:r>
            </a:p>
          </p:txBody>
        </p:sp>
        <p:sp>
          <p:nvSpPr>
            <p:cNvPr id="19" name="TextBox 18"/>
            <p:cNvSpPr txBox="1"/>
            <p:nvPr/>
          </p:nvSpPr>
          <p:spPr>
            <a:xfrm>
              <a:off x="850120" y="16994092"/>
              <a:ext cx="2050832" cy="2092880"/>
            </a:xfrm>
            <a:prstGeom prst="rect">
              <a:avLst/>
            </a:prstGeom>
            <a:noFill/>
          </p:spPr>
          <p:txBody>
            <a:bodyPr wrap="square" rtlCol="0">
              <a:spAutoFit/>
            </a:bodyPr>
            <a:lstStyle/>
            <a:p>
              <a:pPr algn="ctr" defTabSz="685800"/>
              <a:r>
                <a:rPr lang="en-US" sz="2400" dirty="0">
                  <a:solidFill>
                    <a:prstClr val="white"/>
                  </a:solidFill>
                  <a:latin typeface="Bebas Neue" charset="0"/>
                  <a:ea typeface="Bebas Neue" charset="0"/>
                  <a:cs typeface="Bebas Neue" charset="0"/>
                </a:rPr>
                <a:t>Business &amp; </a:t>
              </a:r>
            </a:p>
            <a:p>
              <a:pPr algn="ctr" defTabSz="685800"/>
              <a:r>
                <a:rPr lang="en-US" sz="2400" dirty="0">
                  <a:solidFill>
                    <a:prstClr val="white"/>
                  </a:solidFill>
                  <a:latin typeface="Bebas Neue" charset="0"/>
                  <a:ea typeface="Bebas Neue" charset="0"/>
                  <a:cs typeface="Bebas Neue" charset="0"/>
                </a:rPr>
                <a:t>Management </a:t>
              </a:r>
            </a:p>
          </p:txBody>
        </p:sp>
        <p:sp>
          <p:nvSpPr>
            <p:cNvPr id="20" name="Oval 19"/>
            <p:cNvSpPr/>
            <p:nvPr/>
          </p:nvSpPr>
          <p:spPr>
            <a:xfrm>
              <a:off x="1651578" y="13704477"/>
              <a:ext cx="2934379" cy="2934379"/>
            </a:xfrm>
            <a:prstGeom prst="ellipse">
              <a:avLst/>
            </a:prstGeom>
            <a:solidFill>
              <a:schemeClr val="accent2"/>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Tw Cen MT" panose="020B0602020104020603"/>
              </a:endParaRPr>
            </a:p>
          </p:txBody>
        </p:sp>
        <p:sp>
          <p:nvSpPr>
            <p:cNvPr id="21" name="TextBox 20"/>
            <p:cNvSpPr txBox="1"/>
            <p:nvPr/>
          </p:nvSpPr>
          <p:spPr>
            <a:xfrm>
              <a:off x="1279876" y="14004161"/>
              <a:ext cx="3677782" cy="2031325"/>
            </a:xfrm>
            <a:prstGeom prst="rect">
              <a:avLst/>
            </a:prstGeom>
            <a:noFill/>
          </p:spPr>
          <p:txBody>
            <a:bodyPr wrap="square" rtlCol="0">
              <a:spAutoFit/>
            </a:bodyPr>
            <a:lstStyle/>
            <a:p>
              <a:pPr algn="ctr" defTabSz="685800"/>
              <a:r>
                <a:rPr lang="en-US" sz="4500" dirty="0">
                  <a:solidFill>
                    <a:prstClr val="white"/>
                  </a:solidFill>
                  <a:latin typeface="Market Deco" charset="0"/>
                  <a:ea typeface="Market Deco" charset="0"/>
                  <a:cs typeface="Market Deco" charset="0"/>
                </a:rPr>
                <a:t>#1</a:t>
              </a:r>
            </a:p>
            <a:p>
              <a:pPr algn="ctr" defTabSz="685800"/>
              <a:r>
                <a:rPr lang="en-US" sz="2400" dirty="0">
                  <a:solidFill>
                    <a:prstClr val="white"/>
                  </a:solidFill>
                  <a:latin typeface="Bebas Neue" charset="0"/>
                  <a:ea typeface="Bebas Neue" charset="0"/>
                  <a:cs typeface="Bebas Neue" charset="0"/>
                </a:rPr>
                <a:t>Health Professions </a:t>
              </a:r>
            </a:p>
            <a:p>
              <a:pPr algn="ctr" defTabSz="685800"/>
              <a:r>
                <a:rPr lang="en-US" sz="2400" dirty="0">
                  <a:solidFill>
                    <a:prstClr val="white"/>
                  </a:solidFill>
                  <a:latin typeface="Bebas Neue" charset="0"/>
                  <a:ea typeface="Bebas Neue" charset="0"/>
                  <a:cs typeface="Bebas Neue" charset="0"/>
                </a:rPr>
                <a:t>&amp; Nursing</a:t>
              </a:r>
            </a:p>
          </p:txBody>
        </p:sp>
      </p:grpSp>
      <p:grpSp>
        <p:nvGrpSpPr>
          <p:cNvPr id="22" name="Group 21"/>
          <p:cNvGrpSpPr/>
          <p:nvPr/>
        </p:nvGrpSpPr>
        <p:grpSpPr>
          <a:xfrm>
            <a:off x="1981125" y="11255162"/>
            <a:ext cx="3568216" cy="5613349"/>
            <a:chOff x="200037" y="12412338"/>
            <a:chExt cx="4757621" cy="7484465"/>
          </a:xfrm>
        </p:grpSpPr>
        <p:sp>
          <p:nvSpPr>
            <p:cNvPr id="23" name="Oval 22"/>
            <p:cNvSpPr/>
            <p:nvPr/>
          </p:nvSpPr>
          <p:spPr>
            <a:xfrm>
              <a:off x="2098147" y="17502884"/>
              <a:ext cx="2233295" cy="2233295"/>
            </a:xfrm>
            <a:prstGeom prst="ellipse">
              <a:avLst/>
            </a:prstGeom>
            <a:solidFill>
              <a:schemeClr val="accent5"/>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Tw Cen MT" panose="020B0602020104020603"/>
              </a:endParaRPr>
            </a:p>
          </p:txBody>
        </p:sp>
        <p:sp>
          <p:nvSpPr>
            <p:cNvPr id="24" name="TextBox 23"/>
            <p:cNvSpPr txBox="1"/>
            <p:nvPr/>
          </p:nvSpPr>
          <p:spPr>
            <a:xfrm>
              <a:off x="2158137" y="17865478"/>
              <a:ext cx="2050832" cy="2031325"/>
            </a:xfrm>
            <a:prstGeom prst="rect">
              <a:avLst/>
            </a:prstGeom>
            <a:noFill/>
          </p:spPr>
          <p:txBody>
            <a:bodyPr wrap="square" rtlCol="0">
              <a:spAutoFit/>
            </a:bodyPr>
            <a:lstStyle/>
            <a:p>
              <a:pPr algn="ctr" defTabSz="685800"/>
              <a:r>
                <a:rPr lang="en-US" sz="4500" dirty="0">
                  <a:solidFill>
                    <a:prstClr val="white"/>
                  </a:solidFill>
                  <a:latin typeface="Market Deco" charset="0"/>
                  <a:ea typeface="Market Deco" charset="0"/>
                  <a:cs typeface="Market Deco" charset="0"/>
                </a:rPr>
                <a:t>#3</a:t>
              </a:r>
            </a:p>
            <a:p>
              <a:pPr algn="ctr" defTabSz="685800"/>
              <a:r>
                <a:rPr lang="en-US" sz="2400" dirty="0">
                  <a:solidFill>
                    <a:prstClr val="white"/>
                  </a:solidFill>
                  <a:latin typeface="Bebas Neue" charset="0"/>
                  <a:ea typeface="Bebas Neue" charset="0"/>
                  <a:cs typeface="Bebas Neue" charset="0"/>
                </a:rPr>
                <a:t>Education</a:t>
              </a:r>
            </a:p>
          </p:txBody>
        </p:sp>
        <p:sp>
          <p:nvSpPr>
            <p:cNvPr id="25" name="Oval 24"/>
            <p:cNvSpPr/>
            <p:nvPr/>
          </p:nvSpPr>
          <p:spPr>
            <a:xfrm>
              <a:off x="612386" y="15900246"/>
              <a:ext cx="2526300" cy="2526300"/>
            </a:xfrm>
            <a:prstGeom prst="ellipse">
              <a:avLst/>
            </a:prstGeom>
            <a:solidFill>
              <a:schemeClr val="accent3"/>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Tw Cen MT" panose="020B0602020104020603"/>
              </a:endParaRPr>
            </a:p>
          </p:txBody>
        </p:sp>
        <p:sp>
          <p:nvSpPr>
            <p:cNvPr id="26" name="TextBox 25"/>
            <p:cNvSpPr txBox="1"/>
            <p:nvPr/>
          </p:nvSpPr>
          <p:spPr>
            <a:xfrm>
              <a:off x="200037" y="12412338"/>
              <a:ext cx="4757621" cy="1600439"/>
            </a:xfrm>
            <a:prstGeom prst="rect">
              <a:avLst/>
            </a:prstGeom>
            <a:noFill/>
          </p:spPr>
          <p:txBody>
            <a:bodyPr wrap="square" rtlCol="0">
              <a:spAutoFit/>
            </a:bodyPr>
            <a:lstStyle/>
            <a:p>
              <a:pPr algn="ctr" defTabSz="685800"/>
              <a:r>
                <a:rPr lang="en-US" sz="3000" dirty="0">
                  <a:solidFill>
                    <a:prstClr val="black"/>
                  </a:solidFill>
                  <a:latin typeface="Market Deco" charset="0"/>
                  <a:ea typeface="Market Deco" charset="0"/>
                  <a:cs typeface="Market Deco" charset="0"/>
                </a:rPr>
                <a:t>Program areas</a:t>
              </a:r>
            </a:p>
            <a:p>
              <a:pPr algn="ctr" defTabSz="685800"/>
              <a:r>
                <a:rPr lang="en-US" sz="2100" dirty="0">
                  <a:solidFill>
                    <a:prstClr val="black"/>
                  </a:solidFill>
                  <a:latin typeface="Bebas Neue" charset="0"/>
                  <a:ea typeface="Bebas Neue" charset="0"/>
                  <a:cs typeface="Bebas Neue" charset="0"/>
                </a:rPr>
                <a:t>With most credentials Awarded</a:t>
              </a:r>
            </a:p>
          </p:txBody>
        </p:sp>
        <p:sp>
          <p:nvSpPr>
            <p:cNvPr id="27" name="TextBox 26"/>
            <p:cNvSpPr txBox="1"/>
            <p:nvPr/>
          </p:nvSpPr>
          <p:spPr>
            <a:xfrm>
              <a:off x="850120" y="16994092"/>
              <a:ext cx="2050832" cy="2092880"/>
            </a:xfrm>
            <a:prstGeom prst="rect">
              <a:avLst/>
            </a:prstGeom>
            <a:noFill/>
          </p:spPr>
          <p:txBody>
            <a:bodyPr wrap="square" rtlCol="0">
              <a:spAutoFit/>
            </a:bodyPr>
            <a:lstStyle/>
            <a:p>
              <a:pPr algn="ctr" defTabSz="685800"/>
              <a:r>
                <a:rPr lang="en-US" sz="2400" dirty="0">
                  <a:solidFill>
                    <a:prstClr val="white"/>
                  </a:solidFill>
                  <a:latin typeface="Bebas Neue" charset="0"/>
                  <a:ea typeface="Bebas Neue" charset="0"/>
                  <a:cs typeface="Bebas Neue" charset="0"/>
                </a:rPr>
                <a:t>Business &amp; </a:t>
              </a:r>
            </a:p>
            <a:p>
              <a:pPr algn="ctr" defTabSz="685800"/>
              <a:r>
                <a:rPr lang="en-US" sz="2400" dirty="0">
                  <a:solidFill>
                    <a:prstClr val="white"/>
                  </a:solidFill>
                  <a:latin typeface="Bebas Neue" charset="0"/>
                  <a:ea typeface="Bebas Neue" charset="0"/>
                  <a:cs typeface="Bebas Neue" charset="0"/>
                </a:rPr>
                <a:t>Management </a:t>
              </a:r>
            </a:p>
          </p:txBody>
        </p:sp>
        <p:sp>
          <p:nvSpPr>
            <p:cNvPr id="28" name="Oval 27"/>
            <p:cNvSpPr/>
            <p:nvPr/>
          </p:nvSpPr>
          <p:spPr>
            <a:xfrm>
              <a:off x="1651578" y="13704477"/>
              <a:ext cx="2934379" cy="2934379"/>
            </a:xfrm>
            <a:prstGeom prst="ellipse">
              <a:avLst/>
            </a:prstGeom>
            <a:solidFill>
              <a:schemeClr val="accent2"/>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Tw Cen MT" panose="020B0602020104020603"/>
              </a:endParaRPr>
            </a:p>
          </p:txBody>
        </p:sp>
        <p:sp>
          <p:nvSpPr>
            <p:cNvPr id="29" name="TextBox 28"/>
            <p:cNvSpPr txBox="1"/>
            <p:nvPr/>
          </p:nvSpPr>
          <p:spPr>
            <a:xfrm>
              <a:off x="1279876" y="14004161"/>
              <a:ext cx="3677782" cy="2031325"/>
            </a:xfrm>
            <a:prstGeom prst="rect">
              <a:avLst/>
            </a:prstGeom>
            <a:noFill/>
          </p:spPr>
          <p:txBody>
            <a:bodyPr wrap="square" rtlCol="0">
              <a:spAutoFit/>
            </a:bodyPr>
            <a:lstStyle/>
            <a:p>
              <a:pPr algn="ctr" defTabSz="685800"/>
              <a:r>
                <a:rPr lang="en-US" sz="4500" dirty="0">
                  <a:solidFill>
                    <a:prstClr val="white"/>
                  </a:solidFill>
                  <a:latin typeface="Market Deco" charset="0"/>
                  <a:ea typeface="Market Deco" charset="0"/>
                  <a:cs typeface="Market Deco" charset="0"/>
                </a:rPr>
                <a:t>#1</a:t>
              </a:r>
            </a:p>
            <a:p>
              <a:pPr algn="ctr" defTabSz="685800"/>
              <a:r>
                <a:rPr lang="en-US" sz="2400" dirty="0">
                  <a:solidFill>
                    <a:prstClr val="white"/>
                  </a:solidFill>
                  <a:latin typeface="Bebas Neue" charset="0"/>
                  <a:ea typeface="Bebas Neue" charset="0"/>
                  <a:cs typeface="Bebas Neue" charset="0"/>
                </a:rPr>
                <a:t>Health Professions </a:t>
              </a:r>
            </a:p>
            <a:p>
              <a:pPr algn="ctr" defTabSz="685800"/>
              <a:r>
                <a:rPr lang="en-US" sz="2400" dirty="0">
                  <a:solidFill>
                    <a:prstClr val="white"/>
                  </a:solidFill>
                  <a:latin typeface="Bebas Neue" charset="0"/>
                  <a:ea typeface="Bebas Neue" charset="0"/>
                  <a:cs typeface="Bebas Neue" charset="0"/>
                </a:rPr>
                <a:t>&amp; Nursing</a:t>
              </a:r>
            </a:p>
          </p:txBody>
        </p:sp>
      </p:grpSp>
      <p:sp>
        <p:nvSpPr>
          <p:cNvPr id="32" name="TextBox 31"/>
          <p:cNvSpPr txBox="1"/>
          <p:nvPr/>
        </p:nvSpPr>
        <p:spPr>
          <a:xfrm>
            <a:off x="294864" y="5794952"/>
            <a:ext cx="4199993" cy="207749"/>
          </a:xfrm>
          <a:prstGeom prst="rect">
            <a:avLst/>
          </a:prstGeom>
          <a:noFill/>
        </p:spPr>
        <p:txBody>
          <a:bodyPr wrap="square" rtlCol="0">
            <a:spAutoFit/>
          </a:bodyPr>
          <a:lstStyle/>
          <a:p>
            <a:pPr defTabSz="685800"/>
            <a:r>
              <a:rPr lang="en-US" sz="750" dirty="0">
                <a:solidFill>
                  <a:prstClr val="black"/>
                </a:solidFill>
                <a:latin typeface="Tw Cen MT" panose="020B0602020104020603"/>
              </a:rPr>
              <a:t>Source: SIS</a:t>
            </a:r>
          </a:p>
        </p:txBody>
      </p:sp>
      <p:pic>
        <p:nvPicPr>
          <p:cNvPr id="5" name="Picture 4"/>
          <p:cNvPicPr>
            <a:picLocks noChangeAspect="1"/>
          </p:cNvPicPr>
          <p:nvPr/>
        </p:nvPicPr>
        <p:blipFill>
          <a:blip r:embed="rId3"/>
          <a:stretch>
            <a:fillRect/>
          </a:stretch>
        </p:blipFill>
        <p:spPr>
          <a:xfrm>
            <a:off x="298174" y="1712363"/>
            <a:ext cx="8306273" cy="4099829"/>
          </a:xfrm>
          <a:prstGeom prst="rect">
            <a:avLst/>
          </a:prstGeom>
        </p:spPr>
      </p:pic>
    </p:spTree>
    <p:extLst>
      <p:ext uri="{BB962C8B-B14F-4D97-AF65-F5344CB8AC3E}">
        <p14:creationId xmlns:p14="http://schemas.microsoft.com/office/powerpoint/2010/main" val="32429678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746950" y="2938135"/>
            <a:ext cx="4156839" cy="2643521"/>
          </a:xfrm>
          <a:prstGeom prst="rect">
            <a:avLst/>
          </a:prstGeom>
        </p:spPr>
      </p:pic>
      <p:pic>
        <p:nvPicPr>
          <p:cNvPr id="4" name="Picture 3"/>
          <p:cNvPicPr>
            <a:picLocks noChangeAspect="1"/>
          </p:cNvPicPr>
          <p:nvPr/>
        </p:nvPicPr>
        <p:blipFill>
          <a:blip r:embed="rId4"/>
          <a:stretch>
            <a:fillRect/>
          </a:stretch>
        </p:blipFill>
        <p:spPr>
          <a:xfrm>
            <a:off x="285395" y="2922000"/>
            <a:ext cx="4192950" cy="2616278"/>
          </a:xfrm>
          <a:prstGeom prst="rect">
            <a:avLst/>
          </a:prstGeom>
        </p:spPr>
      </p:pic>
      <p:sp>
        <p:nvSpPr>
          <p:cNvPr id="6" name="Slide Number Placeholder 5"/>
          <p:cNvSpPr txBox="1">
            <a:spLocks/>
          </p:cNvSpPr>
          <p:nvPr/>
        </p:nvSpPr>
        <p:spPr>
          <a:xfrm>
            <a:off x="3353646" y="1056853"/>
            <a:ext cx="2300199" cy="438582"/>
          </a:xfrm>
          <a:prstGeom prst="rect">
            <a:avLst/>
          </a:prstGeom>
        </p:spPr>
        <p:txBody>
          <a:bodyPr vert="horz" wrap="square" lIns="68580" tIns="34290" rIns="68580" bIns="3429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en-US" sz="2400" b="1" dirty="0">
                <a:solidFill>
                  <a:prstClr val="black"/>
                </a:solidFill>
                <a:latin typeface="Calibri" panose="020F0502020204030204" pitchFamily="34" charset="0"/>
                <a:ea typeface="Roboto Condensed bold" panose="02000000000000000000" pitchFamily="2" charset="0"/>
                <a:cs typeface="Calibri" panose="020F0502020204030204" pitchFamily="34" charset="0"/>
              </a:rPr>
              <a:t>STEM Majors</a:t>
            </a:r>
          </a:p>
        </p:txBody>
      </p:sp>
      <p:cxnSp>
        <p:nvCxnSpPr>
          <p:cNvPr id="7" name="Straight Connector 6"/>
          <p:cNvCxnSpPr/>
          <p:nvPr/>
        </p:nvCxnSpPr>
        <p:spPr>
          <a:xfrm flipV="1">
            <a:off x="285395" y="1276143"/>
            <a:ext cx="3284173" cy="1"/>
          </a:xfrm>
          <a:prstGeom prst="line">
            <a:avLst/>
          </a:prstGeom>
          <a:ln w="38100" cmpd="sng">
            <a:solidFill>
              <a:srgbClr val="254275"/>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5452322" y="1276143"/>
            <a:ext cx="3139346" cy="1"/>
          </a:xfrm>
          <a:prstGeom prst="line">
            <a:avLst/>
          </a:prstGeom>
          <a:ln w="38100" cmpd="sng">
            <a:solidFill>
              <a:srgbClr val="254275"/>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85395" y="1495434"/>
            <a:ext cx="8421282" cy="1246495"/>
          </a:xfrm>
          <a:prstGeom prst="rect">
            <a:avLst/>
          </a:prstGeom>
          <a:noFill/>
        </p:spPr>
        <p:txBody>
          <a:bodyPr wrap="square" rtlCol="0">
            <a:spAutoFit/>
          </a:bodyPr>
          <a:lstStyle/>
          <a:p>
            <a:pPr defTabSz="685800"/>
            <a:r>
              <a:rPr lang="en-US" sz="1500" dirty="0">
                <a:solidFill>
                  <a:prstClr val="black"/>
                </a:solidFill>
                <a:latin typeface="Calibri" panose="020F0502020204030204" pitchFamily="34" charset="0"/>
                <a:cs typeface="Calibri" panose="020F0502020204030204" pitchFamily="34" charset="0"/>
              </a:rPr>
              <a:t>The following tables provide STEM Major information for the 2016-17 high school graduates who entered a public institution in Fall 2017. The first table uses the original STEM program list and the second table includes CIP codes added to the previous STEM list during the Productivity Funding Model implementation process last year. The tables below provide the top six 4-year and top six 2-year institutions based on number of College-Going Rate cohort STEM majors.</a:t>
            </a:r>
          </a:p>
        </p:txBody>
      </p:sp>
      <p:sp>
        <p:nvSpPr>
          <p:cNvPr id="9" name="TextBox 8"/>
          <p:cNvSpPr txBox="1"/>
          <p:nvPr/>
        </p:nvSpPr>
        <p:spPr>
          <a:xfrm>
            <a:off x="296044" y="5538278"/>
            <a:ext cx="4199993" cy="207749"/>
          </a:xfrm>
          <a:prstGeom prst="rect">
            <a:avLst/>
          </a:prstGeom>
          <a:noFill/>
        </p:spPr>
        <p:txBody>
          <a:bodyPr wrap="square" rtlCol="0">
            <a:spAutoFit/>
          </a:bodyPr>
          <a:lstStyle/>
          <a:p>
            <a:pPr defTabSz="685800"/>
            <a:r>
              <a:rPr lang="en-US" sz="750" dirty="0">
                <a:solidFill>
                  <a:prstClr val="black"/>
                </a:solidFill>
                <a:latin typeface="Tw Cen MT" panose="020B0602020104020603"/>
              </a:rPr>
              <a:t>Source: SIS</a:t>
            </a:r>
          </a:p>
        </p:txBody>
      </p:sp>
      <p:sp>
        <p:nvSpPr>
          <p:cNvPr id="10" name="TextBox 9"/>
          <p:cNvSpPr txBox="1"/>
          <p:nvPr/>
        </p:nvSpPr>
        <p:spPr>
          <a:xfrm>
            <a:off x="4703796" y="5538278"/>
            <a:ext cx="4199993" cy="207749"/>
          </a:xfrm>
          <a:prstGeom prst="rect">
            <a:avLst/>
          </a:prstGeom>
          <a:noFill/>
        </p:spPr>
        <p:txBody>
          <a:bodyPr wrap="square" rtlCol="0">
            <a:spAutoFit/>
          </a:bodyPr>
          <a:lstStyle/>
          <a:p>
            <a:pPr defTabSz="685800"/>
            <a:r>
              <a:rPr lang="en-US" sz="750" dirty="0">
                <a:solidFill>
                  <a:prstClr val="black"/>
                </a:solidFill>
                <a:latin typeface="Tw Cen MT" panose="020B0602020104020603"/>
              </a:rPr>
              <a:t>Source: SIS</a:t>
            </a:r>
          </a:p>
        </p:txBody>
      </p:sp>
    </p:spTree>
    <p:extLst>
      <p:ext uri="{BB962C8B-B14F-4D97-AF65-F5344CB8AC3E}">
        <p14:creationId xmlns:p14="http://schemas.microsoft.com/office/powerpoint/2010/main" val="36042992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Academic Affairs</a:t>
            </a:r>
          </a:p>
        </p:txBody>
      </p:sp>
      <p:sp>
        <p:nvSpPr>
          <p:cNvPr id="6" name="Subtitle 5"/>
          <p:cNvSpPr>
            <a:spLocks noGrp="1"/>
          </p:cNvSpPr>
          <p:nvPr>
            <p:ph type="subTitle" idx="1"/>
          </p:nvPr>
        </p:nvSpPr>
        <p:spPr/>
        <p:txBody>
          <a:bodyPr/>
          <a:lstStyle/>
          <a:p>
            <a:r>
              <a:rPr lang="en-US" dirty="0"/>
              <a:t>Special Meeting</a:t>
            </a:r>
          </a:p>
          <a:p>
            <a:r>
              <a:rPr lang="en-US" dirty="0"/>
              <a:t>July 26, 2018 </a:t>
            </a:r>
          </a:p>
        </p:txBody>
      </p:sp>
    </p:spTree>
    <p:extLst>
      <p:ext uri="{BB962C8B-B14F-4D97-AF65-F5344CB8AC3E}">
        <p14:creationId xmlns:p14="http://schemas.microsoft.com/office/powerpoint/2010/main" val="1791982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Annual Review of Faculty Performance</a:t>
            </a:r>
          </a:p>
        </p:txBody>
      </p:sp>
      <p:sp>
        <p:nvSpPr>
          <p:cNvPr id="7" name="Content Placeholder 6"/>
          <p:cNvSpPr>
            <a:spLocks noGrp="1"/>
          </p:cNvSpPr>
          <p:nvPr>
            <p:ph sz="half" idx="10"/>
          </p:nvPr>
        </p:nvSpPr>
        <p:spPr>
          <a:xfrm>
            <a:off x="457200" y="1676400"/>
            <a:ext cx="8229600" cy="3916363"/>
          </a:xfrm>
        </p:spPr>
        <p:txBody>
          <a:bodyPr/>
          <a:lstStyle/>
          <a:p>
            <a:r>
              <a:rPr lang="en-US" sz="2000" dirty="0"/>
              <a:t>Colleges and universities are required to conduct faculty performance reviews under Arkansas Code Annotated §6-63-104 and AHECB policy 5.5. </a:t>
            </a:r>
          </a:p>
          <a:p>
            <a:r>
              <a:rPr lang="en-US" sz="2000" dirty="0"/>
              <a:t>ADHE staff is required to monitor faculty evaluation processes adopted at Arkansas public institutions and report annually to the AHECB and Legislative Council.</a:t>
            </a:r>
          </a:p>
          <a:p>
            <a:r>
              <a:rPr lang="en-US" sz="2000" dirty="0"/>
              <a:t>All institutions conducted faculty performance reviews during 2017-2018 using a variety of methods including assessment by students, classroom visits by administrators, peer review, and self-evaluation activities. </a:t>
            </a:r>
          </a:p>
          <a:p>
            <a:endParaRPr lang="en-US" sz="2000" dirty="0"/>
          </a:p>
        </p:txBody>
      </p:sp>
      <p:graphicFrame>
        <p:nvGraphicFramePr>
          <p:cNvPr id="4" name="Content Placeholder 3">
            <a:extLst>
              <a:ext uri="{FF2B5EF4-FFF2-40B4-BE49-F238E27FC236}">
                <a16:creationId xmlns:a16="http://schemas.microsoft.com/office/drawing/2014/main" id="{27B6880A-2C0B-1D4C-BC14-2CBE707ED923}"/>
              </a:ext>
            </a:extLst>
          </p:cNvPr>
          <p:cNvGraphicFramePr>
            <a:graphicFrameLocks/>
          </p:cNvGraphicFramePr>
          <p:nvPr>
            <p:extLst>
              <p:ext uri="{D42A27DB-BD31-4B8C-83A1-F6EECF244321}">
                <p14:modId xmlns:p14="http://schemas.microsoft.com/office/powerpoint/2010/main" val="1183527789"/>
              </p:ext>
            </p:extLst>
          </p:nvPr>
        </p:nvGraphicFramePr>
        <p:xfrm>
          <a:off x="152400" y="4495800"/>
          <a:ext cx="6248400" cy="228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DA6C2B7A-3B28-DC40-B6C7-645F67497D1E}"/>
              </a:ext>
            </a:extLst>
          </p:cNvPr>
          <p:cNvSpPr/>
          <p:nvPr/>
        </p:nvSpPr>
        <p:spPr>
          <a:xfrm>
            <a:off x="0" y="6412468"/>
            <a:ext cx="2031325" cy="369332"/>
          </a:xfrm>
          <a:prstGeom prst="rect">
            <a:avLst/>
          </a:prstGeom>
        </p:spPr>
        <p:txBody>
          <a:bodyPr wrap="none">
            <a:spAutoFit/>
          </a:bodyPr>
          <a:lstStyle/>
          <a:p>
            <a:r>
              <a:rPr lang="en-US" b="1" dirty="0"/>
              <a:t>Agenda Item No. 2</a:t>
            </a:r>
            <a:endParaRPr lang="en-US" dirty="0"/>
          </a:p>
        </p:txBody>
      </p:sp>
    </p:spTree>
    <p:extLst>
      <p:ext uri="{BB962C8B-B14F-4D97-AF65-F5344CB8AC3E}">
        <p14:creationId xmlns:p14="http://schemas.microsoft.com/office/powerpoint/2010/main" val="131306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Annual Review of Faculty Performance Notable Findings</a:t>
            </a:r>
          </a:p>
        </p:txBody>
      </p:sp>
      <p:sp>
        <p:nvSpPr>
          <p:cNvPr id="7" name="Content Placeholder 6"/>
          <p:cNvSpPr>
            <a:spLocks noGrp="1"/>
          </p:cNvSpPr>
          <p:nvPr>
            <p:ph sz="half" idx="10"/>
          </p:nvPr>
        </p:nvSpPr>
        <p:spPr>
          <a:xfrm>
            <a:off x="457200" y="1676400"/>
            <a:ext cx="8229600" cy="3916363"/>
          </a:xfrm>
        </p:spPr>
        <p:txBody>
          <a:bodyPr/>
          <a:lstStyle/>
          <a:p>
            <a:r>
              <a:rPr lang="en-US" sz="2000" dirty="0"/>
              <a:t>Institutions have implemented a variety of training programs to strength faculty development around performance review elements: </a:t>
            </a:r>
          </a:p>
          <a:p>
            <a:pPr lvl="1"/>
            <a:r>
              <a:rPr lang="en-US" sz="1800" dirty="0"/>
              <a:t>Advising Techniques (e.g. intrusive advising, coaching, and mentoring) </a:t>
            </a:r>
          </a:p>
          <a:p>
            <a:pPr lvl="1"/>
            <a:r>
              <a:rPr lang="en-US" sz="1800" dirty="0"/>
              <a:t>Tools/approaches to assess student learning outcomes (capstone projects, </a:t>
            </a:r>
            <a:r>
              <a:rPr lang="en-US" sz="1800" dirty="0" err="1"/>
              <a:t>eportfolios</a:t>
            </a:r>
            <a:r>
              <a:rPr lang="en-US" sz="1800" dirty="0"/>
              <a:t>, rubrics)</a:t>
            </a:r>
          </a:p>
          <a:p>
            <a:pPr marL="457200" lvl="1" indent="0">
              <a:buNone/>
            </a:pPr>
            <a:endParaRPr lang="en-US" sz="1800" dirty="0"/>
          </a:p>
          <a:p>
            <a:r>
              <a:rPr lang="en-US" sz="2000" dirty="0"/>
              <a:t>Development of quantitative/qualitative component ratings of faculty</a:t>
            </a:r>
          </a:p>
          <a:p>
            <a:pPr lvl="1"/>
            <a:r>
              <a:rPr lang="en-US" sz="1800" dirty="0"/>
              <a:t>Utilization of technology in the classroom </a:t>
            </a:r>
          </a:p>
          <a:p>
            <a:pPr lvl="1"/>
            <a:r>
              <a:rPr lang="en-US" sz="1800" dirty="0"/>
              <a:t>Participation in English training including: English as a Second Language courses, and accent reduction training. </a:t>
            </a:r>
          </a:p>
          <a:p>
            <a:pPr lvl="1"/>
            <a:endParaRPr lang="en-US" sz="1600" dirty="0"/>
          </a:p>
        </p:txBody>
      </p:sp>
      <p:sp>
        <p:nvSpPr>
          <p:cNvPr id="4" name="Rectangle 3">
            <a:extLst>
              <a:ext uri="{FF2B5EF4-FFF2-40B4-BE49-F238E27FC236}">
                <a16:creationId xmlns:a16="http://schemas.microsoft.com/office/drawing/2014/main" id="{EFE228FC-668A-4847-8CC6-89A552FC8A1E}"/>
              </a:ext>
            </a:extLst>
          </p:cNvPr>
          <p:cNvSpPr/>
          <p:nvPr/>
        </p:nvSpPr>
        <p:spPr>
          <a:xfrm>
            <a:off x="0" y="6412468"/>
            <a:ext cx="2031325" cy="369332"/>
          </a:xfrm>
          <a:prstGeom prst="rect">
            <a:avLst/>
          </a:prstGeom>
        </p:spPr>
        <p:txBody>
          <a:bodyPr wrap="none">
            <a:spAutoFit/>
          </a:bodyPr>
          <a:lstStyle/>
          <a:p>
            <a:r>
              <a:rPr lang="en-US" b="1" dirty="0"/>
              <a:t>Agenda Item No. 2</a:t>
            </a:r>
            <a:endParaRPr lang="en-US" dirty="0"/>
          </a:p>
        </p:txBody>
      </p:sp>
    </p:spTree>
    <p:extLst>
      <p:ext uri="{BB962C8B-B14F-4D97-AF65-F5344CB8AC3E}">
        <p14:creationId xmlns:p14="http://schemas.microsoft.com/office/powerpoint/2010/main" val="18027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46AB0-525A-CE48-9507-BACBE8A1B879}"/>
              </a:ext>
            </a:extLst>
          </p:cNvPr>
          <p:cNvSpPr>
            <a:spLocks noGrp="1"/>
          </p:cNvSpPr>
          <p:nvPr>
            <p:ph type="title"/>
          </p:nvPr>
        </p:nvSpPr>
        <p:spPr/>
        <p:txBody>
          <a:bodyPr/>
          <a:lstStyle/>
          <a:p>
            <a:r>
              <a:rPr lang="en-US" dirty="0"/>
              <a:t>Academic Program Review </a:t>
            </a:r>
          </a:p>
        </p:txBody>
      </p:sp>
      <p:sp>
        <p:nvSpPr>
          <p:cNvPr id="8" name="Subtitle 2">
            <a:extLst>
              <a:ext uri="{FF2B5EF4-FFF2-40B4-BE49-F238E27FC236}">
                <a16:creationId xmlns:a16="http://schemas.microsoft.com/office/drawing/2014/main" id="{DB0B7B14-D5FF-494B-8C8D-E13EACA954BB}"/>
              </a:ext>
            </a:extLst>
          </p:cNvPr>
          <p:cNvSpPr txBox="1">
            <a:spLocks/>
          </p:cNvSpPr>
          <p:nvPr/>
        </p:nvSpPr>
        <p:spPr>
          <a:xfrm>
            <a:off x="609600" y="1417638"/>
            <a:ext cx="7696200" cy="3733800"/>
          </a:xfrm>
          <a:prstGeom prst="rect">
            <a:avLst/>
          </a:prstGeom>
        </p:spPr>
        <p:txBody>
          <a:bodyPr vert="horz" lIns="91440" tIns="45720" rIns="91440" bIns="45720" rtlCol="0" anchor="ctr">
            <a:normAutofit lnSpcReduction="10000"/>
          </a:bodyPr>
          <a:lstStyle>
            <a:lvl1pPr marL="0" indent="0" algn="l" defTabSz="914400" rtl="0" eaLnBrk="1" latinLnBrk="0" hangingPunct="1">
              <a:spcBef>
                <a:spcPct val="20000"/>
              </a:spcBef>
              <a:buFont typeface="Arial" pitchFamily="34" charset="0"/>
              <a:buNone/>
              <a:defRPr sz="2400" b="1" kern="1200" baseline="0">
                <a:solidFill>
                  <a:schemeClr val="tx1"/>
                </a:solidFill>
                <a:latin typeface="Times New Roman" pitchFamily="18" charset="0"/>
                <a:ea typeface="+mn-ea"/>
                <a:cs typeface="Times New Roman" pitchFamily="18" charset="0"/>
              </a:defRPr>
            </a:lvl1pPr>
            <a:lvl2pPr marL="457200" indent="0" algn="l" defTabSz="914400" rtl="0" eaLnBrk="1" latinLnBrk="0" hangingPunct="1">
              <a:spcBef>
                <a:spcPct val="20000"/>
              </a:spcBef>
              <a:buFont typeface="Arial" pitchFamily="34" charset="0"/>
              <a:buNone/>
              <a:defRPr sz="2000" b="1" kern="1200" baseline="0">
                <a:solidFill>
                  <a:schemeClr val="tx1"/>
                </a:solidFill>
                <a:latin typeface="Times New Roman" pitchFamily="18" charset="0"/>
                <a:ea typeface="+mn-ea"/>
                <a:cs typeface="Times New Roman" pitchFamily="18" charset="0"/>
              </a:defRPr>
            </a:lvl2pPr>
            <a:lvl3pPr marL="914400" indent="0" algn="l" defTabSz="914400" rtl="0" eaLnBrk="1" latinLnBrk="0" hangingPunct="1">
              <a:spcBef>
                <a:spcPct val="20000"/>
              </a:spcBef>
              <a:buFont typeface="Arial" pitchFamily="34" charset="0"/>
              <a:buNone/>
              <a:defRPr sz="1800" b="1" kern="1200" baseline="0">
                <a:solidFill>
                  <a:schemeClr val="tx1"/>
                </a:solidFill>
                <a:latin typeface="Calibri" pitchFamily="34" charset="0"/>
                <a:ea typeface="+mn-ea"/>
                <a:cs typeface="Calibri" pitchFamily="34" charset="0"/>
              </a:defRPr>
            </a:lvl3pPr>
            <a:lvl4pPr marL="1371600" indent="0" algn="l" defTabSz="914400" rtl="0" eaLnBrk="1" latinLnBrk="0" hangingPunct="1">
              <a:spcBef>
                <a:spcPct val="20000"/>
              </a:spcBef>
              <a:buFont typeface="Arial" pitchFamily="34" charset="0"/>
              <a:buNone/>
              <a:defRPr sz="1600" b="1" kern="1200" baseline="0">
                <a:solidFill>
                  <a:schemeClr val="tx1"/>
                </a:solidFill>
                <a:latin typeface="Calibri" pitchFamily="34" charset="0"/>
                <a:ea typeface="+mn-ea"/>
                <a:cs typeface="Calibri" pitchFamily="34" charset="0"/>
              </a:defRPr>
            </a:lvl4pPr>
            <a:lvl5pPr marL="1828800" indent="0" algn="l" defTabSz="914400" rtl="0" eaLnBrk="1" latinLnBrk="0" hangingPunct="1">
              <a:spcBef>
                <a:spcPct val="20000"/>
              </a:spcBef>
              <a:buFont typeface="Arial" pitchFamily="34" charset="0"/>
              <a:buNone/>
              <a:defRPr sz="1600" b="1" kern="1200" baseline="0">
                <a:solidFill>
                  <a:schemeClr val="tx1"/>
                </a:solidFill>
                <a:latin typeface="Calibri" pitchFamily="34" charset="0"/>
                <a:ea typeface="+mn-ea"/>
                <a:cs typeface="Calibri" pitchFamily="34" charset="0"/>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457200" indent="-457200">
              <a:buFont typeface="Arial" pitchFamily="34" charset="0"/>
              <a:buChar char="•"/>
            </a:pPr>
            <a:endParaRPr lang="en-US" sz="2800" dirty="0"/>
          </a:p>
          <a:p>
            <a:pPr marL="457200" indent="-457200">
              <a:buFont typeface="Arial" pitchFamily="34" charset="0"/>
              <a:buChar char="•"/>
            </a:pPr>
            <a:endParaRPr lang="en-US" sz="2800" dirty="0"/>
          </a:p>
          <a:p>
            <a:pPr marL="457200" indent="-457200">
              <a:buFont typeface="Arial" pitchFamily="34" charset="0"/>
              <a:buChar char="•"/>
            </a:pPr>
            <a:endParaRPr lang="en-US" sz="2800" dirty="0"/>
          </a:p>
          <a:p>
            <a:pPr marL="457200" indent="-457200">
              <a:buFont typeface="Arial" pitchFamily="34" charset="0"/>
              <a:buChar char="•"/>
            </a:pPr>
            <a:r>
              <a:rPr lang="en-US" sz="2200" b="0" dirty="0"/>
              <a:t>Arkansas Code §6-61-214 requires that the AHECB review existing academic programs at Arkansas public colleges and universities.</a:t>
            </a:r>
          </a:p>
          <a:p>
            <a:endParaRPr lang="en-US" sz="2200" b="0" dirty="0"/>
          </a:p>
          <a:p>
            <a:pPr marL="457200" indent="-457200">
              <a:buFont typeface="Arial" pitchFamily="34" charset="0"/>
              <a:buChar char="•"/>
            </a:pPr>
            <a:r>
              <a:rPr lang="en-US" sz="2200" b="0" dirty="0"/>
              <a:t>The existing academic program review policies (AHECB Policy 5.12) were adopted in 1988 and revised in 1995, 1998, and 2008.</a:t>
            </a:r>
          </a:p>
          <a:p>
            <a:pPr marL="457200" indent="-457200">
              <a:buFont typeface="Arial" pitchFamily="34" charset="0"/>
              <a:buChar char="•"/>
            </a:pPr>
            <a:endParaRPr lang="en-US" dirty="0"/>
          </a:p>
          <a:p>
            <a:pPr marL="457200" indent="-457200">
              <a:buFont typeface="Arial" pitchFamily="34" charset="0"/>
              <a:buChar char="•"/>
            </a:pPr>
            <a:endParaRPr lang="en-US" dirty="0"/>
          </a:p>
          <a:p>
            <a:pPr marL="457200" indent="-457200">
              <a:buFont typeface="Arial" pitchFamily="34" charset="0"/>
              <a:buChar char="•"/>
            </a:pPr>
            <a:endParaRPr lang="en-US" dirty="0"/>
          </a:p>
          <a:p>
            <a:pPr marL="457200" indent="-457200">
              <a:buFont typeface="Arial" pitchFamily="34" charset="0"/>
              <a:buChar char="•"/>
            </a:pPr>
            <a:endParaRPr lang="en-US" dirty="0"/>
          </a:p>
          <a:p>
            <a:pPr marL="457200" indent="-457200">
              <a:buFont typeface="Arial" pitchFamily="34" charset="0"/>
              <a:buChar char="•"/>
            </a:pPr>
            <a:endParaRPr lang="en-US" dirty="0"/>
          </a:p>
        </p:txBody>
      </p:sp>
      <p:sp>
        <p:nvSpPr>
          <p:cNvPr id="4" name="Rectangle 3">
            <a:extLst>
              <a:ext uri="{FF2B5EF4-FFF2-40B4-BE49-F238E27FC236}">
                <a16:creationId xmlns:a16="http://schemas.microsoft.com/office/drawing/2014/main" id="{8B1F9CBC-2792-B245-B005-9205EF3D47EA}"/>
              </a:ext>
            </a:extLst>
          </p:cNvPr>
          <p:cNvSpPr/>
          <p:nvPr/>
        </p:nvSpPr>
        <p:spPr>
          <a:xfrm>
            <a:off x="0" y="6412468"/>
            <a:ext cx="2031325" cy="369332"/>
          </a:xfrm>
          <a:prstGeom prst="rect">
            <a:avLst/>
          </a:prstGeom>
        </p:spPr>
        <p:txBody>
          <a:bodyPr wrap="none">
            <a:spAutoFit/>
          </a:bodyPr>
          <a:lstStyle/>
          <a:p>
            <a:r>
              <a:rPr lang="en-US" b="1" dirty="0"/>
              <a:t>Agenda Item No. 3</a:t>
            </a:r>
            <a:endParaRPr lang="en-US" dirty="0"/>
          </a:p>
        </p:txBody>
      </p:sp>
    </p:spTree>
    <p:extLst>
      <p:ext uri="{BB962C8B-B14F-4D97-AF65-F5344CB8AC3E}">
        <p14:creationId xmlns:p14="http://schemas.microsoft.com/office/powerpoint/2010/main" val="2118897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46AB0-525A-CE48-9507-BACBE8A1B879}"/>
              </a:ext>
            </a:extLst>
          </p:cNvPr>
          <p:cNvSpPr>
            <a:spLocks noGrp="1"/>
          </p:cNvSpPr>
          <p:nvPr>
            <p:ph type="title"/>
          </p:nvPr>
        </p:nvSpPr>
        <p:spPr/>
        <p:txBody>
          <a:bodyPr>
            <a:normAutofit fontScale="90000"/>
          </a:bodyPr>
          <a:lstStyle/>
          <a:p>
            <a:r>
              <a:rPr lang="en-US" dirty="0"/>
              <a:t>Academic Program Review Summary </a:t>
            </a:r>
          </a:p>
        </p:txBody>
      </p:sp>
      <p:sp>
        <p:nvSpPr>
          <p:cNvPr id="8" name="Subtitle 2">
            <a:extLst>
              <a:ext uri="{FF2B5EF4-FFF2-40B4-BE49-F238E27FC236}">
                <a16:creationId xmlns:a16="http://schemas.microsoft.com/office/drawing/2014/main" id="{DB0B7B14-D5FF-494B-8C8D-E13EACA954BB}"/>
              </a:ext>
            </a:extLst>
          </p:cNvPr>
          <p:cNvSpPr txBox="1">
            <a:spLocks/>
          </p:cNvSpPr>
          <p:nvPr/>
        </p:nvSpPr>
        <p:spPr>
          <a:xfrm>
            <a:off x="609600" y="1417638"/>
            <a:ext cx="7696200" cy="3733800"/>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Font typeface="Arial" pitchFamily="34" charset="0"/>
              <a:buNone/>
              <a:defRPr sz="2400" b="1" kern="1200" baseline="0">
                <a:solidFill>
                  <a:schemeClr val="tx1"/>
                </a:solidFill>
                <a:latin typeface="Times New Roman" pitchFamily="18" charset="0"/>
                <a:ea typeface="+mn-ea"/>
                <a:cs typeface="Times New Roman" pitchFamily="18" charset="0"/>
              </a:defRPr>
            </a:lvl1pPr>
            <a:lvl2pPr marL="457200" indent="0" algn="l" defTabSz="914400" rtl="0" eaLnBrk="1" latinLnBrk="0" hangingPunct="1">
              <a:spcBef>
                <a:spcPct val="20000"/>
              </a:spcBef>
              <a:buFont typeface="Arial" pitchFamily="34" charset="0"/>
              <a:buNone/>
              <a:defRPr sz="2000" b="1" kern="1200" baseline="0">
                <a:solidFill>
                  <a:schemeClr val="tx1"/>
                </a:solidFill>
                <a:latin typeface="Times New Roman" pitchFamily="18" charset="0"/>
                <a:ea typeface="+mn-ea"/>
                <a:cs typeface="Times New Roman" pitchFamily="18" charset="0"/>
              </a:defRPr>
            </a:lvl2pPr>
            <a:lvl3pPr marL="914400" indent="0" algn="l" defTabSz="914400" rtl="0" eaLnBrk="1" latinLnBrk="0" hangingPunct="1">
              <a:spcBef>
                <a:spcPct val="20000"/>
              </a:spcBef>
              <a:buFont typeface="Arial" pitchFamily="34" charset="0"/>
              <a:buNone/>
              <a:defRPr sz="1800" b="1" kern="1200" baseline="0">
                <a:solidFill>
                  <a:schemeClr val="tx1"/>
                </a:solidFill>
                <a:latin typeface="Calibri" pitchFamily="34" charset="0"/>
                <a:ea typeface="+mn-ea"/>
                <a:cs typeface="Calibri" pitchFamily="34" charset="0"/>
              </a:defRPr>
            </a:lvl3pPr>
            <a:lvl4pPr marL="1371600" indent="0" algn="l" defTabSz="914400" rtl="0" eaLnBrk="1" latinLnBrk="0" hangingPunct="1">
              <a:spcBef>
                <a:spcPct val="20000"/>
              </a:spcBef>
              <a:buFont typeface="Arial" pitchFamily="34" charset="0"/>
              <a:buNone/>
              <a:defRPr sz="1600" b="1" kern="1200" baseline="0">
                <a:solidFill>
                  <a:schemeClr val="tx1"/>
                </a:solidFill>
                <a:latin typeface="Calibri" pitchFamily="34" charset="0"/>
                <a:ea typeface="+mn-ea"/>
                <a:cs typeface="Calibri" pitchFamily="34" charset="0"/>
              </a:defRPr>
            </a:lvl4pPr>
            <a:lvl5pPr marL="1828800" indent="0" algn="l" defTabSz="914400" rtl="0" eaLnBrk="1" latinLnBrk="0" hangingPunct="1">
              <a:spcBef>
                <a:spcPct val="20000"/>
              </a:spcBef>
              <a:buFont typeface="Arial" pitchFamily="34" charset="0"/>
              <a:buNone/>
              <a:defRPr sz="1600" b="1" kern="1200" baseline="0">
                <a:solidFill>
                  <a:schemeClr val="tx1"/>
                </a:solidFill>
                <a:latin typeface="Calibri" pitchFamily="34" charset="0"/>
                <a:ea typeface="+mn-ea"/>
                <a:cs typeface="Calibri" pitchFamily="34" charset="0"/>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457200" indent="-457200">
              <a:buFont typeface="Arial" pitchFamily="34" charset="0"/>
              <a:buChar char="•"/>
            </a:pPr>
            <a:endParaRPr lang="en-US" sz="2800" dirty="0"/>
          </a:p>
          <a:p>
            <a:pPr marL="457200" indent="-457200">
              <a:buFont typeface="Arial" pitchFamily="34" charset="0"/>
              <a:buChar char="•"/>
            </a:pPr>
            <a:endParaRPr lang="en-US" sz="2800" dirty="0"/>
          </a:p>
          <a:p>
            <a:pPr marL="457200" indent="-457200">
              <a:buFont typeface="Arial" pitchFamily="34" charset="0"/>
              <a:buChar char="•"/>
            </a:pPr>
            <a:endParaRPr lang="en-US" sz="2800" dirty="0"/>
          </a:p>
          <a:p>
            <a:pPr marL="457200" indent="-457200">
              <a:buFont typeface="Arial" pitchFamily="34" charset="0"/>
              <a:buChar char="•"/>
            </a:pPr>
            <a:endParaRPr lang="en-US" dirty="0"/>
          </a:p>
          <a:p>
            <a:pPr marL="457200" indent="-457200">
              <a:buFont typeface="Arial" pitchFamily="34" charset="0"/>
              <a:buChar char="•"/>
            </a:pPr>
            <a:endParaRPr lang="en-US" dirty="0"/>
          </a:p>
          <a:p>
            <a:pPr marL="457200" indent="-457200">
              <a:buFont typeface="Arial" pitchFamily="34" charset="0"/>
              <a:buChar char="•"/>
            </a:pPr>
            <a:endParaRPr lang="en-US" dirty="0"/>
          </a:p>
          <a:p>
            <a:pPr marL="457200" indent="-457200">
              <a:buFont typeface="Arial" pitchFamily="34" charset="0"/>
              <a:buChar char="•"/>
            </a:pPr>
            <a:endParaRPr lang="en-US" dirty="0"/>
          </a:p>
          <a:p>
            <a:pPr marL="457200" indent="-457200">
              <a:buFont typeface="Arial" pitchFamily="34" charset="0"/>
              <a:buChar char="•"/>
            </a:pPr>
            <a:endParaRPr lang="en-US" dirty="0"/>
          </a:p>
        </p:txBody>
      </p:sp>
      <p:graphicFrame>
        <p:nvGraphicFramePr>
          <p:cNvPr id="3" name="Table 2">
            <a:extLst>
              <a:ext uri="{FF2B5EF4-FFF2-40B4-BE49-F238E27FC236}">
                <a16:creationId xmlns:a16="http://schemas.microsoft.com/office/drawing/2014/main" id="{76850409-DBB2-E047-8F09-14A6FB870826}"/>
              </a:ext>
            </a:extLst>
          </p:cNvPr>
          <p:cNvGraphicFramePr>
            <a:graphicFrameLocks noGrp="1"/>
          </p:cNvGraphicFramePr>
          <p:nvPr>
            <p:extLst>
              <p:ext uri="{D42A27DB-BD31-4B8C-83A1-F6EECF244321}">
                <p14:modId xmlns:p14="http://schemas.microsoft.com/office/powerpoint/2010/main" val="2795889326"/>
              </p:ext>
            </p:extLst>
          </p:nvPr>
        </p:nvGraphicFramePr>
        <p:xfrm>
          <a:off x="304800" y="1981200"/>
          <a:ext cx="8534400" cy="3052897"/>
        </p:xfrm>
        <a:graphic>
          <a:graphicData uri="http://schemas.openxmlformats.org/drawingml/2006/table">
            <a:tbl>
              <a:tblPr firstRow="1" bandRow="1">
                <a:tableStyleId>{2D5ABB26-0587-4C30-8999-92F81FD0307C}</a:tableStyleId>
              </a:tblPr>
              <a:tblGrid>
                <a:gridCol w="1706880">
                  <a:extLst>
                    <a:ext uri="{9D8B030D-6E8A-4147-A177-3AD203B41FA5}">
                      <a16:colId xmlns:a16="http://schemas.microsoft.com/office/drawing/2014/main" val="2020181710"/>
                    </a:ext>
                  </a:extLst>
                </a:gridCol>
                <a:gridCol w="1706880">
                  <a:extLst>
                    <a:ext uri="{9D8B030D-6E8A-4147-A177-3AD203B41FA5}">
                      <a16:colId xmlns:a16="http://schemas.microsoft.com/office/drawing/2014/main" val="4246768881"/>
                    </a:ext>
                  </a:extLst>
                </a:gridCol>
                <a:gridCol w="1706880">
                  <a:extLst>
                    <a:ext uri="{9D8B030D-6E8A-4147-A177-3AD203B41FA5}">
                      <a16:colId xmlns:a16="http://schemas.microsoft.com/office/drawing/2014/main" val="1991885391"/>
                    </a:ext>
                  </a:extLst>
                </a:gridCol>
                <a:gridCol w="1737360">
                  <a:extLst>
                    <a:ext uri="{9D8B030D-6E8A-4147-A177-3AD203B41FA5}">
                      <a16:colId xmlns:a16="http://schemas.microsoft.com/office/drawing/2014/main" val="2407909574"/>
                    </a:ext>
                  </a:extLst>
                </a:gridCol>
                <a:gridCol w="1676400">
                  <a:extLst>
                    <a:ext uri="{9D8B030D-6E8A-4147-A177-3AD203B41FA5}">
                      <a16:colId xmlns:a16="http://schemas.microsoft.com/office/drawing/2014/main" val="1885673849"/>
                    </a:ext>
                  </a:extLst>
                </a:gridCol>
              </a:tblGrid>
              <a:tr h="369230">
                <a:tc>
                  <a:txBody>
                    <a:bodyPr/>
                    <a:lstStyle/>
                    <a:p>
                      <a:r>
                        <a:rPr lang="en-US" sz="1800" dirty="0"/>
                        <a:t>ANC (14) </a:t>
                      </a:r>
                      <a:endParaRPr lang="en-US" sz="1800" b="0" dirty="0">
                        <a:latin typeface="+mn-lt"/>
                      </a:endParaRPr>
                    </a:p>
                  </a:txBody>
                  <a:tcPr/>
                </a:tc>
                <a:tc>
                  <a:txBody>
                    <a:bodyPr/>
                    <a:lstStyle/>
                    <a:p>
                      <a:r>
                        <a:rPr lang="en-US" sz="1800" dirty="0"/>
                        <a:t>CCUA (9)</a:t>
                      </a:r>
                      <a:endParaRPr lang="en-US" sz="1800" b="0" dirty="0">
                        <a:latin typeface="+mn-lt"/>
                      </a:endParaRPr>
                    </a:p>
                  </a:txBody>
                  <a:tcPr/>
                </a:tc>
                <a:tc>
                  <a:txBody>
                    <a:bodyPr/>
                    <a:lstStyle/>
                    <a:p>
                      <a:r>
                        <a:rPr lang="en-US" sz="1800" dirty="0"/>
                        <a:t>PCCUA (3)</a:t>
                      </a:r>
                      <a:endParaRPr lang="en-US" sz="1800" b="0" dirty="0">
                        <a:latin typeface="+mn-lt"/>
                      </a:endParaRPr>
                    </a:p>
                  </a:txBody>
                  <a:tcPr/>
                </a:tc>
                <a:tc>
                  <a:txBody>
                    <a:bodyPr/>
                    <a:lstStyle/>
                    <a:p>
                      <a:r>
                        <a:rPr lang="en-US" sz="1800" dirty="0"/>
                        <a:t>UAPTC (11)</a:t>
                      </a:r>
                      <a:endParaRPr lang="en-US" sz="1800" b="0" dirty="0">
                        <a:latin typeface="+mn-lt"/>
                      </a:endParaRPr>
                    </a:p>
                  </a:txBody>
                  <a:tcPr/>
                </a:tc>
                <a:tc>
                  <a:txBody>
                    <a:bodyPr/>
                    <a:lstStyle/>
                    <a:p>
                      <a:r>
                        <a:rPr lang="en-US" sz="1800" dirty="0"/>
                        <a:t>UCA (33)</a:t>
                      </a:r>
                      <a:endParaRPr lang="en-US" sz="1800" b="0" dirty="0">
                        <a:latin typeface="+mn-lt"/>
                      </a:endParaRPr>
                    </a:p>
                  </a:txBody>
                  <a:tcPr/>
                </a:tc>
                <a:extLst>
                  <a:ext uri="{0D108BD9-81ED-4DB2-BD59-A6C34878D82A}">
                    <a16:rowId xmlns:a16="http://schemas.microsoft.com/office/drawing/2014/main" val="1533528623"/>
                  </a:ext>
                </a:extLst>
              </a:tr>
              <a:tr h="436387">
                <a:tc>
                  <a:txBody>
                    <a:bodyPr/>
                    <a:lstStyle/>
                    <a:p>
                      <a:r>
                        <a:rPr lang="en-US" sz="1800" dirty="0"/>
                        <a:t>ASUB (12)</a:t>
                      </a:r>
                      <a:endParaRPr lang="en-US" sz="1800" b="0" dirty="0">
                        <a:latin typeface="+mn-lt"/>
                      </a:endParaRPr>
                    </a:p>
                  </a:txBody>
                  <a:tcPr/>
                </a:tc>
                <a:tc>
                  <a:txBody>
                    <a:bodyPr/>
                    <a:lstStyle/>
                    <a:p>
                      <a:r>
                        <a:rPr lang="en-US" sz="1800" dirty="0"/>
                        <a:t>COTO(8)</a:t>
                      </a:r>
                      <a:endParaRPr lang="en-US" sz="1800" b="0" dirty="0">
                        <a:latin typeface="+mn-lt"/>
                      </a:endParaRPr>
                    </a:p>
                  </a:txBody>
                  <a:tcPr/>
                </a:tc>
                <a:tc>
                  <a:txBody>
                    <a:bodyPr/>
                    <a:lstStyle/>
                    <a:p>
                      <a:r>
                        <a:rPr lang="en-US" sz="1800" dirty="0"/>
                        <a:t>SAUM (12)</a:t>
                      </a:r>
                      <a:endParaRPr lang="en-US" sz="1800" b="0" dirty="0">
                        <a:latin typeface="+mn-lt"/>
                      </a:endParaRPr>
                    </a:p>
                  </a:txBody>
                  <a:tcPr/>
                </a:tc>
                <a:tc>
                  <a:txBody>
                    <a:bodyPr/>
                    <a:lstStyle/>
                    <a:p>
                      <a:r>
                        <a:rPr lang="en-US" sz="1800" dirty="0"/>
                        <a:t>UAF (36)</a:t>
                      </a:r>
                      <a:endParaRPr lang="en-US" sz="1800" b="0" dirty="0">
                        <a:latin typeface="+mn-lt"/>
                      </a:endParaRPr>
                    </a:p>
                  </a:txBody>
                  <a:tcPr/>
                </a:tc>
                <a:tc>
                  <a:txBody>
                    <a:bodyPr/>
                    <a:lstStyle/>
                    <a:p>
                      <a:r>
                        <a:rPr lang="en-US" sz="1800" b="1"/>
                        <a:t>ASUMS </a:t>
                      </a:r>
                      <a:r>
                        <a:rPr lang="en-US" sz="1800" b="1" dirty="0"/>
                        <a:t>(0)</a:t>
                      </a:r>
                      <a:endParaRPr lang="en-US" sz="1800" b="1" dirty="0">
                        <a:latin typeface="+mn-lt"/>
                      </a:endParaRPr>
                    </a:p>
                  </a:txBody>
                  <a:tcPr/>
                </a:tc>
                <a:extLst>
                  <a:ext uri="{0D108BD9-81ED-4DB2-BD59-A6C34878D82A}">
                    <a16:rowId xmlns:a16="http://schemas.microsoft.com/office/drawing/2014/main" val="560525752"/>
                  </a:ext>
                </a:extLst>
              </a:tr>
              <a:tr h="457200">
                <a:tc>
                  <a:txBody>
                    <a:bodyPr/>
                    <a:lstStyle/>
                    <a:p>
                      <a:r>
                        <a:rPr lang="en-US" sz="1800" dirty="0"/>
                        <a:t>ASUJ (30)</a:t>
                      </a:r>
                      <a:endParaRPr lang="en-US" sz="1800" b="0" dirty="0">
                        <a:latin typeface="+mn-lt"/>
                      </a:endParaRPr>
                    </a:p>
                  </a:txBody>
                  <a:tcPr/>
                </a:tc>
                <a:tc>
                  <a:txBody>
                    <a:bodyPr/>
                    <a:lstStyle/>
                    <a:p>
                      <a:r>
                        <a:rPr lang="en-US" sz="1800" dirty="0"/>
                        <a:t>HSU (8)</a:t>
                      </a:r>
                      <a:endParaRPr lang="en-US" sz="1800" b="0" dirty="0">
                        <a:latin typeface="+mn-lt"/>
                      </a:endParaRPr>
                    </a:p>
                  </a:txBody>
                  <a:tcPr/>
                </a:tc>
                <a:tc>
                  <a:txBody>
                    <a:bodyPr/>
                    <a:lstStyle/>
                    <a:p>
                      <a:r>
                        <a:rPr lang="en-US" sz="1800" dirty="0"/>
                        <a:t>SAUT (5)</a:t>
                      </a:r>
                      <a:endParaRPr lang="en-US" sz="1800" b="0" dirty="0">
                        <a:latin typeface="+mn-lt"/>
                      </a:endParaRPr>
                    </a:p>
                  </a:txBody>
                  <a:tcPr/>
                </a:tc>
                <a:tc>
                  <a:txBody>
                    <a:bodyPr/>
                    <a:lstStyle/>
                    <a:p>
                      <a:r>
                        <a:rPr lang="en-US" sz="1800" dirty="0"/>
                        <a:t>UAFS (19)</a:t>
                      </a:r>
                      <a:endParaRPr lang="en-US" sz="1800" b="0" dirty="0">
                        <a:latin typeface="+mn-lt"/>
                      </a:endParaRPr>
                    </a:p>
                  </a:txBody>
                  <a:tcPr/>
                </a:tc>
                <a:tc>
                  <a:txBody>
                    <a:bodyPr/>
                    <a:lstStyle/>
                    <a:p>
                      <a:r>
                        <a:rPr lang="en-US" sz="1800" b="1" dirty="0"/>
                        <a:t>EACC(0)</a:t>
                      </a:r>
                      <a:endParaRPr lang="en-US" sz="1800" b="1" dirty="0">
                        <a:latin typeface="+mn-lt"/>
                      </a:endParaRPr>
                    </a:p>
                  </a:txBody>
                  <a:tcPr/>
                </a:tc>
                <a:extLst>
                  <a:ext uri="{0D108BD9-81ED-4DB2-BD59-A6C34878D82A}">
                    <a16:rowId xmlns:a16="http://schemas.microsoft.com/office/drawing/2014/main" val="3439439926"/>
                  </a:ext>
                </a:extLst>
              </a:tr>
              <a:tr h="381000">
                <a:tc>
                  <a:txBody>
                    <a:bodyPr/>
                    <a:lstStyle/>
                    <a:p>
                      <a:r>
                        <a:rPr lang="en-US" sz="1800" dirty="0"/>
                        <a:t>ASUMH (9)</a:t>
                      </a:r>
                      <a:endParaRPr lang="en-US" sz="1800" b="0" dirty="0">
                        <a:latin typeface="+mn-lt"/>
                      </a:endParaRPr>
                    </a:p>
                  </a:txBody>
                  <a:tcPr/>
                </a:tc>
                <a:tc>
                  <a:txBody>
                    <a:bodyPr/>
                    <a:lstStyle/>
                    <a:p>
                      <a:r>
                        <a:rPr lang="en-US" sz="1800" dirty="0"/>
                        <a:t>NAC (13)</a:t>
                      </a:r>
                      <a:endParaRPr lang="en-US" sz="1800" b="0" dirty="0">
                        <a:latin typeface="+mn-lt"/>
                      </a:endParaRPr>
                    </a:p>
                  </a:txBody>
                  <a:tcPr/>
                </a:tc>
                <a:tc>
                  <a:txBody>
                    <a:bodyPr/>
                    <a:lstStyle/>
                    <a:p>
                      <a:r>
                        <a:rPr lang="en-US" sz="1800" dirty="0"/>
                        <a:t>SEARK (2)</a:t>
                      </a:r>
                      <a:endParaRPr lang="en-US" sz="1800" b="0" dirty="0">
                        <a:latin typeface="+mn-lt"/>
                      </a:endParaRPr>
                    </a:p>
                  </a:txBody>
                  <a:tcPr/>
                </a:tc>
                <a:tc>
                  <a:txBody>
                    <a:bodyPr/>
                    <a:lstStyle/>
                    <a:p>
                      <a:r>
                        <a:rPr lang="en-US" sz="1800" dirty="0"/>
                        <a:t>UALR (47)</a:t>
                      </a:r>
                      <a:endParaRPr lang="en-US" sz="1800" b="0" dirty="0">
                        <a:latin typeface="+mn-lt"/>
                      </a:endParaRPr>
                    </a:p>
                  </a:txBody>
                  <a:tcPr/>
                </a:tc>
                <a:tc>
                  <a:txBody>
                    <a:bodyPr/>
                    <a:lstStyle/>
                    <a:p>
                      <a:r>
                        <a:rPr lang="en-US" sz="1800" b="1" dirty="0"/>
                        <a:t>SACC(0)</a:t>
                      </a:r>
                      <a:endParaRPr lang="en-US" sz="1800" b="1" dirty="0">
                        <a:latin typeface="+mn-lt"/>
                      </a:endParaRPr>
                    </a:p>
                  </a:txBody>
                  <a:tcPr/>
                </a:tc>
                <a:extLst>
                  <a:ext uri="{0D108BD9-81ED-4DB2-BD59-A6C34878D82A}">
                    <a16:rowId xmlns:a16="http://schemas.microsoft.com/office/drawing/2014/main" val="772831200"/>
                  </a:ext>
                </a:extLst>
              </a:tr>
              <a:tr h="381000">
                <a:tc>
                  <a:txBody>
                    <a:bodyPr/>
                    <a:lstStyle/>
                    <a:p>
                      <a:r>
                        <a:rPr lang="en-US" sz="1800" dirty="0"/>
                        <a:t>ASUN (2)</a:t>
                      </a:r>
                      <a:endParaRPr lang="en-US" sz="1800" b="0" dirty="0">
                        <a:latin typeface="+mn-lt"/>
                      </a:endParaRPr>
                    </a:p>
                  </a:txBody>
                  <a:tcPr/>
                </a:tc>
                <a:tc>
                  <a:txBody>
                    <a:bodyPr/>
                    <a:lstStyle/>
                    <a:p>
                      <a:r>
                        <a:rPr lang="en-US" sz="1800" dirty="0"/>
                        <a:t>NPC (19)</a:t>
                      </a:r>
                      <a:endParaRPr lang="en-US" sz="1800" b="0" dirty="0">
                        <a:latin typeface="+mn-lt"/>
                      </a:endParaRPr>
                    </a:p>
                  </a:txBody>
                  <a:tcPr/>
                </a:tc>
                <a:tc>
                  <a:txBody>
                    <a:bodyPr/>
                    <a:lstStyle/>
                    <a:p>
                      <a:r>
                        <a:rPr lang="en-US" sz="1800" dirty="0"/>
                        <a:t>UACCB (12)</a:t>
                      </a:r>
                      <a:endParaRPr lang="en-US" sz="1800" b="0" dirty="0">
                        <a:latin typeface="+mn-lt"/>
                      </a:endParaRPr>
                    </a:p>
                  </a:txBody>
                  <a:tcPr/>
                </a:tc>
                <a:tc>
                  <a:txBody>
                    <a:bodyPr/>
                    <a:lstStyle/>
                    <a:p>
                      <a:r>
                        <a:rPr lang="en-US" sz="1800" dirty="0"/>
                        <a:t>UAM (6)</a:t>
                      </a:r>
                      <a:endParaRPr lang="en-US" sz="1800" b="0" dirty="0">
                        <a:latin typeface="+mn-lt"/>
                      </a:endParaRPr>
                    </a:p>
                  </a:txBody>
                  <a:tcPr/>
                </a:tc>
                <a:tc>
                  <a:txBody>
                    <a:bodyPr/>
                    <a:lstStyle/>
                    <a:p>
                      <a:r>
                        <a:rPr lang="en-US" sz="1800" b="1" dirty="0"/>
                        <a:t>UARM (0) </a:t>
                      </a:r>
                      <a:endParaRPr lang="en-US" sz="1800" b="1" dirty="0">
                        <a:latin typeface="+mn-lt"/>
                      </a:endParaRPr>
                    </a:p>
                  </a:txBody>
                  <a:tcPr/>
                </a:tc>
                <a:extLst>
                  <a:ext uri="{0D108BD9-81ED-4DB2-BD59-A6C34878D82A}">
                    <a16:rowId xmlns:a16="http://schemas.microsoft.com/office/drawing/2014/main" val="953032085"/>
                  </a:ext>
                </a:extLst>
              </a:tr>
              <a:tr h="514040">
                <a:tc>
                  <a:txBody>
                    <a:bodyPr/>
                    <a:lstStyle/>
                    <a:p>
                      <a:r>
                        <a:rPr lang="en-US" sz="1800" dirty="0"/>
                        <a:t>ATU (19)</a:t>
                      </a:r>
                      <a:endParaRPr lang="en-US" sz="1800" b="0" dirty="0">
                        <a:latin typeface="+mn-lt"/>
                      </a:endParaRPr>
                    </a:p>
                  </a:txBody>
                  <a:tcPr/>
                </a:tc>
                <a:tc>
                  <a:txBody>
                    <a:bodyPr/>
                    <a:lstStyle/>
                    <a:p>
                      <a:r>
                        <a:rPr lang="en-US" sz="1800" dirty="0"/>
                        <a:t>NWACC(17)</a:t>
                      </a:r>
                      <a:endParaRPr lang="en-US" sz="1800" b="0" dirty="0">
                        <a:latin typeface="+mn-lt"/>
                      </a:endParaRPr>
                    </a:p>
                  </a:txBody>
                  <a:tcPr/>
                </a:tc>
                <a:tc>
                  <a:txBody>
                    <a:bodyPr/>
                    <a:lstStyle/>
                    <a:p>
                      <a:r>
                        <a:rPr lang="en-US" sz="1800" dirty="0"/>
                        <a:t>UACCH (11)</a:t>
                      </a:r>
                      <a:endParaRPr lang="en-US" sz="1800" b="0" dirty="0">
                        <a:latin typeface="+mn-lt"/>
                      </a:endParaRPr>
                    </a:p>
                  </a:txBody>
                  <a:tcPr/>
                </a:tc>
                <a:tc>
                  <a:txBody>
                    <a:bodyPr/>
                    <a:lstStyle/>
                    <a:p>
                      <a:r>
                        <a:rPr lang="en-US" sz="1800" dirty="0"/>
                        <a:t>UAMS (2)</a:t>
                      </a:r>
                      <a:endParaRPr lang="en-US" sz="1800" b="0" dirty="0">
                        <a:latin typeface="+mn-lt"/>
                      </a:endParaRPr>
                    </a:p>
                  </a:txBody>
                  <a:tcPr/>
                </a:tc>
                <a:tc>
                  <a:txBody>
                    <a:bodyPr/>
                    <a:lstStyle/>
                    <a:p>
                      <a:endParaRPr lang="en-US" sz="1800" b="0" dirty="0">
                        <a:latin typeface="+mn-lt"/>
                      </a:endParaRPr>
                    </a:p>
                  </a:txBody>
                  <a:tcPr/>
                </a:tc>
                <a:extLst>
                  <a:ext uri="{0D108BD9-81ED-4DB2-BD59-A6C34878D82A}">
                    <a16:rowId xmlns:a16="http://schemas.microsoft.com/office/drawing/2014/main" val="541485762"/>
                  </a:ext>
                </a:extLst>
              </a:tr>
              <a:tr h="514040">
                <a:tc>
                  <a:txBody>
                    <a:bodyPr/>
                    <a:lstStyle/>
                    <a:p>
                      <a:r>
                        <a:rPr lang="en-US" sz="1800" dirty="0"/>
                        <a:t>BRTC (8)</a:t>
                      </a:r>
                      <a:endParaRPr lang="en-US" sz="1800" b="0" dirty="0">
                        <a:latin typeface="+mn-lt"/>
                      </a:endParaRPr>
                    </a:p>
                  </a:txBody>
                  <a:tcPr/>
                </a:tc>
                <a:tc>
                  <a:txBody>
                    <a:bodyPr/>
                    <a:lstStyle/>
                    <a:p>
                      <a:r>
                        <a:rPr lang="en-US" sz="1800" dirty="0"/>
                        <a:t>OZ(8)</a:t>
                      </a:r>
                      <a:endParaRPr lang="en-US" sz="1800" b="0" dirty="0">
                        <a:latin typeface="+mn-lt"/>
                      </a:endParaRPr>
                    </a:p>
                  </a:txBody>
                  <a:tcPr/>
                </a:tc>
                <a:tc>
                  <a:txBody>
                    <a:bodyPr/>
                    <a:lstStyle/>
                    <a:p>
                      <a:r>
                        <a:rPr lang="en-US" sz="1800" dirty="0"/>
                        <a:t>UACCM (13)</a:t>
                      </a:r>
                      <a:endParaRPr lang="en-US" sz="1800" b="0" dirty="0">
                        <a:latin typeface="+mn-lt"/>
                      </a:endParaRPr>
                    </a:p>
                  </a:txBody>
                  <a:tcPr/>
                </a:tc>
                <a:tc>
                  <a:txBody>
                    <a:bodyPr/>
                    <a:lstStyle/>
                    <a:p>
                      <a:r>
                        <a:rPr lang="en-US" sz="1800" dirty="0"/>
                        <a:t>UAPB (2)</a:t>
                      </a:r>
                      <a:endParaRPr lang="en-US" sz="1800" b="0" dirty="0">
                        <a:latin typeface="+mn-lt"/>
                      </a:endParaRPr>
                    </a:p>
                  </a:txBody>
                  <a:tcPr/>
                </a:tc>
                <a:tc>
                  <a:txBody>
                    <a:bodyPr/>
                    <a:lstStyle/>
                    <a:p>
                      <a:endParaRPr lang="en-US" sz="1800" b="0" dirty="0">
                        <a:latin typeface="+mn-lt"/>
                      </a:endParaRPr>
                    </a:p>
                  </a:txBody>
                  <a:tcPr/>
                </a:tc>
                <a:extLst>
                  <a:ext uri="{0D108BD9-81ED-4DB2-BD59-A6C34878D82A}">
                    <a16:rowId xmlns:a16="http://schemas.microsoft.com/office/drawing/2014/main" val="2256340292"/>
                  </a:ext>
                </a:extLst>
              </a:tr>
            </a:tbl>
          </a:graphicData>
        </a:graphic>
      </p:graphicFrame>
      <p:sp>
        <p:nvSpPr>
          <p:cNvPr id="4" name="TextBox 3">
            <a:extLst>
              <a:ext uri="{FF2B5EF4-FFF2-40B4-BE49-F238E27FC236}">
                <a16:creationId xmlns:a16="http://schemas.microsoft.com/office/drawing/2014/main" id="{BC0D828A-7B6D-2F45-9E17-C6345B3CD9FF}"/>
              </a:ext>
            </a:extLst>
          </p:cNvPr>
          <p:cNvSpPr txBox="1"/>
          <p:nvPr/>
        </p:nvSpPr>
        <p:spPr>
          <a:xfrm>
            <a:off x="2177011" y="5314890"/>
            <a:ext cx="4561377" cy="400110"/>
          </a:xfrm>
          <a:prstGeom prst="rect">
            <a:avLst/>
          </a:prstGeom>
          <a:noFill/>
        </p:spPr>
        <p:txBody>
          <a:bodyPr wrap="none" rtlCol="0">
            <a:spAutoFit/>
          </a:bodyPr>
          <a:lstStyle/>
          <a:p>
            <a:r>
              <a:rPr lang="en-US" sz="2000" b="1" dirty="0"/>
              <a:t>Total Review Completed 2017-2018</a:t>
            </a:r>
            <a:r>
              <a:rPr lang="en-US" sz="2000" dirty="0"/>
              <a:t>: </a:t>
            </a:r>
            <a:r>
              <a:rPr lang="en-US" sz="2000" b="1" dirty="0"/>
              <a:t>390</a:t>
            </a:r>
          </a:p>
        </p:txBody>
      </p:sp>
      <p:sp>
        <p:nvSpPr>
          <p:cNvPr id="6" name="Rectangle 5">
            <a:extLst>
              <a:ext uri="{FF2B5EF4-FFF2-40B4-BE49-F238E27FC236}">
                <a16:creationId xmlns:a16="http://schemas.microsoft.com/office/drawing/2014/main" id="{900824D8-B21F-484E-9332-D053F6DBC850}"/>
              </a:ext>
            </a:extLst>
          </p:cNvPr>
          <p:cNvSpPr/>
          <p:nvPr/>
        </p:nvSpPr>
        <p:spPr>
          <a:xfrm>
            <a:off x="0" y="6412468"/>
            <a:ext cx="2031325" cy="369332"/>
          </a:xfrm>
          <a:prstGeom prst="rect">
            <a:avLst/>
          </a:prstGeom>
        </p:spPr>
        <p:txBody>
          <a:bodyPr wrap="none">
            <a:spAutoFit/>
          </a:bodyPr>
          <a:lstStyle/>
          <a:p>
            <a:r>
              <a:rPr lang="en-US" b="1" dirty="0"/>
              <a:t>Agenda Item No. 3</a:t>
            </a:r>
            <a:endParaRPr lang="en-US" dirty="0"/>
          </a:p>
        </p:txBody>
      </p:sp>
    </p:spTree>
    <p:extLst>
      <p:ext uri="{BB962C8B-B14F-4D97-AF65-F5344CB8AC3E}">
        <p14:creationId xmlns:p14="http://schemas.microsoft.com/office/powerpoint/2010/main" val="4008025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AHECB Program Viability Standards</a:t>
            </a:r>
          </a:p>
        </p:txBody>
      </p:sp>
      <p:graphicFrame>
        <p:nvGraphicFramePr>
          <p:cNvPr id="4" name="Table 3"/>
          <p:cNvGraphicFramePr>
            <a:graphicFrameLocks noGrp="1"/>
          </p:cNvGraphicFramePr>
          <p:nvPr>
            <p:extLst>
              <p:ext uri="{D42A27DB-BD31-4B8C-83A1-F6EECF244321}">
                <p14:modId xmlns:p14="http://schemas.microsoft.com/office/powerpoint/2010/main" val="1341898914"/>
              </p:ext>
            </p:extLst>
          </p:nvPr>
        </p:nvGraphicFramePr>
        <p:xfrm>
          <a:off x="228600" y="1524000"/>
          <a:ext cx="8458200" cy="4487738"/>
        </p:xfrm>
        <a:graphic>
          <a:graphicData uri="http://schemas.openxmlformats.org/drawingml/2006/table">
            <a:tbl>
              <a:tblPr firstRow="1" firstCol="1" bandRow="1">
                <a:tableStyleId>{2D5ABB26-0587-4C30-8999-92F81FD0307C}</a:tableStyleId>
              </a:tblPr>
              <a:tblGrid>
                <a:gridCol w="4699000">
                  <a:extLst>
                    <a:ext uri="{9D8B030D-6E8A-4147-A177-3AD203B41FA5}">
                      <a16:colId xmlns:a16="http://schemas.microsoft.com/office/drawing/2014/main" val="20000"/>
                    </a:ext>
                  </a:extLst>
                </a:gridCol>
                <a:gridCol w="3759200">
                  <a:extLst>
                    <a:ext uri="{9D8B030D-6E8A-4147-A177-3AD203B41FA5}">
                      <a16:colId xmlns:a16="http://schemas.microsoft.com/office/drawing/2014/main" val="20001"/>
                    </a:ext>
                  </a:extLst>
                </a:gridCol>
              </a:tblGrid>
              <a:tr h="505613">
                <a:tc gridSpan="2">
                  <a:txBody>
                    <a:bodyPr/>
                    <a:lstStyle/>
                    <a:p>
                      <a:pPr marL="0" marR="0" algn="ctr">
                        <a:spcBef>
                          <a:spcPts val="0"/>
                        </a:spcBef>
                        <a:spcAft>
                          <a:spcPts val="0"/>
                        </a:spcAft>
                      </a:pPr>
                      <a:r>
                        <a:rPr lang="en-US" sz="1600" dirty="0">
                          <a:effectLst/>
                        </a:rPr>
                        <a:t/>
                      </a:r>
                      <a:br>
                        <a:rPr lang="en-US" sz="1600" dirty="0">
                          <a:effectLst/>
                        </a:rPr>
                      </a:br>
                      <a:r>
                        <a:rPr lang="en-US" sz="1600" dirty="0">
                          <a:effectLst/>
                        </a:rPr>
                        <a:t>AHECB Program Viability Standards</a:t>
                      </a:r>
                      <a:endParaRPr lang="en-US" sz="1600" dirty="0">
                        <a:effectLst/>
                        <a:latin typeface="Times New Roman"/>
                        <a:ea typeface="Times New Roman"/>
                      </a:endParaRPr>
                    </a:p>
                  </a:txBody>
                  <a:tcPr marL="68580" marR="68580" marT="0" marB="0" anchor="ctr"/>
                </a:tc>
                <a:tc hMerge="1">
                  <a:txBody>
                    <a:bodyPr/>
                    <a:lstStyle/>
                    <a:p>
                      <a:endParaRPr lang="en-US"/>
                    </a:p>
                  </a:txBody>
                  <a:tcPr/>
                </a:tc>
                <a:extLst>
                  <a:ext uri="{0D108BD9-81ED-4DB2-BD59-A6C34878D82A}">
                    <a16:rowId xmlns:a16="http://schemas.microsoft.com/office/drawing/2014/main" val="10000"/>
                  </a:ext>
                </a:extLst>
              </a:tr>
              <a:tr h="252805">
                <a:tc>
                  <a:txBody>
                    <a:bodyPr/>
                    <a:lstStyle/>
                    <a:p>
                      <a:pPr marL="0" marR="0" algn="ctr">
                        <a:spcBef>
                          <a:spcPts val="0"/>
                        </a:spcBef>
                        <a:spcAft>
                          <a:spcPts val="0"/>
                        </a:spcAft>
                      </a:pPr>
                      <a:r>
                        <a:rPr lang="en-US" sz="1600" dirty="0">
                          <a:effectLst/>
                        </a:rPr>
                        <a:t>Degree Level</a:t>
                      </a:r>
                      <a:endParaRPr lang="en-US" sz="16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600" dirty="0">
                          <a:effectLst/>
                        </a:rPr>
                        <a:t>Standard</a:t>
                      </a:r>
                      <a:endParaRPr lang="en-US" sz="1600" b="1"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252805">
                <a:tc gridSpan="2">
                  <a:txBody>
                    <a:bodyPr/>
                    <a:lstStyle/>
                    <a:p>
                      <a:pPr marL="0" marR="0">
                        <a:spcBef>
                          <a:spcPts val="0"/>
                        </a:spcBef>
                        <a:spcAft>
                          <a:spcPts val="0"/>
                        </a:spcAft>
                      </a:pPr>
                      <a:r>
                        <a:rPr lang="en-US" sz="1600" dirty="0">
                          <a:effectLst/>
                        </a:rPr>
                        <a:t>Graduates Over a Three-Year Period</a:t>
                      </a:r>
                      <a:endParaRPr lang="en-US" sz="1600" b="1" dirty="0">
                        <a:effectLst/>
                        <a:latin typeface="Times New Roman"/>
                        <a:ea typeface="Times New Roman"/>
                      </a:endParaRPr>
                    </a:p>
                  </a:txBody>
                  <a:tcPr marL="68580" marR="68580" marT="0" marB="0" anchor="ctr"/>
                </a:tc>
                <a:tc hMerge="1">
                  <a:txBody>
                    <a:bodyPr/>
                    <a:lstStyle/>
                    <a:p>
                      <a:endParaRPr lang="en-US"/>
                    </a:p>
                  </a:txBody>
                  <a:tcPr/>
                </a:tc>
                <a:extLst>
                  <a:ext uri="{0D108BD9-81ED-4DB2-BD59-A6C34878D82A}">
                    <a16:rowId xmlns:a16="http://schemas.microsoft.com/office/drawing/2014/main" val="10002"/>
                  </a:ext>
                </a:extLst>
              </a:tr>
              <a:tr h="689949">
                <a:tc>
                  <a:txBody>
                    <a:bodyPr/>
                    <a:lstStyle/>
                    <a:p>
                      <a:pPr marL="0" marR="0">
                        <a:spcBef>
                          <a:spcPts val="0"/>
                        </a:spcBef>
                        <a:spcAft>
                          <a:spcPts val="0"/>
                        </a:spcAft>
                      </a:pPr>
                      <a:r>
                        <a:rPr lang="en-US" sz="1600" dirty="0">
                          <a:effectLst/>
                        </a:rPr>
                        <a:t>01 Certificate of Proficiency</a:t>
                      </a:r>
                    </a:p>
                    <a:p>
                      <a:pPr marL="0" marR="0">
                        <a:spcBef>
                          <a:spcPts val="0"/>
                        </a:spcBef>
                        <a:spcAft>
                          <a:spcPts val="0"/>
                        </a:spcAft>
                      </a:pPr>
                      <a:r>
                        <a:rPr lang="en-US" sz="1600" dirty="0">
                          <a:effectLst/>
                        </a:rPr>
                        <a:t>02 Technical Certificate</a:t>
                      </a:r>
                    </a:p>
                    <a:p>
                      <a:pPr marL="0" marR="0">
                        <a:spcBef>
                          <a:spcPts val="0"/>
                        </a:spcBef>
                        <a:spcAft>
                          <a:spcPts val="0"/>
                        </a:spcAft>
                      </a:pPr>
                      <a:r>
                        <a:rPr lang="en-US" sz="1600" dirty="0">
                          <a:effectLst/>
                        </a:rPr>
                        <a:t>03 Associate Degree (AAS Only)</a:t>
                      </a:r>
                      <a:endParaRPr lang="en-US" sz="1600" b="1"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dirty="0">
                          <a:effectLst/>
                        </a:rPr>
                        <a:t>12</a:t>
                      </a:r>
                      <a:endParaRPr lang="en-US" sz="1600" b="1" dirty="0">
                        <a:effectLst/>
                        <a:latin typeface="Times New Roman"/>
                        <a:ea typeface="Times New Roman"/>
                      </a:endParaRPr>
                    </a:p>
                  </a:txBody>
                  <a:tcPr marL="68580" marR="68580" marT="0" marB="0"/>
                </a:tc>
                <a:extLst>
                  <a:ext uri="{0D108BD9-81ED-4DB2-BD59-A6C34878D82A}">
                    <a16:rowId xmlns:a16="http://schemas.microsoft.com/office/drawing/2014/main" val="10003"/>
                  </a:ext>
                </a:extLst>
              </a:tr>
              <a:tr h="252805">
                <a:tc>
                  <a:txBody>
                    <a:bodyPr/>
                    <a:lstStyle/>
                    <a:p>
                      <a:pPr marL="0" marR="0">
                        <a:spcBef>
                          <a:spcPts val="0"/>
                        </a:spcBef>
                        <a:spcAft>
                          <a:spcPts val="0"/>
                        </a:spcAft>
                      </a:pPr>
                      <a:r>
                        <a:rPr lang="en-US" sz="1600">
                          <a:effectLst/>
                        </a:rPr>
                        <a:t>03 Associate Degree (AA, AS, and AAT)</a:t>
                      </a:r>
                      <a:endParaRPr lang="en-US" sz="1600" b="1">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dirty="0">
                          <a:effectLst/>
                        </a:rPr>
                        <a:t>18</a:t>
                      </a:r>
                      <a:endParaRPr lang="en-US" sz="1600" b="1" dirty="0">
                        <a:effectLst/>
                        <a:latin typeface="Times New Roman"/>
                        <a:ea typeface="Times New Roman"/>
                      </a:endParaRPr>
                    </a:p>
                  </a:txBody>
                  <a:tcPr marL="68580" marR="68580" marT="0" marB="0"/>
                </a:tc>
                <a:extLst>
                  <a:ext uri="{0D108BD9-81ED-4DB2-BD59-A6C34878D82A}">
                    <a16:rowId xmlns:a16="http://schemas.microsoft.com/office/drawing/2014/main" val="10004"/>
                  </a:ext>
                </a:extLst>
              </a:tr>
              <a:tr h="252805">
                <a:tc gridSpan="2">
                  <a:txBody>
                    <a:bodyPr/>
                    <a:lstStyle/>
                    <a:p>
                      <a:pPr marL="0" marR="0">
                        <a:spcBef>
                          <a:spcPts val="0"/>
                        </a:spcBef>
                        <a:spcAft>
                          <a:spcPts val="0"/>
                        </a:spcAft>
                      </a:pPr>
                      <a:r>
                        <a:rPr lang="en-US" sz="1600" dirty="0">
                          <a:effectLst/>
                        </a:rPr>
                        <a:t>Graduates Over a Five-Year Period</a:t>
                      </a:r>
                      <a:endParaRPr lang="en-US" sz="1600" b="1" dirty="0">
                        <a:effectLst/>
                        <a:latin typeface="Times New Roman"/>
                        <a:ea typeface="Times New Roman"/>
                      </a:endParaRPr>
                    </a:p>
                  </a:txBody>
                  <a:tcPr marL="68580" marR="68580" marT="0" marB="0"/>
                </a:tc>
                <a:tc hMerge="1">
                  <a:txBody>
                    <a:bodyPr/>
                    <a:lstStyle/>
                    <a:p>
                      <a:endParaRPr lang="en-US"/>
                    </a:p>
                  </a:txBody>
                  <a:tcPr/>
                </a:tc>
                <a:extLst>
                  <a:ext uri="{0D108BD9-81ED-4DB2-BD59-A6C34878D82A}">
                    <a16:rowId xmlns:a16="http://schemas.microsoft.com/office/drawing/2014/main" val="10005"/>
                  </a:ext>
                </a:extLst>
              </a:tr>
              <a:tr h="252805">
                <a:tc>
                  <a:txBody>
                    <a:bodyPr/>
                    <a:lstStyle/>
                    <a:p>
                      <a:pPr marL="0" marR="0">
                        <a:spcBef>
                          <a:spcPts val="0"/>
                        </a:spcBef>
                        <a:spcAft>
                          <a:spcPts val="0"/>
                        </a:spcAft>
                      </a:pPr>
                      <a:r>
                        <a:rPr lang="en-US" sz="1600">
                          <a:effectLst/>
                        </a:rPr>
                        <a:t>05 Bachelor Degrees</a:t>
                      </a:r>
                      <a:endParaRPr lang="en-US" sz="1600" b="1">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dirty="0">
                          <a:effectLst/>
                        </a:rPr>
                        <a:t>18</a:t>
                      </a:r>
                      <a:endParaRPr lang="en-US" sz="1600" b="1" dirty="0">
                        <a:effectLst/>
                        <a:latin typeface="Times New Roman"/>
                        <a:ea typeface="Times New Roman"/>
                      </a:endParaRPr>
                    </a:p>
                  </a:txBody>
                  <a:tcPr marL="68580" marR="68580" marT="0" marB="0"/>
                </a:tc>
                <a:extLst>
                  <a:ext uri="{0D108BD9-81ED-4DB2-BD59-A6C34878D82A}">
                    <a16:rowId xmlns:a16="http://schemas.microsoft.com/office/drawing/2014/main" val="10006"/>
                  </a:ext>
                </a:extLst>
              </a:tr>
              <a:tr h="674154">
                <a:tc>
                  <a:txBody>
                    <a:bodyPr/>
                    <a:lstStyle/>
                    <a:p>
                      <a:pPr marL="0" marR="0">
                        <a:spcBef>
                          <a:spcPts val="0"/>
                        </a:spcBef>
                        <a:spcAft>
                          <a:spcPts val="0"/>
                        </a:spcAft>
                      </a:pPr>
                      <a:r>
                        <a:rPr lang="en-US" sz="1600" dirty="0">
                          <a:effectLst/>
                        </a:rPr>
                        <a:t>05 Bachelor Degrees (in science, mathematics, engineering, foreign languages, middle school education, and secondary education programs for licensure in science and mathematics)</a:t>
                      </a:r>
                      <a:endParaRPr lang="en-US" sz="1600" b="1"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dirty="0">
                          <a:effectLst/>
                        </a:rPr>
                        <a:t>12</a:t>
                      </a:r>
                      <a:endParaRPr lang="en-US" sz="1600" b="1" dirty="0">
                        <a:effectLst/>
                        <a:latin typeface="Times New Roman"/>
                        <a:ea typeface="Times New Roman"/>
                      </a:endParaRPr>
                    </a:p>
                  </a:txBody>
                  <a:tcPr marL="68580" marR="68580" marT="0" marB="0"/>
                </a:tc>
                <a:extLst>
                  <a:ext uri="{0D108BD9-81ED-4DB2-BD59-A6C34878D82A}">
                    <a16:rowId xmlns:a16="http://schemas.microsoft.com/office/drawing/2014/main" val="10007"/>
                  </a:ext>
                </a:extLst>
              </a:tr>
              <a:tr h="252805">
                <a:tc>
                  <a:txBody>
                    <a:bodyPr/>
                    <a:lstStyle/>
                    <a:p>
                      <a:pPr marL="0" marR="0">
                        <a:spcBef>
                          <a:spcPts val="0"/>
                        </a:spcBef>
                        <a:spcAft>
                          <a:spcPts val="0"/>
                        </a:spcAft>
                      </a:pPr>
                      <a:r>
                        <a:rPr lang="en-US" sz="1600">
                          <a:effectLst/>
                        </a:rPr>
                        <a:t>07 Master’s Degree</a:t>
                      </a:r>
                      <a:endParaRPr lang="en-US" sz="1600" b="1">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dirty="0">
                          <a:effectLst/>
                        </a:rPr>
                        <a:t>12</a:t>
                      </a:r>
                      <a:endParaRPr lang="en-US" sz="1600" b="1" dirty="0">
                        <a:effectLst/>
                        <a:latin typeface="Times New Roman"/>
                        <a:ea typeface="Times New Roman"/>
                      </a:endParaRPr>
                    </a:p>
                  </a:txBody>
                  <a:tcPr marL="68580" marR="68580" marT="0" marB="0"/>
                </a:tc>
                <a:extLst>
                  <a:ext uri="{0D108BD9-81ED-4DB2-BD59-A6C34878D82A}">
                    <a16:rowId xmlns:a16="http://schemas.microsoft.com/office/drawing/2014/main" val="10008"/>
                  </a:ext>
                </a:extLst>
              </a:tr>
              <a:tr h="252805">
                <a:tc>
                  <a:txBody>
                    <a:bodyPr/>
                    <a:lstStyle/>
                    <a:p>
                      <a:pPr marL="0" marR="0">
                        <a:spcBef>
                          <a:spcPts val="0"/>
                        </a:spcBef>
                        <a:spcAft>
                          <a:spcPts val="0"/>
                        </a:spcAft>
                      </a:pPr>
                      <a:r>
                        <a:rPr lang="en-US" sz="1600">
                          <a:effectLst/>
                        </a:rPr>
                        <a:t>08 Specialist</a:t>
                      </a:r>
                      <a:endParaRPr lang="en-US" sz="1600" b="1">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dirty="0">
                          <a:effectLst/>
                        </a:rPr>
                        <a:t>12</a:t>
                      </a:r>
                      <a:endParaRPr lang="en-US" sz="1600" b="1" dirty="0">
                        <a:effectLst/>
                        <a:latin typeface="Times New Roman"/>
                        <a:ea typeface="Times New Roman"/>
                      </a:endParaRPr>
                    </a:p>
                  </a:txBody>
                  <a:tcPr marL="68580" marR="68580" marT="0" marB="0"/>
                </a:tc>
                <a:extLst>
                  <a:ext uri="{0D108BD9-81ED-4DB2-BD59-A6C34878D82A}">
                    <a16:rowId xmlns:a16="http://schemas.microsoft.com/office/drawing/2014/main" val="10009"/>
                  </a:ext>
                </a:extLst>
              </a:tr>
              <a:tr h="252805">
                <a:tc>
                  <a:txBody>
                    <a:bodyPr/>
                    <a:lstStyle/>
                    <a:p>
                      <a:pPr marL="0" marR="0">
                        <a:spcBef>
                          <a:spcPts val="0"/>
                        </a:spcBef>
                        <a:spcAft>
                          <a:spcPts val="0"/>
                        </a:spcAft>
                      </a:pPr>
                      <a:r>
                        <a:rPr lang="en-US" sz="1600" dirty="0">
                          <a:effectLst/>
                        </a:rPr>
                        <a:t>17 Doctoral: Research/Scholarship</a:t>
                      </a:r>
                      <a:endParaRPr lang="en-US" sz="1600" b="1"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dirty="0">
                          <a:effectLst/>
                        </a:rPr>
                        <a:t>6</a:t>
                      </a:r>
                      <a:endParaRPr lang="en-US" sz="1600" b="1" dirty="0">
                        <a:effectLst/>
                        <a:latin typeface="Times New Roman"/>
                        <a:ea typeface="Times New Roman"/>
                      </a:endParaRPr>
                    </a:p>
                  </a:txBody>
                  <a:tcPr marL="68580" marR="68580" marT="0" marB="0"/>
                </a:tc>
                <a:extLst>
                  <a:ext uri="{0D108BD9-81ED-4DB2-BD59-A6C34878D82A}">
                    <a16:rowId xmlns:a16="http://schemas.microsoft.com/office/drawing/2014/main" val="10010"/>
                  </a:ext>
                </a:extLst>
              </a:tr>
              <a:tr h="252805">
                <a:tc>
                  <a:txBody>
                    <a:bodyPr/>
                    <a:lstStyle/>
                    <a:p>
                      <a:pPr marL="0" marR="0">
                        <a:spcBef>
                          <a:spcPts val="0"/>
                        </a:spcBef>
                        <a:spcAft>
                          <a:spcPts val="0"/>
                        </a:spcAft>
                      </a:pPr>
                      <a:r>
                        <a:rPr lang="en-US" sz="1600" dirty="0">
                          <a:effectLst/>
                        </a:rPr>
                        <a:t>18 Doctoral: Professional Practice</a:t>
                      </a:r>
                      <a:endParaRPr lang="en-US" sz="1600" b="1" dirty="0">
                        <a:effectLst/>
                        <a:latin typeface="Times New Roman"/>
                        <a:ea typeface="Times New Roman"/>
                      </a:endParaRPr>
                    </a:p>
                  </a:txBody>
                  <a:tcPr marL="68580" marR="68580" marT="0" marB="0"/>
                </a:tc>
                <a:tc>
                  <a:txBody>
                    <a:bodyPr/>
                    <a:lstStyle/>
                    <a:p>
                      <a:pPr marL="0" marR="0" algn="ctr">
                        <a:spcBef>
                          <a:spcPts val="0"/>
                        </a:spcBef>
                        <a:spcAft>
                          <a:spcPts val="0"/>
                        </a:spcAft>
                      </a:pPr>
                      <a:r>
                        <a:rPr lang="en-US" sz="1600" dirty="0">
                          <a:effectLst/>
                        </a:rPr>
                        <a:t>12</a:t>
                      </a:r>
                      <a:endParaRPr lang="en-US" sz="1600" b="1" dirty="0">
                        <a:effectLst/>
                        <a:latin typeface="Times New Roman"/>
                        <a:ea typeface="Times New Roman"/>
                      </a:endParaRPr>
                    </a:p>
                  </a:txBody>
                  <a:tcPr marL="68580" marR="68580" marT="0" marB="0"/>
                </a:tc>
                <a:extLst>
                  <a:ext uri="{0D108BD9-81ED-4DB2-BD59-A6C34878D82A}">
                    <a16:rowId xmlns:a16="http://schemas.microsoft.com/office/drawing/2014/main" val="10011"/>
                  </a:ext>
                </a:extLst>
              </a:tr>
            </a:tbl>
          </a:graphicData>
        </a:graphic>
      </p:graphicFrame>
      <p:sp>
        <p:nvSpPr>
          <p:cNvPr id="5" name="Rectangle 4">
            <a:extLst>
              <a:ext uri="{FF2B5EF4-FFF2-40B4-BE49-F238E27FC236}">
                <a16:creationId xmlns:a16="http://schemas.microsoft.com/office/drawing/2014/main" id="{69E4013D-3D97-BF4E-8439-4CC69F73246A}"/>
              </a:ext>
            </a:extLst>
          </p:cNvPr>
          <p:cNvSpPr/>
          <p:nvPr/>
        </p:nvSpPr>
        <p:spPr>
          <a:xfrm>
            <a:off x="0" y="6412468"/>
            <a:ext cx="2031325" cy="369332"/>
          </a:xfrm>
          <a:prstGeom prst="rect">
            <a:avLst/>
          </a:prstGeom>
        </p:spPr>
        <p:txBody>
          <a:bodyPr wrap="none">
            <a:spAutoFit/>
          </a:bodyPr>
          <a:lstStyle/>
          <a:p>
            <a:r>
              <a:rPr lang="en-US" b="1" dirty="0"/>
              <a:t>Agenda Item No. 4</a:t>
            </a:r>
            <a:endParaRPr lang="en-US" dirty="0"/>
          </a:p>
        </p:txBody>
      </p:sp>
    </p:spTree>
    <p:extLst>
      <p:ext uri="{BB962C8B-B14F-4D97-AF65-F5344CB8AC3E}">
        <p14:creationId xmlns:p14="http://schemas.microsoft.com/office/powerpoint/2010/main" val="2742330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p:cNvSpPr txBox="1">
            <a:spLocks/>
          </p:cNvSpPr>
          <p:nvPr/>
        </p:nvSpPr>
        <p:spPr>
          <a:xfrm>
            <a:off x="3127480" y="1123252"/>
            <a:ext cx="2770295" cy="530915"/>
          </a:xfrm>
          <a:prstGeom prst="rect">
            <a:avLst/>
          </a:prstGeom>
        </p:spPr>
        <p:txBody>
          <a:bodyPr vert="horz" wrap="square" lIns="68580" tIns="34290" rIns="68580" bIns="34290"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en-US" sz="3000" b="1" dirty="0">
                <a:solidFill>
                  <a:prstClr val="black"/>
                </a:solidFill>
                <a:latin typeface="Tw Cen MT" panose="020B0602020104020603"/>
                <a:ea typeface="Roboto Condensed bold" panose="02000000000000000000" pitchFamily="2" charset="0"/>
                <a:cs typeface="Roboto Condensed bold" panose="02000000000000000000" pitchFamily="2" charset="0"/>
              </a:rPr>
              <a:t>Methodology</a:t>
            </a:r>
            <a:endParaRPr lang="en-US" sz="3000" b="1" dirty="0">
              <a:solidFill>
                <a:srgbClr val="F3644D"/>
              </a:solidFill>
              <a:latin typeface="Tw Cen MT" panose="020B0602020104020603"/>
              <a:ea typeface="Roboto Condensed bold" panose="02000000000000000000" pitchFamily="2" charset="0"/>
              <a:cs typeface="Roboto Condensed bold" panose="02000000000000000000" pitchFamily="2" charset="0"/>
            </a:endParaRPr>
          </a:p>
        </p:txBody>
      </p:sp>
      <p:cxnSp>
        <p:nvCxnSpPr>
          <p:cNvPr id="3" name="Straight Connector 2"/>
          <p:cNvCxnSpPr/>
          <p:nvPr/>
        </p:nvCxnSpPr>
        <p:spPr>
          <a:xfrm>
            <a:off x="315567" y="1429051"/>
            <a:ext cx="3006943" cy="0"/>
          </a:xfrm>
          <a:prstGeom prst="line">
            <a:avLst/>
          </a:prstGeom>
          <a:ln w="50800" cmpd="sng">
            <a:solidFill>
              <a:srgbClr val="308CBA"/>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315566" y="1776224"/>
            <a:ext cx="8707410" cy="4455066"/>
          </a:xfrm>
          <a:prstGeom prst="rect">
            <a:avLst/>
          </a:prstGeom>
          <a:noFill/>
        </p:spPr>
        <p:txBody>
          <a:bodyPr wrap="square" rtlCol="0">
            <a:spAutoFit/>
          </a:bodyPr>
          <a:lstStyle/>
          <a:p>
            <a:pPr defTabSz="685800"/>
            <a:r>
              <a:rPr lang="en-US" sz="1350" b="1" dirty="0">
                <a:solidFill>
                  <a:srgbClr val="254275"/>
                </a:solidFill>
                <a:latin typeface="Calibri" panose="020F0502020204030204" pitchFamily="34" charset="0"/>
                <a:cs typeface="Calibri" panose="020F0502020204030204" pitchFamily="34" charset="0"/>
              </a:rPr>
              <a:t>Each fall ADHE receives data from the Arkansas Department of Education on the most recent public high school graduating class. We link this data to our Student Information System (SIS) to calculate the Annual College-Going Rate. The methodology for this year’s report focuses on students meeting the following criteria:</a:t>
            </a:r>
          </a:p>
          <a:p>
            <a:pPr defTabSz="685800"/>
            <a:r>
              <a:rPr lang="en-US" sz="1350" b="1" dirty="0">
                <a:solidFill>
                  <a:srgbClr val="254275"/>
                </a:solidFill>
                <a:latin typeface="Calibri" panose="020F0502020204030204" pitchFamily="34" charset="0"/>
                <a:cs typeface="Calibri" panose="020F0502020204030204" pitchFamily="34" charset="0"/>
              </a:rPr>
              <a:t>	</a:t>
            </a:r>
          </a:p>
          <a:p>
            <a:pPr marL="257175" indent="-257175" defTabSz="685800">
              <a:buFont typeface="+mj-lt"/>
              <a:buAutoNum type="arabicPeriod"/>
            </a:pPr>
            <a:r>
              <a:rPr lang="en-US" sz="1350" b="1" dirty="0">
                <a:solidFill>
                  <a:srgbClr val="254275"/>
                </a:solidFill>
                <a:latin typeface="Calibri" panose="020F0502020204030204" pitchFamily="34" charset="0"/>
                <a:cs typeface="Calibri" panose="020F0502020204030204" pitchFamily="34" charset="0"/>
              </a:rPr>
              <a:t>Graduated from an Arkansas public school district in Academic Year 2016-17</a:t>
            </a:r>
          </a:p>
          <a:p>
            <a:pPr marL="257175" indent="-257175" defTabSz="685800">
              <a:buFont typeface="+mj-lt"/>
              <a:buAutoNum type="arabicPeriod"/>
            </a:pPr>
            <a:r>
              <a:rPr lang="en-US" sz="1350" b="1" dirty="0">
                <a:solidFill>
                  <a:srgbClr val="254275"/>
                </a:solidFill>
                <a:latin typeface="Calibri" panose="020F0502020204030204" pitchFamily="34" charset="0"/>
                <a:cs typeface="Calibri" panose="020F0502020204030204" pitchFamily="34" charset="0"/>
              </a:rPr>
              <a:t>Were reported in SIS as first-time entering college students in Fall 2017 term</a:t>
            </a:r>
          </a:p>
          <a:p>
            <a:pPr marL="257175" indent="-257175" defTabSz="685800">
              <a:buFont typeface="+mj-lt"/>
              <a:buAutoNum type="arabicPeriod"/>
            </a:pPr>
            <a:r>
              <a:rPr lang="en-US" sz="1350" b="1" dirty="0">
                <a:solidFill>
                  <a:srgbClr val="254275"/>
                </a:solidFill>
                <a:latin typeface="Calibri" panose="020F0502020204030204" pitchFamily="34" charset="0"/>
                <a:cs typeface="Calibri" panose="020F0502020204030204" pitchFamily="34" charset="0"/>
              </a:rPr>
              <a:t>Reported as Arkansas resident</a:t>
            </a:r>
          </a:p>
          <a:p>
            <a:pPr defTabSz="685800"/>
            <a:endParaRPr lang="en-US" sz="1350" b="1" dirty="0">
              <a:solidFill>
                <a:srgbClr val="254275"/>
              </a:solidFill>
              <a:latin typeface="Calibri" panose="020F0502020204030204" pitchFamily="34" charset="0"/>
              <a:cs typeface="Calibri" panose="020F0502020204030204" pitchFamily="34" charset="0"/>
            </a:endParaRPr>
          </a:p>
          <a:p>
            <a:pPr defTabSz="685800"/>
            <a:r>
              <a:rPr lang="en-US" sz="1350" b="1" dirty="0">
                <a:solidFill>
                  <a:srgbClr val="254275"/>
                </a:solidFill>
                <a:latin typeface="Calibri" panose="020F0502020204030204" pitchFamily="34" charset="0"/>
                <a:cs typeface="Calibri" panose="020F0502020204030204" pitchFamily="34" charset="0"/>
              </a:rPr>
              <a:t>This methodology has been in place since 2010 and follows that used by the National Center for Education Statistics (NCES).  However, there are several differences: </a:t>
            </a:r>
          </a:p>
          <a:p>
            <a:pPr defTabSz="685800"/>
            <a:endParaRPr lang="en-US" sz="1350" b="1" dirty="0">
              <a:solidFill>
                <a:srgbClr val="254275"/>
              </a:solidFill>
              <a:latin typeface="Calibri" panose="020F0502020204030204" pitchFamily="34" charset="0"/>
              <a:cs typeface="Calibri" panose="020F0502020204030204" pitchFamily="34" charset="0"/>
            </a:endParaRPr>
          </a:p>
          <a:p>
            <a:pPr marL="257175" indent="-257175" defTabSz="685800">
              <a:buFontTx/>
              <a:buAutoNum type="arabicPeriod"/>
            </a:pPr>
            <a:r>
              <a:rPr lang="en-US" sz="1350" b="1" dirty="0">
                <a:solidFill>
                  <a:srgbClr val="254275"/>
                </a:solidFill>
                <a:latin typeface="Calibri" panose="020F0502020204030204" pitchFamily="34" charset="0"/>
                <a:cs typeface="Calibri" panose="020F0502020204030204" pitchFamily="34" charset="0"/>
              </a:rPr>
              <a:t>NCES filters by the age range of 16-24. ADHE ignores age as most high school graduates meet this criteria.</a:t>
            </a:r>
          </a:p>
          <a:p>
            <a:pPr marL="257175" indent="-257175" defTabSz="685800">
              <a:buFontTx/>
              <a:buAutoNum type="arabicPeriod" startAt="2"/>
            </a:pPr>
            <a:r>
              <a:rPr lang="en-US" sz="1350" b="1" dirty="0">
                <a:solidFill>
                  <a:srgbClr val="254275"/>
                </a:solidFill>
                <a:latin typeface="Calibri" panose="020F0502020204030204" pitchFamily="34" charset="0"/>
                <a:cs typeface="Calibri" panose="020F0502020204030204" pitchFamily="34" charset="0"/>
              </a:rPr>
              <a:t>NCES includes GED recipients in their counts.  ADHE does not have complete GED recipient data.</a:t>
            </a:r>
          </a:p>
          <a:p>
            <a:pPr marL="257175" indent="-257175" defTabSz="685800">
              <a:buFontTx/>
              <a:buAutoNum type="arabicPeriod" startAt="3"/>
            </a:pPr>
            <a:r>
              <a:rPr lang="en-US" sz="1350" b="1" dirty="0">
                <a:solidFill>
                  <a:srgbClr val="254275"/>
                </a:solidFill>
                <a:latin typeface="Calibri" panose="020F0502020204030204" pitchFamily="34" charset="0"/>
                <a:cs typeface="Calibri" panose="020F0502020204030204" pitchFamily="34" charset="0"/>
              </a:rPr>
              <a:t>Since the NCES report is based on a survey, it may include private high school graduates, and home school </a:t>
            </a:r>
            <a:r>
              <a:rPr lang="en-US" sz="1350" b="1" dirty="0" smtClean="0">
                <a:solidFill>
                  <a:srgbClr val="254275"/>
                </a:solidFill>
                <a:latin typeface="Calibri" panose="020F0502020204030204" pitchFamily="34" charset="0"/>
                <a:cs typeface="Calibri" panose="020F0502020204030204" pitchFamily="34" charset="0"/>
              </a:rPr>
              <a:t>students, or students attending college out-of-state. </a:t>
            </a:r>
            <a:r>
              <a:rPr lang="en-US" sz="1350" b="1" dirty="0">
                <a:solidFill>
                  <a:srgbClr val="254275"/>
                </a:solidFill>
                <a:latin typeface="Calibri" panose="020F0502020204030204" pitchFamily="34" charset="0"/>
                <a:cs typeface="Calibri" panose="020F0502020204030204" pitchFamily="34" charset="0"/>
              </a:rPr>
              <a:t>ADHE has no data on annual graduating classes of private high school students or home school </a:t>
            </a:r>
            <a:r>
              <a:rPr lang="en-US" sz="1350" b="1" dirty="0" smtClean="0">
                <a:solidFill>
                  <a:srgbClr val="254275"/>
                </a:solidFill>
                <a:latin typeface="Calibri" panose="020F0502020204030204" pitchFamily="34" charset="0"/>
                <a:cs typeface="Calibri" panose="020F0502020204030204" pitchFamily="34" charset="0"/>
              </a:rPr>
              <a:t>students, or students attending college at institutions in other states.</a:t>
            </a:r>
            <a:endParaRPr lang="en-US" sz="1350" b="1" dirty="0">
              <a:solidFill>
                <a:srgbClr val="254275"/>
              </a:solidFill>
              <a:latin typeface="Calibri" panose="020F0502020204030204" pitchFamily="34" charset="0"/>
              <a:cs typeface="Calibri" panose="020F0502020204030204" pitchFamily="34" charset="0"/>
            </a:endParaRPr>
          </a:p>
          <a:p>
            <a:pPr defTabSz="685800"/>
            <a:endParaRPr lang="en-US" sz="1350" b="1" dirty="0">
              <a:solidFill>
                <a:srgbClr val="254275"/>
              </a:solidFill>
              <a:latin typeface="Calibri" panose="020F0502020204030204" pitchFamily="34" charset="0"/>
              <a:cs typeface="Calibri" panose="020F0502020204030204" pitchFamily="34" charset="0"/>
            </a:endParaRPr>
          </a:p>
          <a:p>
            <a:pPr defTabSz="685800"/>
            <a:r>
              <a:rPr lang="en-US" b="1" dirty="0">
                <a:solidFill>
                  <a:prstClr val="black"/>
                </a:solidFill>
                <a:latin typeface="Calibri" panose="020F0502020204030204" pitchFamily="34" charset="0"/>
                <a:cs typeface="Calibri" panose="020F0502020204030204" pitchFamily="34" charset="0"/>
              </a:rPr>
              <a:t>**With these data limitations, the College-Going Rate calculations provided in this report are for Arkansas public high school graduates </a:t>
            </a:r>
            <a:r>
              <a:rPr lang="en-US" b="1" dirty="0" smtClean="0">
                <a:solidFill>
                  <a:prstClr val="black"/>
                </a:solidFill>
                <a:latin typeface="Calibri" panose="020F0502020204030204" pitchFamily="34" charset="0"/>
                <a:cs typeface="Calibri" panose="020F0502020204030204" pitchFamily="34" charset="0"/>
              </a:rPr>
              <a:t>only attending an Arkansas college or university.</a:t>
            </a:r>
            <a:endParaRPr lang="en-US" b="1" dirty="0">
              <a:solidFill>
                <a:srgbClr val="254275"/>
              </a:solidFill>
              <a:latin typeface="Calibri" panose="020F0502020204030204" pitchFamily="34" charset="0"/>
              <a:cs typeface="Calibri" panose="020F0502020204030204" pitchFamily="34" charset="0"/>
            </a:endParaRPr>
          </a:p>
        </p:txBody>
      </p:sp>
      <p:cxnSp>
        <p:nvCxnSpPr>
          <p:cNvPr id="7" name="Straight Connector 6"/>
          <p:cNvCxnSpPr/>
          <p:nvPr/>
        </p:nvCxnSpPr>
        <p:spPr>
          <a:xfrm>
            <a:off x="5639747" y="1429051"/>
            <a:ext cx="3154630" cy="0"/>
          </a:xfrm>
          <a:prstGeom prst="line">
            <a:avLst/>
          </a:prstGeom>
          <a:ln w="50800" cmpd="sng">
            <a:solidFill>
              <a:srgbClr val="308CBA"/>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72214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Program Viability Review</a:t>
            </a:r>
          </a:p>
        </p:txBody>
      </p:sp>
      <p:graphicFrame>
        <p:nvGraphicFramePr>
          <p:cNvPr id="3" name="Table 2">
            <a:extLst>
              <a:ext uri="{FF2B5EF4-FFF2-40B4-BE49-F238E27FC236}">
                <a16:creationId xmlns:a16="http://schemas.microsoft.com/office/drawing/2014/main" id="{F1DC8B83-5336-9F49-93EA-7B8745542161}"/>
              </a:ext>
            </a:extLst>
          </p:cNvPr>
          <p:cNvGraphicFramePr>
            <a:graphicFrameLocks noGrp="1"/>
          </p:cNvGraphicFramePr>
          <p:nvPr>
            <p:extLst>
              <p:ext uri="{D42A27DB-BD31-4B8C-83A1-F6EECF244321}">
                <p14:modId xmlns:p14="http://schemas.microsoft.com/office/powerpoint/2010/main" val="1198362495"/>
              </p:ext>
            </p:extLst>
          </p:nvPr>
        </p:nvGraphicFramePr>
        <p:xfrm>
          <a:off x="685800" y="1828800"/>
          <a:ext cx="7924800" cy="1676400"/>
        </p:xfrm>
        <a:graphic>
          <a:graphicData uri="http://schemas.openxmlformats.org/drawingml/2006/table">
            <a:tbl>
              <a:tblPr firstRow="1" bandRow="1">
                <a:tableStyleId>{9D7B26C5-4107-4FEC-AEDC-1716B250A1EF}</a:tableStyleId>
              </a:tblPr>
              <a:tblGrid>
                <a:gridCol w="1584960">
                  <a:extLst>
                    <a:ext uri="{9D8B030D-6E8A-4147-A177-3AD203B41FA5}">
                      <a16:colId xmlns:a16="http://schemas.microsoft.com/office/drawing/2014/main" val="664943110"/>
                    </a:ext>
                  </a:extLst>
                </a:gridCol>
                <a:gridCol w="1584960">
                  <a:extLst>
                    <a:ext uri="{9D8B030D-6E8A-4147-A177-3AD203B41FA5}">
                      <a16:colId xmlns:a16="http://schemas.microsoft.com/office/drawing/2014/main" val="3735500916"/>
                    </a:ext>
                  </a:extLst>
                </a:gridCol>
                <a:gridCol w="1584960">
                  <a:extLst>
                    <a:ext uri="{9D8B030D-6E8A-4147-A177-3AD203B41FA5}">
                      <a16:colId xmlns:a16="http://schemas.microsoft.com/office/drawing/2014/main" val="4291545093"/>
                    </a:ext>
                  </a:extLst>
                </a:gridCol>
                <a:gridCol w="1584960">
                  <a:extLst>
                    <a:ext uri="{9D8B030D-6E8A-4147-A177-3AD203B41FA5}">
                      <a16:colId xmlns:a16="http://schemas.microsoft.com/office/drawing/2014/main" val="3259539714"/>
                    </a:ext>
                  </a:extLst>
                </a:gridCol>
                <a:gridCol w="1584960">
                  <a:extLst>
                    <a:ext uri="{9D8B030D-6E8A-4147-A177-3AD203B41FA5}">
                      <a16:colId xmlns:a16="http://schemas.microsoft.com/office/drawing/2014/main" val="988800949"/>
                    </a:ext>
                  </a:extLst>
                </a:gridCol>
              </a:tblGrid>
              <a:tr h="1277777">
                <a:tc>
                  <a:txBody>
                    <a:bodyPr/>
                    <a:lstStyle/>
                    <a:p>
                      <a:r>
                        <a:rPr lang="en-US" dirty="0"/>
                        <a:t>4 - Year Institutions Total Programs </a:t>
                      </a:r>
                    </a:p>
                  </a:txBody>
                  <a:tcPr/>
                </a:tc>
                <a:tc>
                  <a:txBody>
                    <a:bodyPr/>
                    <a:lstStyle/>
                    <a:p>
                      <a:r>
                        <a:rPr lang="en-US" dirty="0"/>
                        <a:t>Viable Programs at 4 -Year Institutions </a:t>
                      </a:r>
                    </a:p>
                  </a:txBody>
                  <a:tcPr/>
                </a:tc>
                <a:tc>
                  <a:txBody>
                    <a:bodyPr/>
                    <a:lstStyle/>
                    <a:p>
                      <a:r>
                        <a:rPr lang="en-US" dirty="0"/>
                        <a:t>Non-Viable Programs at 4 -Year Institutions </a:t>
                      </a:r>
                    </a:p>
                  </a:txBody>
                  <a:tcPr/>
                </a:tc>
                <a:tc>
                  <a:txBody>
                    <a:bodyPr/>
                    <a:lstStyle/>
                    <a:p>
                      <a:r>
                        <a:rPr lang="en-US" dirty="0"/>
                        <a:t>Deleted Program or Proposed for Deletion</a:t>
                      </a:r>
                    </a:p>
                  </a:txBody>
                  <a:tcPr/>
                </a:tc>
                <a:tc>
                  <a:txBody>
                    <a:bodyPr/>
                    <a:lstStyle/>
                    <a:p>
                      <a:r>
                        <a:rPr lang="en-US" dirty="0"/>
                        <a:t>Percentage of Non-Viable Programs</a:t>
                      </a:r>
                    </a:p>
                  </a:txBody>
                  <a:tcPr/>
                </a:tc>
                <a:extLst>
                  <a:ext uri="{0D108BD9-81ED-4DB2-BD59-A6C34878D82A}">
                    <a16:rowId xmlns:a16="http://schemas.microsoft.com/office/drawing/2014/main" val="1261201669"/>
                  </a:ext>
                </a:extLst>
              </a:tr>
              <a:tr h="398623">
                <a:tc>
                  <a:txBody>
                    <a:bodyPr/>
                    <a:lstStyle/>
                    <a:p>
                      <a:r>
                        <a:rPr lang="en-US" dirty="0"/>
                        <a:t>1415</a:t>
                      </a:r>
                    </a:p>
                  </a:txBody>
                  <a:tcPr/>
                </a:tc>
                <a:tc>
                  <a:txBody>
                    <a:bodyPr/>
                    <a:lstStyle/>
                    <a:p>
                      <a:r>
                        <a:rPr lang="en-US" dirty="0"/>
                        <a:t>1411</a:t>
                      </a:r>
                    </a:p>
                  </a:txBody>
                  <a:tcPr/>
                </a:tc>
                <a:tc>
                  <a:txBody>
                    <a:bodyPr/>
                    <a:lstStyle/>
                    <a:p>
                      <a:r>
                        <a:rPr lang="en-US" dirty="0"/>
                        <a:t>4</a:t>
                      </a:r>
                    </a:p>
                  </a:txBody>
                  <a:tcPr/>
                </a:tc>
                <a:tc>
                  <a:txBody>
                    <a:bodyPr/>
                    <a:lstStyle/>
                    <a:p>
                      <a:r>
                        <a:rPr lang="en-US" dirty="0"/>
                        <a:t>1</a:t>
                      </a:r>
                    </a:p>
                  </a:txBody>
                  <a:tcPr/>
                </a:tc>
                <a:tc>
                  <a:txBody>
                    <a:bodyPr/>
                    <a:lstStyle/>
                    <a:p>
                      <a:r>
                        <a:rPr lang="en-US" dirty="0"/>
                        <a:t>&lt;1%</a:t>
                      </a:r>
                    </a:p>
                  </a:txBody>
                  <a:tcPr/>
                </a:tc>
                <a:extLst>
                  <a:ext uri="{0D108BD9-81ED-4DB2-BD59-A6C34878D82A}">
                    <a16:rowId xmlns:a16="http://schemas.microsoft.com/office/drawing/2014/main" val="1497772514"/>
                  </a:ext>
                </a:extLst>
              </a:tr>
            </a:tbl>
          </a:graphicData>
        </a:graphic>
      </p:graphicFrame>
      <p:graphicFrame>
        <p:nvGraphicFramePr>
          <p:cNvPr id="7" name="Table 6">
            <a:extLst>
              <a:ext uri="{FF2B5EF4-FFF2-40B4-BE49-F238E27FC236}">
                <a16:creationId xmlns:a16="http://schemas.microsoft.com/office/drawing/2014/main" id="{7035487F-1821-9342-9528-BDB0A0ADB736}"/>
              </a:ext>
            </a:extLst>
          </p:cNvPr>
          <p:cNvGraphicFramePr>
            <a:graphicFrameLocks noGrp="1"/>
          </p:cNvGraphicFramePr>
          <p:nvPr>
            <p:extLst>
              <p:ext uri="{D42A27DB-BD31-4B8C-83A1-F6EECF244321}">
                <p14:modId xmlns:p14="http://schemas.microsoft.com/office/powerpoint/2010/main" val="2863222483"/>
              </p:ext>
            </p:extLst>
          </p:nvPr>
        </p:nvGraphicFramePr>
        <p:xfrm>
          <a:off x="685800" y="3904487"/>
          <a:ext cx="7924800" cy="1676400"/>
        </p:xfrm>
        <a:graphic>
          <a:graphicData uri="http://schemas.openxmlformats.org/drawingml/2006/table">
            <a:tbl>
              <a:tblPr firstRow="1" bandRow="1">
                <a:tableStyleId>{9D7B26C5-4107-4FEC-AEDC-1716B250A1EF}</a:tableStyleId>
              </a:tblPr>
              <a:tblGrid>
                <a:gridCol w="1584960">
                  <a:extLst>
                    <a:ext uri="{9D8B030D-6E8A-4147-A177-3AD203B41FA5}">
                      <a16:colId xmlns:a16="http://schemas.microsoft.com/office/drawing/2014/main" val="664943110"/>
                    </a:ext>
                  </a:extLst>
                </a:gridCol>
                <a:gridCol w="1584960">
                  <a:extLst>
                    <a:ext uri="{9D8B030D-6E8A-4147-A177-3AD203B41FA5}">
                      <a16:colId xmlns:a16="http://schemas.microsoft.com/office/drawing/2014/main" val="3735500916"/>
                    </a:ext>
                  </a:extLst>
                </a:gridCol>
                <a:gridCol w="1584960">
                  <a:extLst>
                    <a:ext uri="{9D8B030D-6E8A-4147-A177-3AD203B41FA5}">
                      <a16:colId xmlns:a16="http://schemas.microsoft.com/office/drawing/2014/main" val="4291545093"/>
                    </a:ext>
                  </a:extLst>
                </a:gridCol>
                <a:gridCol w="1584960">
                  <a:extLst>
                    <a:ext uri="{9D8B030D-6E8A-4147-A177-3AD203B41FA5}">
                      <a16:colId xmlns:a16="http://schemas.microsoft.com/office/drawing/2014/main" val="3259539714"/>
                    </a:ext>
                  </a:extLst>
                </a:gridCol>
                <a:gridCol w="1584960">
                  <a:extLst>
                    <a:ext uri="{9D8B030D-6E8A-4147-A177-3AD203B41FA5}">
                      <a16:colId xmlns:a16="http://schemas.microsoft.com/office/drawing/2014/main" val="988800949"/>
                    </a:ext>
                  </a:extLst>
                </a:gridCol>
              </a:tblGrid>
              <a:tr h="1277777">
                <a:tc>
                  <a:txBody>
                    <a:bodyPr/>
                    <a:lstStyle/>
                    <a:p>
                      <a:r>
                        <a:rPr lang="en-US" dirty="0"/>
                        <a:t>2 - Year Institutions</a:t>
                      </a:r>
                    </a:p>
                    <a:p>
                      <a:r>
                        <a:rPr lang="en-US" dirty="0"/>
                        <a:t>Total Programs </a:t>
                      </a:r>
                    </a:p>
                  </a:txBody>
                  <a:tcPr/>
                </a:tc>
                <a:tc>
                  <a:txBody>
                    <a:bodyPr/>
                    <a:lstStyle/>
                    <a:p>
                      <a:r>
                        <a:rPr lang="en-US" dirty="0"/>
                        <a:t>Viable Programs at 4 -Year Institutions </a:t>
                      </a:r>
                    </a:p>
                  </a:txBody>
                  <a:tcPr/>
                </a:tc>
                <a:tc>
                  <a:txBody>
                    <a:bodyPr/>
                    <a:lstStyle/>
                    <a:p>
                      <a:r>
                        <a:rPr lang="en-US" dirty="0"/>
                        <a:t>Non-Viable Programs at 4 -Year Institutions </a:t>
                      </a:r>
                    </a:p>
                  </a:txBody>
                  <a:tcPr/>
                </a:tc>
                <a:tc>
                  <a:txBody>
                    <a:bodyPr/>
                    <a:lstStyle/>
                    <a:p>
                      <a:r>
                        <a:rPr lang="en-US" dirty="0"/>
                        <a:t>Deleted Program or Proposed for Deletion</a:t>
                      </a:r>
                    </a:p>
                  </a:txBody>
                  <a:tcPr/>
                </a:tc>
                <a:tc>
                  <a:txBody>
                    <a:bodyPr/>
                    <a:lstStyle/>
                    <a:p>
                      <a:r>
                        <a:rPr lang="en-US" dirty="0"/>
                        <a:t>Percentage of Non-Viable Programs</a:t>
                      </a:r>
                    </a:p>
                  </a:txBody>
                  <a:tcPr/>
                </a:tc>
                <a:extLst>
                  <a:ext uri="{0D108BD9-81ED-4DB2-BD59-A6C34878D82A}">
                    <a16:rowId xmlns:a16="http://schemas.microsoft.com/office/drawing/2014/main" val="1261201669"/>
                  </a:ext>
                </a:extLst>
              </a:tr>
              <a:tr h="398623">
                <a:tc>
                  <a:txBody>
                    <a:bodyPr/>
                    <a:lstStyle/>
                    <a:p>
                      <a:r>
                        <a:rPr lang="en-US" dirty="0"/>
                        <a:t>1353</a:t>
                      </a:r>
                    </a:p>
                  </a:txBody>
                  <a:tcPr/>
                </a:tc>
                <a:tc>
                  <a:txBody>
                    <a:bodyPr/>
                    <a:lstStyle/>
                    <a:p>
                      <a:r>
                        <a:rPr lang="en-US" dirty="0"/>
                        <a:t>1305</a:t>
                      </a:r>
                    </a:p>
                  </a:txBody>
                  <a:tcPr/>
                </a:tc>
                <a:tc>
                  <a:txBody>
                    <a:bodyPr/>
                    <a:lstStyle/>
                    <a:p>
                      <a:r>
                        <a:rPr lang="en-US" dirty="0"/>
                        <a:t>48</a:t>
                      </a:r>
                    </a:p>
                  </a:txBody>
                  <a:tcPr/>
                </a:tc>
                <a:tc>
                  <a:txBody>
                    <a:bodyPr/>
                    <a:lstStyle/>
                    <a:p>
                      <a:r>
                        <a:rPr lang="en-US" dirty="0"/>
                        <a:t>5</a:t>
                      </a:r>
                    </a:p>
                  </a:txBody>
                  <a:tcPr/>
                </a:tc>
                <a:tc>
                  <a:txBody>
                    <a:bodyPr/>
                    <a:lstStyle/>
                    <a:p>
                      <a:r>
                        <a:rPr lang="en-US" dirty="0"/>
                        <a:t>&lt;4%</a:t>
                      </a:r>
                    </a:p>
                  </a:txBody>
                  <a:tcPr/>
                </a:tc>
                <a:extLst>
                  <a:ext uri="{0D108BD9-81ED-4DB2-BD59-A6C34878D82A}">
                    <a16:rowId xmlns:a16="http://schemas.microsoft.com/office/drawing/2014/main" val="1497772514"/>
                  </a:ext>
                </a:extLst>
              </a:tr>
            </a:tbl>
          </a:graphicData>
        </a:graphic>
      </p:graphicFrame>
      <p:sp>
        <p:nvSpPr>
          <p:cNvPr id="8" name="Rectangle 7">
            <a:extLst>
              <a:ext uri="{FF2B5EF4-FFF2-40B4-BE49-F238E27FC236}">
                <a16:creationId xmlns:a16="http://schemas.microsoft.com/office/drawing/2014/main" id="{0512D77D-A388-254B-A87E-424E8A346D27}"/>
              </a:ext>
            </a:extLst>
          </p:cNvPr>
          <p:cNvSpPr/>
          <p:nvPr/>
        </p:nvSpPr>
        <p:spPr>
          <a:xfrm>
            <a:off x="0" y="6412468"/>
            <a:ext cx="2031325" cy="369332"/>
          </a:xfrm>
          <a:prstGeom prst="rect">
            <a:avLst/>
          </a:prstGeom>
        </p:spPr>
        <p:txBody>
          <a:bodyPr wrap="none">
            <a:spAutoFit/>
          </a:bodyPr>
          <a:lstStyle/>
          <a:p>
            <a:r>
              <a:rPr lang="en-US" b="1" dirty="0"/>
              <a:t>Agenda Item No. 4</a:t>
            </a:r>
            <a:endParaRPr lang="en-US" dirty="0"/>
          </a:p>
        </p:txBody>
      </p:sp>
    </p:spTree>
    <p:extLst>
      <p:ext uri="{BB962C8B-B14F-4D97-AF65-F5344CB8AC3E}">
        <p14:creationId xmlns:p14="http://schemas.microsoft.com/office/powerpoint/2010/main" val="3426022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90E206-0483-46BA-A3CF-01E1BE3030DC}"/>
              </a:ext>
            </a:extLst>
          </p:cNvPr>
          <p:cNvPicPr>
            <a:picLocks noChangeAspect="1"/>
          </p:cNvPicPr>
          <p:nvPr/>
        </p:nvPicPr>
        <p:blipFill>
          <a:blip r:embed="rId3"/>
          <a:stretch>
            <a:fillRect/>
          </a:stretch>
        </p:blipFill>
        <p:spPr>
          <a:xfrm>
            <a:off x="793629" y="1170923"/>
            <a:ext cx="7686982" cy="3248413"/>
          </a:xfrm>
          <a:prstGeom prst="rect">
            <a:avLst/>
          </a:prstGeom>
        </p:spPr>
      </p:pic>
      <p:sp>
        <p:nvSpPr>
          <p:cNvPr id="3" name="TextBox 2">
            <a:extLst>
              <a:ext uri="{FF2B5EF4-FFF2-40B4-BE49-F238E27FC236}">
                <a16:creationId xmlns:a16="http://schemas.microsoft.com/office/drawing/2014/main" id="{81327A07-105E-4264-B362-B0CC4AB2CC51}"/>
              </a:ext>
            </a:extLst>
          </p:cNvPr>
          <p:cNvSpPr txBox="1"/>
          <p:nvPr/>
        </p:nvSpPr>
        <p:spPr>
          <a:xfrm>
            <a:off x="681318" y="4769013"/>
            <a:ext cx="7844118" cy="923330"/>
          </a:xfrm>
          <a:prstGeom prst="rect">
            <a:avLst/>
          </a:prstGeom>
          <a:noFill/>
        </p:spPr>
        <p:txBody>
          <a:bodyPr wrap="square" rtlCol="0">
            <a:spAutoFit/>
          </a:bodyPr>
          <a:lstStyle/>
          <a:p>
            <a:pPr defTabSz="685800"/>
            <a:r>
              <a:rPr lang="en-US" dirty="0">
                <a:solidFill>
                  <a:prstClr val="black"/>
                </a:solidFill>
                <a:latin typeface="Calibri" panose="020F0502020204030204" pitchFamily="34" charset="0"/>
                <a:cs typeface="Calibri" panose="020F0502020204030204" pitchFamily="34" charset="0"/>
              </a:rPr>
              <a:t>The public high school student college-going rate for all Arkansas </a:t>
            </a:r>
            <a:r>
              <a:rPr lang="en-US" b="1" dirty="0">
                <a:solidFill>
                  <a:prstClr val="black"/>
                </a:solidFill>
                <a:latin typeface="Calibri" panose="020F0502020204030204" pitchFamily="34" charset="0"/>
                <a:cs typeface="Calibri" panose="020F0502020204030204" pitchFamily="34" charset="0"/>
              </a:rPr>
              <a:t>public </a:t>
            </a:r>
            <a:r>
              <a:rPr lang="en-US" b="1" u="heavy" dirty="0">
                <a:solidFill>
                  <a:prstClr val="black"/>
                </a:solidFill>
                <a:latin typeface="Calibri" panose="020F0502020204030204" pitchFamily="34" charset="0"/>
                <a:cs typeface="Calibri" panose="020F0502020204030204" pitchFamily="34" charset="0"/>
              </a:rPr>
              <a:t>and</a:t>
            </a:r>
            <a:r>
              <a:rPr lang="en-US" b="1" dirty="0">
                <a:solidFill>
                  <a:prstClr val="black"/>
                </a:solidFill>
                <a:latin typeface="Calibri" panose="020F0502020204030204" pitchFamily="34" charset="0"/>
                <a:cs typeface="Calibri" panose="020F0502020204030204" pitchFamily="34" charset="0"/>
              </a:rPr>
              <a:t> independent institutions </a:t>
            </a:r>
            <a:r>
              <a:rPr lang="en-US" dirty="0">
                <a:solidFill>
                  <a:prstClr val="black"/>
                </a:solidFill>
                <a:latin typeface="Calibri" panose="020F0502020204030204" pitchFamily="34" charset="0"/>
                <a:cs typeface="Calibri" panose="020F0502020204030204" pitchFamily="34" charset="0"/>
              </a:rPr>
              <a:t>for the Fall 2017 term was </a:t>
            </a:r>
            <a:r>
              <a:rPr lang="en-US" b="1" dirty="0">
                <a:solidFill>
                  <a:prstClr val="black"/>
                </a:solidFill>
                <a:latin typeface="Calibri" panose="020F0502020204030204" pitchFamily="34" charset="0"/>
                <a:cs typeface="Calibri" panose="020F0502020204030204" pitchFamily="34" charset="0"/>
              </a:rPr>
              <a:t>48.2%</a:t>
            </a:r>
            <a:r>
              <a:rPr lang="en-US" dirty="0">
                <a:solidFill>
                  <a:prstClr val="black"/>
                </a:solidFill>
                <a:latin typeface="Calibri" panose="020F0502020204030204" pitchFamily="34" charset="0"/>
                <a:cs typeface="Calibri" panose="020F0502020204030204" pitchFamily="34" charset="0"/>
              </a:rPr>
              <a:t>.  This represents a decrease of 1.5 percentage points from the previous fall term.  </a:t>
            </a:r>
          </a:p>
        </p:txBody>
      </p:sp>
      <p:sp>
        <p:nvSpPr>
          <p:cNvPr id="4" name="TextBox 3"/>
          <p:cNvSpPr txBox="1"/>
          <p:nvPr/>
        </p:nvSpPr>
        <p:spPr>
          <a:xfrm>
            <a:off x="739843" y="4419336"/>
            <a:ext cx="3334617" cy="219291"/>
          </a:xfrm>
          <a:prstGeom prst="rect">
            <a:avLst/>
          </a:prstGeom>
          <a:noFill/>
        </p:spPr>
        <p:txBody>
          <a:bodyPr wrap="square" rtlCol="0">
            <a:spAutoFit/>
          </a:bodyPr>
          <a:lstStyle/>
          <a:p>
            <a:pPr defTabSz="685800"/>
            <a:r>
              <a:rPr lang="en-US" sz="825" dirty="0">
                <a:solidFill>
                  <a:prstClr val="black"/>
                </a:solidFill>
                <a:latin typeface="Calibri" panose="020F0502020204030204" pitchFamily="34" charset="0"/>
                <a:cs typeface="Calibri" panose="020F0502020204030204" pitchFamily="34" charset="0"/>
                <a:hlinkClick r:id="rId4"/>
              </a:rPr>
              <a:t>https://nces.ed.gov/programs/coe/indicator_cpa.asp</a:t>
            </a:r>
            <a:r>
              <a:rPr lang="en-US" sz="825" dirty="0">
                <a:solidFill>
                  <a:prstClr val="black"/>
                </a:solidFill>
                <a:latin typeface="Calibri" panose="020F0502020204030204" pitchFamily="34" charset="0"/>
                <a:cs typeface="Calibri" panose="020F0502020204030204" pitchFamily="34" charset="0"/>
              </a:rPr>
              <a:t>; SIS</a:t>
            </a:r>
          </a:p>
        </p:txBody>
      </p:sp>
    </p:spTree>
    <p:extLst>
      <p:ext uri="{BB962C8B-B14F-4D97-AF65-F5344CB8AC3E}">
        <p14:creationId xmlns:p14="http://schemas.microsoft.com/office/powerpoint/2010/main" val="33617024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F3254B-2E4E-4B14-A52E-B78F0D167D33}"/>
              </a:ext>
            </a:extLst>
          </p:cNvPr>
          <p:cNvPicPr>
            <a:picLocks noChangeAspect="1"/>
          </p:cNvPicPr>
          <p:nvPr/>
        </p:nvPicPr>
        <p:blipFill>
          <a:blip r:embed="rId3"/>
          <a:stretch>
            <a:fillRect/>
          </a:stretch>
        </p:blipFill>
        <p:spPr>
          <a:xfrm>
            <a:off x="0" y="3538800"/>
            <a:ext cx="9067820" cy="2158395"/>
          </a:xfrm>
          <a:prstGeom prst="rect">
            <a:avLst/>
          </a:prstGeom>
        </p:spPr>
      </p:pic>
      <p:sp>
        <p:nvSpPr>
          <p:cNvPr id="4" name="TextBox 3">
            <a:extLst>
              <a:ext uri="{FF2B5EF4-FFF2-40B4-BE49-F238E27FC236}">
                <a16:creationId xmlns:a16="http://schemas.microsoft.com/office/drawing/2014/main" id="{82EFC984-8172-4271-8E24-F1D27191DD69}"/>
              </a:ext>
            </a:extLst>
          </p:cNvPr>
          <p:cNvSpPr txBox="1"/>
          <p:nvPr/>
        </p:nvSpPr>
        <p:spPr>
          <a:xfrm>
            <a:off x="486363" y="1621363"/>
            <a:ext cx="8101046" cy="1754326"/>
          </a:xfrm>
          <a:prstGeom prst="rect">
            <a:avLst/>
          </a:prstGeom>
          <a:noFill/>
        </p:spPr>
        <p:txBody>
          <a:bodyPr wrap="square" rtlCol="0">
            <a:spAutoFit/>
          </a:bodyPr>
          <a:lstStyle/>
          <a:p>
            <a:pPr defTabSz="685800"/>
            <a:r>
              <a:rPr lang="en-US" dirty="0">
                <a:solidFill>
                  <a:prstClr val="black"/>
                </a:solidFill>
                <a:latin typeface="Calibri" panose="020F0502020204030204" pitchFamily="34" charset="0"/>
                <a:cs typeface="Calibri" panose="020F0502020204030204" pitchFamily="34" charset="0"/>
              </a:rPr>
              <a:t>Arkansas public high schools experienced a 5.4% increase in the number of high school graduates when comparing 2012-13 to 2016-17.  This increase, however, did not improve the College-Going Rate of first-time entering students to an Arkansas institution of higher education.  The College-Going Rate of public high school graduates declined 3.2% from 51.4% to 48.2% when comparing 2012-13 to 2016-17 public high school graduates.</a:t>
            </a:r>
          </a:p>
        </p:txBody>
      </p:sp>
      <p:cxnSp>
        <p:nvCxnSpPr>
          <p:cNvPr id="5" name="Straight Connector 4"/>
          <p:cNvCxnSpPr>
            <a:endCxn id="6" idx="1"/>
          </p:cNvCxnSpPr>
          <p:nvPr/>
        </p:nvCxnSpPr>
        <p:spPr>
          <a:xfrm>
            <a:off x="336511" y="1298861"/>
            <a:ext cx="1648475" cy="1"/>
          </a:xfrm>
          <a:prstGeom prst="line">
            <a:avLst/>
          </a:prstGeom>
          <a:ln w="38100" cmpd="sng">
            <a:solidFill>
              <a:srgbClr val="254275"/>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984986" y="1079571"/>
            <a:ext cx="5316015" cy="461665"/>
          </a:xfrm>
          <a:prstGeom prst="rect">
            <a:avLst/>
          </a:prstGeom>
          <a:noFill/>
        </p:spPr>
        <p:txBody>
          <a:bodyPr wrap="square" rtlCol="0">
            <a:spAutoFit/>
          </a:bodyPr>
          <a:lstStyle/>
          <a:p>
            <a:pPr defTabSz="685800"/>
            <a:r>
              <a:rPr lang="en-US" sz="2400" b="1" dirty="0">
                <a:solidFill>
                  <a:prstClr val="black"/>
                </a:solidFill>
                <a:latin typeface="Calibri" panose="020F0502020204030204" pitchFamily="34" charset="0"/>
                <a:cs typeface="Calibri" panose="020F0502020204030204" pitchFamily="34" charset="0"/>
              </a:rPr>
              <a:t>College-Going Rate – 5 Year Review</a:t>
            </a:r>
            <a:endParaRPr lang="en-US" sz="1200" b="1" dirty="0">
              <a:solidFill>
                <a:prstClr val="black"/>
              </a:solidFill>
              <a:latin typeface="Calibri" panose="020F0502020204030204" pitchFamily="34" charset="0"/>
              <a:cs typeface="Calibri" panose="020F0502020204030204" pitchFamily="34" charset="0"/>
            </a:endParaRPr>
          </a:p>
        </p:txBody>
      </p:sp>
      <p:cxnSp>
        <p:nvCxnSpPr>
          <p:cNvPr id="7" name="Straight Connector 6"/>
          <p:cNvCxnSpPr/>
          <p:nvPr/>
        </p:nvCxnSpPr>
        <p:spPr>
          <a:xfrm>
            <a:off x="6636499" y="1298861"/>
            <a:ext cx="1950910" cy="0"/>
          </a:xfrm>
          <a:prstGeom prst="line">
            <a:avLst/>
          </a:prstGeom>
          <a:ln w="38100" cmpd="sng">
            <a:solidFill>
              <a:srgbClr val="254275"/>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087538" y="5396337"/>
            <a:ext cx="4199993" cy="213585"/>
          </a:xfrm>
          <a:prstGeom prst="rect">
            <a:avLst/>
          </a:prstGeom>
          <a:noFill/>
        </p:spPr>
        <p:txBody>
          <a:bodyPr wrap="square" rtlCol="0">
            <a:spAutoFit/>
          </a:bodyPr>
          <a:lstStyle/>
          <a:p>
            <a:pPr defTabSz="685800"/>
            <a:r>
              <a:rPr lang="en-US" sz="788" dirty="0">
                <a:solidFill>
                  <a:prstClr val="black"/>
                </a:solidFill>
                <a:latin typeface="Tw Cen MT" panose="020B0602020104020603"/>
              </a:rPr>
              <a:t>Source: SIS</a:t>
            </a:r>
          </a:p>
        </p:txBody>
      </p:sp>
    </p:spTree>
    <p:extLst>
      <p:ext uri="{BB962C8B-B14F-4D97-AF65-F5344CB8AC3E}">
        <p14:creationId xmlns:p14="http://schemas.microsoft.com/office/powerpoint/2010/main" val="41384119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6C04C3-7AB4-4AD6-854B-81E93F3987B2}"/>
              </a:ext>
            </a:extLst>
          </p:cNvPr>
          <p:cNvPicPr>
            <a:picLocks noChangeAspect="1"/>
          </p:cNvPicPr>
          <p:nvPr/>
        </p:nvPicPr>
        <p:blipFill>
          <a:blip r:embed="rId3"/>
          <a:stretch>
            <a:fillRect/>
          </a:stretch>
        </p:blipFill>
        <p:spPr>
          <a:xfrm>
            <a:off x="860902" y="1139397"/>
            <a:ext cx="7615298" cy="3337170"/>
          </a:xfrm>
          <a:prstGeom prst="rect">
            <a:avLst/>
          </a:prstGeom>
        </p:spPr>
      </p:pic>
      <p:sp>
        <p:nvSpPr>
          <p:cNvPr id="3" name="TextBox 2">
            <a:extLst>
              <a:ext uri="{FF2B5EF4-FFF2-40B4-BE49-F238E27FC236}">
                <a16:creationId xmlns:a16="http://schemas.microsoft.com/office/drawing/2014/main" id="{F132FF1C-2C6C-4639-931E-134B87733649}"/>
              </a:ext>
            </a:extLst>
          </p:cNvPr>
          <p:cNvSpPr txBox="1"/>
          <p:nvPr/>
        </p:nvSpPr>
        <p:spPr>
          <a:xfrm>
            <a:off x="566531" y="4648560"/>
            <a:ext cx="8204042" cy="1200329"/>
          </a:xfrm>
          <a:prstGeom prst="rect">
            <a:avLst/>
          </a:prstGeom>
          <a:noFill/>
        </p:spPr>
        <p:txBody>
          <a:bodyPr wrap="square" rtlCol="0">
            <a:spAutoFit/>
          </a:bodyPr>
          <a:lstStyle/>
          <a:p>
            <a:pPr defTabSz="685800"/>
            <a:r>
              <a:rPr lang="en-US" dirty="0">
                <a:solidFill>
                  <a:prstClr val="black"/>
                </a:solidFill>
                <a:latin typeface="Calibri" panose="020F0502020204030204" pitchFamily="34" charset="0"/>
                <a:cs typeface="Calibri" panose="020F0502020204030204" pitchFamily="34" charset="0"/>
              </a:rPr>
              <a:t>Over five years, the share of CGR students at 4-Year Universities decreased from 30.7% in 2013 to 29.1%.  The share of CGR students at 2-Year Colleges has decreased from 18.0 % in 2013 to 16.9% in 2017. The share of CGR students at Private Institutions has decreased from 2.7% in Fall 2013 to 2.2% in Fall 2017.</a:t>
            </a:r>
          </a:p>
        </p:txBody>
      </p:sp>
      <p:sp>
        <p:nvSpPr>
          <p:cNvPr id="4" name="TextBox 3"/>
          <p:cNvSpPr txBox="1"/>
          <p:nvPr/>
        </p:nvSpPr>
        <p:spPr>
          <a:xfrm>
            <a:off x="800667" y="4452353"/>
            <a:ext cx="4199993" cy="213585"/>
          </a:xfrm>
          <a:prstGeom prst="rect">
            <a:avLst/>
          </a:prstGeom>
          <a:noFill/>
        </p:spPr>
        <p:txBody>
          <a:bodyPr wrap="square" rtlCol="0">
            <a:spAutoFit/>
          </a:bodyPr>
          <a:lstStyle/>
          <a:p>
            <a:pPr defTabSz="685800"/>
            <a:r>
              <a:rPr lang="en-US" sz="788" dirty="0">
                <a:solidFill>
                  <a:prstClr val="black"/>
                </a:solidFill>
                <a:latin typeface="Tw Cen MT" panose="020B0602020104020603"/>
              </a:rPr>
              <a:t>Source: SIS</a:t>
            </a:r>
          </a:p>
        </p:txBody>
      </p:sp>
    </p:spTree>
    <p:extLst>
      <p:ext uri="{BB962C8B-B14F-4D97-AF65-F5344CB8AC3E}">
        <p14:creationId xmlns:p14="http://schemas.microsoft.com/office/powerpoint/2010/main" val="39153314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820AB4-1C38-4CDA-A653-21D387ECFB45}"/>
              </a:ext>
            </a:extLst>
          </p:cNvPr>
          <p:cNvPicPr>
            <a:picLocks noChangeAspect="1"/>
          </p:cNvPicPr>
          <p:nvPr/>
        </p:nvPicPr>
        <p:blipFill>
          <a:blip r:embed="rId3"/>
          <a:stretch>
            <a:fillRect/>
          </a:stretch>
        </p:blipFill>
        <p:spPr>
          <a:xfrm>
            <a:off x="767763" y="1078965"/>
            <a:ext cx="7668025" cy="3156824"/>
          </a:xfrm>
          <a:prstGeom prst="rect">
            <a:avLst/>
          </a:prstGeom>
        </p:spPr>
      </p:pic>
      <p:sp>
        <p:nvSpPr>
          <p:cNvPr id="3" name="TextBox 2">
            <a:extLst>
              <a:ext uri="{FF2B5EF4-FFF2-40B4-BE49-F238E27FC236}">
                <a16:creationId xmlns:a16="http://schemas.microsoft.com/office/drawing/2014/main" id="{0A1FC786-5D3C-4F21-8310-2C5E7B05D8F5}"/>
              </a:ext>
            </a:extLst>
          </p:cNvPr>
          <p:cNvSpPr txBox="1"/>
          <p:nvPr/>
        </p:nvSpPr>
        <p:spPr>
          <a:xfrm>
            <a:off x="391886" y="4583862"/>
            <a:ext cx="8316481" cy="1200329"/>
          </a:xfrm>
          <a:prstGeom prst="rect">
            <a:avLst/>
          </a:prstGeom>
          <a:noFill/>
        </p:spPr>
        <p:txBody>
          <a:bodyPr wrap="square" rtlCol="0">
            <a:spAutoFit/>
          </a:bodyPr>
          <a:lstStyle/>
          <a:p>
            <a:pPr defTabSz="685800"/>
            <a:r>
              <a:rPr lang="en-US" dirty="0">
                <a:solidFill>
                  <a:prstClr val="black"/>
                </a:solidFill>
                <a:latin typeface="Calibri" panose="020F0502020204030204" pitchFamily="34" charset="0"/>
                <a:cs typeface="Calibri" panose="020F0502020204030204" pitchFamily="34" charset="0"/>
              </a:rPr>
              <a:t>For the 15,094 public high school graduates the majority enrolled in public 4-Year Universities. This represents a decrease of 0.5% for 4-Year Universities compared to the Fall 2016 entering class, an increase of 3.4% for 2-Year Colleges, and a decrease of 3.2% for Private institutions from last year’s College-Going Rate cohort by Institution Type.</a:t>
            </a:r>
          </a:p>
        </p:txBody>
      </p:sp>
      <p:sp>
        <p:nvSpPr>
          <p:cNvPr id="4" name="TextBox 3"/>
          <p:cNvSpPr txBox="1"/>
          <p:nvPr/>
        </p:nvSpPr>
        <p:spPr>
          <a:xfrm>
            <a:off x="684127" y="4274260"/>
            <a:ext cx="4199993" cy="219291"/>
          </a:xfrm>
          <a:prstGeom prst="rect">
            <a:avLst/>
          </a:prstGeom>
          <a:noFill/>
        </p:spPr>
        <p:txBody>
          <a:bodyPr wrap="square" rtlCol="0">
            <a:spAutoFit/>
          </a:bodyPr>
          <a:lstStyle/>
          <a:p>
            <a:pPr defTabSz="685800"/>
            <a:r>
              <a:rPr lang="en-US" sz="825" dirty="0">
                <a:solidFill>
                  <a:prstClr val="black"/>
                </a:solidFill>
                <a:latin typeface="Tw Cen MT" panose="020B0602020104020603"/>
              </a:rPr>
              <a:t>Source: SIS</a:t>
            </a:r>
          </a:p>
        </p:txBody>
      </p:sp>
    </p:spTree>
    <p:extLst>
      <p:ext uri="{BB962C8B-B14F-4D97-AF65-F5344CB8AC3E}">
        <p14:creationId xmlns:p14="http://schemas.microsoft.com/office/powerpoint/2010/main" val="10058482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1DF3C9-488C-424F-BA70-F14FD286574E}"/>
              </a:ext>
            </a:extLst>
          </p:cNvPr>
          <p:cNvSpPr txBox="1"/>
          <p:nvPr/>
        </p:nvSpPr>
        <p:spPr>
          <a:xfrm>
            <a:off x="511155" y="1564319"/>
            <a:ext cx="7739744" cy="600164"/>
          </a:xfrm>
          <a:prstGeom prst="rect">
            <a:avLst/>
          </a:prstGeom>
          <a:noFill/>
        </p:spPr>
        <p:txBody>
          <a:bodyPr wrap="square" rtlCol="0">
            <a:spAutoFit/>
          </a:bodyPr>
          <a:lstStyle/>
          <a:p>
            <a:pPr defTabSz="685800"/>
            <a:r>
              <a:rPr lang="en-US" sz="1650" dirty="0">
                <a:solidFill>
                  <a:prstClr val="black"/>
                </a:solidFill>
                <a:latin typeface="Calibri" panose="020F0502020204030204" pitchFamily="34" charset="0"/>
                <a:cs typeface="Calibri" panose="020F0502020204030204" pitchFamily="34" charset="0"/>
              </a:rPr>
              <a:t>The College-Going Rate for Arkansas High School Graduates has declined for both male and female students the past three years. </a:t>
            </a:r>
          </a:p>
        </p:txBody>
      </p:sp>
      <p:pic>
        <p:nvPicPr>
          <p:cNvPr id="5" name="Picture 4"/>
          <p:cNvPicPr>
            <a:picLocks noChangeAspect="1"/>
          </p:cNvPicPr>
          <p:nvPr/>
        </p:nvPicPr>
        <p:blipFill>
          <a:blip r:embed="rId3"/>
          <a:stretch>
            <a:fillRect/>
          </a:stretch>
        </p:blipFill>
        <p:spPr>
          <a:xfrm>
            <a:off x="1311655" y="2210446"/>
            <a:ext cx="6032762" cy="1115790"/>
          </a:xfrm>
          <a:prstGeom prst="rect">
            <a:avLst/>
          </a:prstGeom>
        </p:spPr>
      </p:pic>
      <p:pic>
        <p:nvPicPr>
          <p:cNvPr id="6" name="Picture 5"/>
          <p:cNvPicPr>
            <a:picLocks noChangeAspect="1"/>
          </p:cNvPicPr>
          <p:nvPr/>
        </p:nvPicPr>
        <p:blipFill>
          <a:blip r:embed="rId4"/>
          <a:stretch>
            <a:fillRect/>
          </a:stretch>
        </p:blipFill>
        <p:spPr>
          <a:xfrm>
            <a:off x="1311655" y="4648200"/>
            <a:ext cx="6032762" cy="1139984"/>
          </a:xfrm>
          <a:prstGeom prst="rect">
            <a:avLst/>
          </a:prstGeom>
        </p:spPr>
      </p:pic>
      <p:cxnSp>
        <p:nvCxnSpPr>
          <p:cNvPr id="7" name="Straight Connector 6"/>
          <p:cNvCxnSpPr/>
          <p:nvPr/>
        </p:nvCxnSpPr>
        <p:spPr>
          <a:xfrm>
            <a:off x="511155" y="1335326"/>
            <a:ext cx="3038426" cy="15371"/>
          </a:xfrm>
          <a:prstGeom prst="line">
            <a:avLst/>
          </a:prstGeom>
          <a:ln w="38100" cmpd="sng">
            <a:solidFill>
              <a:srgbClr val="254275"/>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650401" y="1116036"/>
            <a:ext cx="1355271" cy="461665"/>
          </a:xfrm>
          <a:prstGeom prst="rect">
            <a:avLst/>
          </a:prstGeom>
          <a:noFill/>
        </p:spPr>
        <p:txBody>
          <a:bodyPr wrap="square" rtlCol="0">
            <a:spAutoFit/>
          </a:bodyPr>
          <a:lstStyle/>
          <a:p>
            <a:pPr defTabSz="685800"/>
            <a:r>
              <a:rPr lang="en-US" sz="2400" b="1" dirty="0">
                <a:solidFill>
                  <a:prstClr val="black"/>
                </a:solidFill>
                <a:latin typeface="Tw Cen MT" panose="020B0602020104020603"/>
              </a:rPr>
              <a:t>GENDER</a:t>
            </a:r>
            <a:endParaRPr lang="en-US" sz="1200" b="1" dirty="0">
              <a:solidFill>
                <a:prstClr val="black"/>
              </a:solidFill>
              <a:latin typeface="Tw Cen MT" panose="020B0602020104020603"/>
            </a:endParaRPr>
          </a:p>
        </p:txBody>
      </p:sp>
      <p:cxnSp>
        <p:nvCxnSpPr>
          <p:cNvPr id="12" name="Straight Connector 11"/>
          <p:cNvCxnSpPr/>
          <p:nvPr/>
        </p:nvCxnSpPr>
        <p:spPr>
          <a:xfrm>
            <a:off x="4889943" y="1350697"/>
            <a:ext cx="3260855" cy="3262"/>
          </a:xfrm>
          <a:prstGeom prst="line">
            <a:avLst/>
          </a:prstGeom>
          <a:ln w="38100" cmpd="sng">
            <a:solidFill>
              <a:srgbClr val="254275"/>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BC1DF3C9-488C-424F-BA70-F14FD286574E}"/>
              </a:ext>
            </a:extLst>
          </p:cNvPr>
          <p:cNvSpPr txBox="1"/>
          <p:nvPr/>
        </p:nvSpPr>
        <p:spPr>
          <a:xfrm>
            <a:off x="464300" y="3744331"/>
            <a:ext cx="7969762" cy="854080"/>
          </a:xfrm>
          <a:prstGeom prst="rect">
            <a:avLst/>
          </a:prstGeom>
          <a:noFill/>
        </p:spPr>
        <p:txBody>
          <a:bodyPr wrap="square" rtlCol="0">
            <a:spAutoFit/>
          </a:bodyPr>
          <a:lstStyle/>
          <a:p>
            <a:pPr defTabSz="685800"/>
            <a:r>
              <a:rPr lang="en-US" sz="1650" dirty="0">
                <a:solidFill>
                  <a:prstClr val="black"/>
                </a:solidFill>
                <a:latin typeface="Calibri" panose="020F0502020204030204" pitchFamily="34" charset="0"/>
                <a:cs typeface="Calibri" panose="020F0502020204030204" pitchFamily="34" charset="0"/>
              </a:rPr>
              <a:t>According to NCES, the national College-Going Rate for High School Graduates has increased slightly for male students, but decreased slightly for female students the past three years. </a:t>
            </a:r>
          </a:p>
        </p:txBody>
      </p:sp>
      <p:sp>
        <p:nvSpPr>
          <p:cNvPr id="16" name="TextBox 15"/>
          <p:cNvSpPr txBox="1"/>
          <p:nvPr/>
        </p:nvSpPr>
        <p:spPr>
          <a:xfrm>
            <a:off x="1278075" y="5812427"/>
            <a:ext cx="4199993" cy="213585"/>
          </a:xfrm>
          <a:prstGeom prst="rect">
            <a:avLst/>
          </a:prstGeom>
          <a:noFill/>
        </p:spPr>
        <p:txBody>
          <a:bodyPr wrap="square" rtlCol="0">
            <a:spAutoFit/>
          </a:bodyPr>
          <a:lstStyle/>
          <a:p>
            <a:pPr defTabSz="685800"/>
            <a:r>
              <a:rPr lang="en-US" sz="788" dirty="0">
                <a:solidFill>
                  <a:prstClr val="black"/>
                </a:solidFill>
                <a:latin typeface="Tw Cen MT" panose="020B0602020104020603"/>
              </a:rPr>
              <a:t>https://nces.ed.gov/programs/coe/indicator_cpa.asp</a:t>
            </a:r>
          </a:p>
        </p:txBody>
      </p:sp>
      <p:sp>
        <p:nvSpPr>
          <p:cNvPr id="10" name="TextBox 9"/>
          <p:cNvSpPr txBox="1"/>
          <p:nvPr/>
        </p:nvSpPr>
        <p:spPr>
          <a:xfrm>
            <a:off x="1311655" y="3321698"/>
            <a:ext cx="4199993" cy="213585"/>
          </a:xfrm>
          <a:prstGeom prst="rect">
            <a:avLst/>
          </a:prstGeom>
          <a:noFill/>
        </p:spPr>
        <p:txBody>
          <a:bodyPr wrap="square" rtlCol="0">
            <a:spAutoFit/>
          </a:bodyPr>
          <a:lstStyle/>
          <a:p>
            <a:pPr defTabSz="685800"/>
            <a:r>
              <a:rPr lang="en-US" sz="788" dirty="0">
                <a:solidFill>
                  <a:prstClr val="black"/>
                </a:solidFill>
                <a:latin typeface="Tw Cen MT" panose="020B0602020104020603"/>
              </a:rPr>
              <a:t>Source: SIS</a:t>
            </a:r>
          </a:p>
        </p:txBody>
      </p:sp>
    </p:spTree>
    <p:extLst>
      <p:ext uri="{BB962C8B-B14F-4D97-AF65-F5344CB8AC3E}">
        <p14:creationId xmlns:p14="http://schemas.microsoft.com/office/powerpoint/2010/main" val="41662804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a:endCxn id="3" idx="1"/>
          </p:cNvCxnSpPr>
          <p:nvPr/>
        </p:nvCxnSpPr>
        <p:spPr>
          <a:xfrm flipV="1">
            <a:off x="304072" y="1298861"/>
            <a:ext cx="3714887" cy="36465"/>
          </a:xfrm>
          <a:prstGeom prst="line">
            <a:avLst/>
          </a:prstGeom>
          <a:ln w="38100" cmpd="sng">
            <a:solidFill>
              <a:srgbClr val="254275"/>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4018958" y="1079571"/>
            <a:ext cx="1444014" cy="461665"/>
          </a:xfrm>
          <a:prstGeom prst="rect">
            <a:avLst/>
          </a:prstGeom>
          <a:noFill/>
        </p:spPr>
        <p:txBody>
          <a:bodyPr wrap="square" rtlCol="0">
            <a:spAutoFit/>
          </a:bodyPr>
          <a:lstStyle/>
          <a:p>
            <a:pPr algn="ctr" defTabSz="685800"/>
            <a:r>
              <a:rPr lang="en-US" sz="2400" b="1" dirty="0">
                <a:solidFill>
                  <a:prstClr val="black"/>
                </a:solidFill>
                <a:latin typeface="Calibri" panose="020F0502020204030204" pitchFamily="34" charset="0"/>
                <a:cs typeface="Calibri" panose="020F0502020204030204" pitchFamily="34" charset="0"/>
              </a:rPr>
              <a:t>GENDER</a:t>
            </a:r>
            <a:endParaRPr lang="en-US" sz="1200" b="1" dirty="0">
              <a:solidFill>
                <a:prstClr val="black"/>
              </a:solidFill>
              <a:latin typeface="Calibri" panose="020F0502020204030204" pitchFamily="34" charset="0"/>
              <a:cs typeface="Calibri" panose="020F0502020204030204" pitchFamily="34" charset="0"/>
            </a:endParaRPr>
          </a:p>
        </p:txBody>
      </p:sp>
      <p:cxnSp>
        <p:nvCxnSpPr>
          <p:cNvPr id="4" name="Straight Connector 3"/>
          <p:cNvCxnSpPr/>
          <p:nvPr/>
        </p:nvCxnSpPr>
        <p:spPr>
          <a:xfrm>
            <a:off x="5424527" y="1318783"/>
            <a:ext cx="3303450" cy="3161"/>
          </a:xfrm>
          <a:prstGeom prst="line">
            <a:avLst/>
          </a:prstGeom>
          <a:ln w="38100" cmpd="sng">
            <a:solidFill>
              <a:srgbClr val="254275"/>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3"/>
          <a:stretch>
            <a:fillRect/>
          </a:stretch>
        </p:blipFill>
        <p:spPr>
          <a:xfrm>
            <a:off x="235918" y="1504750"/>
            <a:ext cx="4652005" cy="2736286"/>
          </a:xfrm>
          <a:prstGeom prst="rect">
            <a:avLst/>
          </a:prstGeom>
        </p:spPr>
      </p:pic>
      <p:pic>
        <p:nvPicPr>
          <p:cNvPr id="6" name="Picture 5"/>
          <p:cNvPicPr>
            <a:picLocks noChangeAspect="1"/>
          </p:cNvPicPr>
          <p:nvPr/>
        </p:nvPicPr>
        <p:blipFill>
          <a:blip r:embed="rId4"/>
          <a:stretch>
            <a:fillRect/>
          </a:stretch>
        </p:blipFill>
        <p:spPr>
          <a:xfrm>
            <a:off x="4545023" y="2936637"/>
            <a:ext cx="4522304" cy="2731895"/>
          </a:xfrm>
          <a:prstGeom prst="rect">
            <a:avLst/>
          </a:prstGeom>
        </p:spPr>
      </p:pic>
      <p:sp>
        <p:nvSpPr>
          <p:cNvPr id="13" name="TextBox 12"/>
          <p:cNvSpPr txBox="1"/>
          <p:nvPr/>
        </p:nvSpPr>
        <p:spPr>
          <a:xfrm>
            <a:off x="4489648" y="5643308"/>
            <a:ext cx="4199993" cy="196208"/>
          </a:xfrm>
          <a:prstGeom prst="rect">
            <a:avLst/>
          </a:prstGeom>
          <a:noFill/>
        </p:spPr>
        <p:txBody>
          <a:bodyPr wrap="square" rtlCol="0">
            <a:spAutoFit/>
          </a:bodyPr>
          <a:lstStyle/>
          <a:p>
            <a:pPr defTabSz="685800"/>
            <a:r>
              <a:rPr lang="en-US" sz="675" dirty="0">
                <a:solidFill>
                  <a:prstClr val="black"/>
                </a:solidFill>
                <a:latin typeface="Tw Cen MT" panose="020B0602020104020603"/>
              </a:rPr>
              <a:t>https://nces.ed.gov/programs/coe/indicator_cpa.asp</a:t>
            </a:r>
          </a:p>
        </p:txBody>
      </p:sp>
      <p:sp>
        <p:nvSpPr>
          <p:cNvPr id="8" name="TextBox 7"/>
          <p:cNvSpPr txBox="1"/>
          <p:nvPr/>
        </p:nvSpPr>
        <p:spPr>
          <a:xfrm>
            <a:off x="197794" y="4225793"/>
            <a:ext cx="4199993" cy="196208"/>
          </a:xfrm>
          <a:prstGeom prst="rect">
            <a:avLst/>
          </a:prstGeom>
          <a:noFill/>
        </p:spPr>
        <p:txBody>
          <a:bodyPr wrap="square" rtlCol="0">
            <a:spAutoFit/>
          </a:bodyPr>
          <a:lstStyle/>
          <a:p>
            <a:pPr defTabSz="685800"/>
            <a:r>
              <a:rPr lang="en-US" sz="675" dirty="0">
                <a:solidFill>
                  <a:prstClr val="black"/>
                </a:solidFill>
                <a:latin typeface="Tw Cen MT" panose="020B0602020104020603"/>
              </a:rPr>
              <a:t>Source: SIS</a:t>
            </a:r>
          </a:p>
        </p:txBody>
      </p:sp>
    </p:spTree>
    <p:extLst>
      <p:ext uri="{BB962C8B-B14F-4D97-AF65-F5344CB8AC3E}">
        <p14:creationId xmlns:p14="http://schemas.microsoft.com/office/powerpoint/2010/main" val="34250129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C1DF3C9-488C-424F-BA70-F14FD286574E}"/>
              </a:ext>
            </a:extLst>
          </p:cNvPr>
          <p:cNvSpPr txBox="1"/>
          <p:nvPr/>
        </p:nvSpPr>
        <p:spPr>
          <a:xfrm>
            <a:off x="464300" y="1567988"/>
            <a:ext cx="7854753" cy="1361911"/>
          </a:xfrm>
          <a:prstGeom prst="rect">
            <a:avLst/>
          </a:prstGeom>
          <a:noFill/>
        </p:spPr>
        <p:txBody>
          <a:bodyPr wrap="square" rtlCol="0">
            <a:spAutoFit/>
          </a:bodyPr>
          <a:lstStyle/>
          <a:p>
            <a:pPr defTabSz="685800"/>
            <a:r>
              <a:rPr lang="en-US" sz="1650" dirty="0">
                <a:solidFill>
                  <a:prstClr val="black"/>
                </a:solidFill>
                <a:latin typeface="Calibri" panose="020F0502020204030204" pitchFamily="34" charset="0"/>
                <a:cs typeface="Calibri" panose="020F0502020204030204" pitchFamily="34" charset="0"/>
              </a:rPr>
              <a:t>The 2016-17 College-Going Rates for Arkansas High School Graduates has declined for several races compared to the 2015-16 rates. The Asian students showed a decline of 5.1% and the </a:t>
            </a:r>
            <a:r>
              <a:rPr lang="en-US" sz="1650" dirty="0" smtClean="0">
                <a:solidFill>
                  <a:prstClr val="black"/>
                </a:solidFill>
                <a:latin typeface="Calibri" panose="020F0502020204030204" pitchFamily="34" charset="0"/>
                <a:cs typeface="Calibri" panose="020F0502020204030204" pitchFamily="34" charset="0"/>
              </a:rPr>
              <a:t>Black </a:t>
            </a:r>
            <a:r>
              <a:rPr lang="en-US" sz="1650" dirty="0">
                <a:solidFill>
                  <a:prstClr val="black"/>
                </a:solidFill>
                <a:latin typeface="Calibri" panose="020F0502020204030204" pitchFamily="34" charset="0"/>
                <a:cs typeface="Calibri" panose="020F0502020204030204" pitchFamily="34" charset="0"/>
              </a:rPr>
              <a:t>students decreased 5.3% over last year’s College-Going Rate cohort.  The Native American/Alaskan Native students had the largest one year rate increase of 3.3%.</a:t>
            </a:r>
          </a:p>
        </p:txBody>
      </p:sp>
      <p:cxnSp>
        <p:nvCxnSpPr>
          <p:cNvPr id="7" name="Straight Connector 6"/>
          <p:cNvCxnSpPr/>
          <p:nvPr/>
        </p:nvCxnSpPr>
        <p:spPr>
          <a:xfrm>
            <a:off x="340770" y="1335326"/>
            <a:ext cx="2973220" cy="0"/>
          </a:xfrm>
          <a:prstGeom prst="line">
            <a:avLst/>
          </a:prstGeom>
          <a:ln w="38100" cmpd="sng">
            <a:solidFill>
              <a:srgbClr val="254275"/>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062673" y="1083240"/>
            <a:ext cx="2662267" cy="461665"/>
          </a:xfrm>
          <a:prstGeom prst="rect">
            <a:avLst/>
          </a:prstGeom>
          <a:noFill/>
        </p:spPr>
        <p:txBody>
          <a:bodyPr wrap="square" rtlCol="0">
            <a:spAutoFit/>
          </a:bodyPr>
          <a:lstStyle/>
          <a:p>
            <a:pPr algn="ctr" defTabSz="685800"/>
            <a:r>
              <a:rPr lang="en-US" sz="2400" b="1" dirty="0">
                <a:solidFill>
                  <a:prstClr val="black"/>
                </a:solidFill>
                <a:latin typeface="Calibri" panose="020F0502020204030204" pitchFamily="34" charset="0"/>
                <a:cs typeface="Calibri" panose="020F0502020204030204" pitchFamily="34" charset="0"/>
              </a:rPr>
              <a:t>RACE/ETHNICITY</a:t>
            </a:r>
            <a:endParaRPr lang="en-US" sz="1200" b="1" dirty="0">
              <a:solidFill>
                <a:prstClr val="black"/>
              </a:solidFill>
              <a:latin typeface="Calibri" panose="020F0502020204030204" pitchFamily="34" charset="0"/>
              <a:cs typeface="Calibri" panose="020F0502020204030204" pitchFamily="34" charset="0"/>
            </a:endParaRPr>
          </a:p>
        </p:txBody>
      </p:sp>
      <p:cxnSp>
        <p:nvCxnSpPr>
          <p:cNvPr id="12" name="Straight Connector 11"/>
          <p:cNvCxnSpPr/>
          <p:nvPr/>
        </p:nvCxnSpPr>
        <p:spPr>
          <a:xfrm>
            <a:off x="5499179" y="1335326"/>
            <a:ext cx="2788418" cy="0"/>
          </a:xfrm>
          <a:prstGeom prst="line">
            <a:avLst/>
          </a:prstGeom>
          <a:ln w="38100" cmpd="sng">
            <a:solidFill>
              <a:srgbClr val="254275"/>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3"/>
          <a:stretch>
            <a:fillRect/>
          </a:stretch>
        </p:blipFill>
        <p:spPr>
          <a:xfrm>
            <a:off x="464300" y="2967980"/>
            <a:ext cx="8012359" cy="2420355"/>
          </a:xfrm>
          <a:prstGeom prst="rect">
            <a:avLst/>
          </a:prstGeom>
        </p:spPr>
      </p:pic>
      <p:sp>
        <p:nvSpPr>
          <p:cNvPr id="8" name="TextBox 7"/>
          <p:cNvSpPr txBox="1"/>
          <p:nvPr/>
        </p:nvSpPr>
        <p:spPr>
          <a:xfrm>
            <a:off x="414994" y="5356724"/>
            <a:ext cx="4199993" cy="219291"/>
          </a:xfrm>
          <a:prstGeom prst="rect">
            <a:avLst/>
          </a:prstGeom>
          <a:noFill/>
        </p:spPr>
        <p:txBody>
          <a:bodyPr wrap="square" rtlCol="0">
            <a:spAutoFit/>
          </a:bodyPr>
          <a:lstStyle/>
          <a:p>
            <a:pPr defTabSz="685800"/>
            <a:r>
              <a:rPr lang="en-US" sz="825" dirty="0">
                <a:solidFill>
                  <a:prstClr val="black"/>
                </a:solidFill>
                <a:latin typeface="Tw Cen MT" panose="020B0602020104020603"/>
              </a:rPr>
              <a:t>Source: SIS</a:t>
            </a:r>
          </a:p>
        </p:txBody>
      </p:sp>
    </p:spTree>
    <p:extLst>
      <p:ext uri="{BB962C8B-B14F-4D97-AF65-F5344CB8AC3E}">
        <p14:creationId xmlns:p14="http://schemas.microsoft.com/office/powerpoint/2010/main" val="15097482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H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2114</TotalTime>
  <Words>1395</Words>
  <Application>Microsoft Office PowerPoint</Application>
  <PresentationFormat>On-screen Show (4:3)</PresentationFormat>
  <Paragraphs>245</Paragraphs>
  <Slides>20</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Arial</vt:lpstr>
      <vt:lpstr>Bebas Neue</vt:lpstr>
      <vt:lpstr>Calibri</vt:lpstr>
      <vt:lpstr>Market Deco</vt:lpstr>
      <vt:lpstr>Roboto Condensed bold</vt:lpstr>
      <vt:lpstr>Times New Roman</vt:lpstr>
      <vt:lpstr>Tw Cen MT</vt:lpstr>
      <vt:lpstr>Office Theme</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Academic Affairs</vt:lpstr>
      <vt:lpstr>Annual Review of Faculty Performance</vt:lpstr>
      <vt:lpstr>Annual Review of Faculty Performance Notable Findings</vt:lpstr>
      <vt:lpstr>Academic Program Review </vt:lpstr>
      <vt:lpstr>Academic Program Review Summary </vt:lpstr>
      <vt:lpstr>AHECB Program Viability Standards</vt:lpstr>
      <vt:lpstr>Program Viability 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 Manual</dc:title>
  <dc:creator>BrandiH</dc:creator>
  <cp:lastModifiedBy>Sonia Hazelwood</cp:lastModifiedBy>
  <cp:revision>184</cp:revision>
  <dcterms:created xsi:type="dcterms:W3CDTF">2011-02-07T19:10:58Z</dcterms:created>
  <dcterms:modified xsi:type="dcterms:W3CDTF">2018-08-01T14:53:03Z</dcterms:modified>
</cp:coreProperties>
</file>