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3.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1.xml" ContentType="application/vnd.openxmlformats-officedocument.themeOverr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2.xml" ContentType="application/vnd.openxmlformats-officedocument.themeOverr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theme/themeOverride3.xml" ContentType="application/vnd.openxmlformats-officedocument.themeOverr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 id="2147483718" r:id="rId2"/>
    <p:sldMasterId id="2147483731" r:id="rId3"/>
    <p:sldMasterId id="2147483750" r:id="rId4"/>
  </p:sldMasterIdLst>
  <p:notesMasterIdLst>
    <p:notesMasterId r:id="rId68"/>
  </p:notesMasterIdLst>
  <p:handoutMasterIdLst>
    <p:handoutMasterId r:id="rId69"/>
  </p:handoutMasterIdLst>
  <p:sldIdLst>
    <p:sldId id="348" r:id="rId5"/>
    <p:sldId id="349" r:id="rId6"/>
    <p:sldId id="350" r:id="rId7"/>
    <p:sldId id="351" r:id="rId8"/>
    <p:sldId id="352" r:id="rId9"/>
    <p:sldId id="355" r:id="rId10"/>
    <p:sldId id="356" r:id="rId11"/>
    <p:sldId id="363" r:id="rId12"/>
    <p:sldId id="364" r:id="rId13"/>
    <p:sldId id="365" r:id="rId14"/>
    <p:sldId id="366" r:id="rId15"/>
    <p:sldId id="353" r:id="rId16"/>
    <p:sldId id="292" r:id="rId17"/>
    <p:sldId id="300" r:id="rId18"/>
    <p:sldId id="301" r:id="rId19"/>
    <p:sldId id="295" r:id="rId20"/>
    <p:sldId id="296" r:id="rId21"/>
    <p:sldId id="297" r:id="rId22"/>
    <p:sldId id="298" r:id="rId23"/>
    <p:sldId id="302" r:id="rId24"/>
    <p:sldId id="303" r:id="rId25"/>
    <p:sldId id="354" r:id="rId26"/>
    <p:sldId id="304" r:id="rId27"/>
    <p:sldId id="305" r:id="rId28"/>
    <p:sldId id="306" r:id="rId29"/>
    <p:sldId id="362" r:id="rId30"/>
    <p:sldId id="307" r:id="rId31"/>
    <p:sldId id="308" r:id="rId32"/>
    <p:sldId id="309" r:id="rId33"/>
    <p:sldId id="311" r:id="rId34"/>
    <p:sldId id="312" r:id="rId35"/>
    <p:sldId id="310" r:id="rId36"/>
    <p:sldId id="313" r:id="rId37"/>
    <p:sldId id="314" r:id="rId38"/>
    <p:sldId id="315" r:id="rId39"/>
    <p:sldId id="316" r:id="rId40"/>
    <p:sldId id="317" r:id="rId41"/>
    <p:sldId id="318" r:id="rId42"/>
    <p:sldId id="319" r:id="rId43"/>
    <p:sldId id="320" r:id="rId44"/>
    <p:sldId id="321" r:id="rId45"/>
    <p:sldId id="322" r:id="rId46"/>
    <p:sldId id="323" r:id="rId47"/>
    <p:sldId id="324" r:id="rId48"/>
    <p:sldId id="325" r:id="rId49"/>
    <p:sldId id="326" r:id="rId50"/>
    <p:sldId id="327" r:id="rId51"/>
    <p:sldId id="328" r:id="rId52"/>
    <p:sldId id="329" r:id="rId53"/>
    <p:sldId id="331" r:id="rId54"/>
    <p:sldId id="332" r:id="rId55"/>
    <p:sldId id="334" r:id="rId56"/>
    <p:sldId id="335" r:id="rId57"/>
    <p:sldId id="337" r:id="rId58"/>
    <p:sldId id="338" r:id="rId59"/>
    <p:sldId id="340" r:id="rId60"/>
    <p:sldId id="341" r:id="rId61"/>
    <p:sldId id="342" r:id="rId62"/>
    <p:sldId id="343" r:id="rId63"/>
    <p:sldId id="344" r:id="rId64"/>
    <p:sldId id="345" r:id="rId65"/>
    <p:sldId id="367" r:id="rId66"/>
    <p:sldId id="347" r:id="rId67"/>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92" autoAdjust="0"/>
    <p:restoredTop sz="94612" autoAdjust="0"/>
  </p:normalViewPr>
  <p:slideViewPr>
    <p:cSldViewPr>
      <p:cViewPr varScale="1">
        <p:scale>
          <a:sx n="132" d="100"/>
          <a:sy n="132" d="100"/>
        </p:scale>
        <p:origin x="996" y="132"/>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00" d="100"/>
        <a:sy n="100" d="100"/>
      </p:scale>
      <p:origin x="0" y="-4194"/>
    </p:cViewPr>
  </p:sorterViewPr>
  <p:notesViewPr>
    <p:cSldViewPr>
      <p:cViewPr varScale="1">
        <p:scale>
          <a:sx n="62" d="100"/>
          <a:sy n="62" d="100"/>
        </p:scale>
        <p:origin x="-2626" y="-77"/>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notesMaster" Target="notesMasters/notesMaster1.xml"/><Relationship Id="rId7" Type="http://schemas.openxmlformats.org/officeDocument/2006/relationships/slide" Target="slides/slide3.xml"/><Relationship Id="rId71"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61" Type="http://schemas.openxmlformats.org/officeDocument/2006/relationships/slide" Target="slides/slide57.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handoutMaster" Target="handoutMasters/handoutMaster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2.xml"/></Relationships>
</file>

<file path=ppt/charts/_rels/chart1.xml.rels><?xml version="1.0" encoding="UTF-8" standalone="yes"?>
<Relationships xmlns="http://schemas.openxmlformats.org/package/2006/relationships"><Relationship Id="rId3" Type="http://schemas.openxmlformats.org/officeDocument/2006/relationships/oleObject" Target="file:///\\workspace2\shared\Research%20and%20Technology\P%20&amp;%20A\AHECB\2016\2016-10-October\Board%20Report%20-%20Program%20Deletions%20October%202016.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oleObject" Target="file:///\\workspace2\shared\Research%20and%20Technology\P%20&amp;%20A\AHECB\2016\2016-10-October\Board%20Report%20-%20Program%20Deletions%20October%202016.xlsx" TargetMode="External"/></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oleObject" Target="file:///\\workspace2\shared\Research%20and%20Technology\P%20&amp;%20A\AHECB\2016\2016-10-October\Board%20Report%20-%20Program%20Deletions%20October%202016.xlsx" TargetMode="External"/></Relationships>
</file>

<file path=ppt/charts/_rels/chart4.xml.rels><?xml version="1.0" encoding="UTF-8" standalone="yes"?>
<Relationships xmlns="http://schemas.openxmlformats.org/package/2006/relationships"><Relationship Id="rId3" Type="http://schemas.openxmlformats.org/officeDocument/2006/relationships/oleObject" Target="file:///\\workspace2\shared\Research%20and%20Technology\P%20&amp;%20A\AHECB\2016\2016-10-October\Board%20Report%20-%20Program%20Deletions%20October%202016.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2" Type="http://schemas.openxmlformats.org/officeDocument/2006/relationships/oleObject" Target="file:///\\workspace2\shared\Research%20and%20Technology\P%20&amp;%20A\AHECB\2016\2016-10-October\Board%20Report%20-%20Program%20Deletions%20October%202016.xlsx" TargetMode="External"/><Relationship Id="rId1" Type="http://schemas.openxmlformats.org/officeDocument/2006/relationships/themeOverride" Target="../theme/themeOverride3.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t" anchorCtr="1"/>
          <a:lstStyle/>
          <a:p>
            <a:pPr>
              <a:defRPr sz="1400" b="0" i="0" u="none" strike="noStrike" kern="1200" spc="0" baseline="0">
                <a:solidFill>
                  <a:schemeClr val="tx1">
                    <a:lumMod val="65000"/>
                    <a:lumOff val="35000"/>
                  </a:schemeClr>
                </a:solidFill>
                <a:latin typeface="+mn-lt"/>
                <a:ea typeface="+mn-ea"/>
                <a:cs typeface="+mn-cs"/>
              </a:defRPr>
            </a:pPr>
            <a:r>
              <a:rPr lang="en-US" sz="1400" b="1" i="0" u="none" strike="noStrike" baseline="0" dirty="0">
                <a:effectLst/>
                <a:latin typeface="Arial Black" panose="020B0A04020102020204" pitchFamily="34" charset="0"/>
              </a:rPr>
              <a:t>Academic Program Deletions </a:t>
            </a:r>
            <a:br>
              <a:rPr lang="en-US" sz="1400" b="1" i="0" u="none" strike="noStrike" baseline="0" dirty="0">
                <a:effectLst/>
                <a:latin typeface="Arial Black" panose="020B0A04020102020204" pitchFamily="34" charset="0"/>
              </a:rPr>
            </a:br>
            <a:r>
              <a:rPr lang="en-US" sz="1400" b="1" i="0" u="none" strike="noStrike" baseline="0" dirty="0">
                <a:effectLst/>
                <a:latin typeface="Arial Black" panose="020B0A04020102020204" pitchFamily="34" charset="0"/>
              </a:rPr>
              <a:t>2012 - 2016</a:t>
            </a:r>
            <a:r>
              <a:rPr lang="en-US" sz="1400" b="1" i="0" u="none" strike="noStrike" baseline="0" dirty="0">
                <a:latin typeface="Arial Black" panose="020B0A04020102020204" pitchFamily="34" charset="0"/>
              </a:rPr>
              <a:t> </a:t>
            </a:r>
            <a:endParaRPr lang="en-US" b="1" i="0" baseline="0" dirty="0">
              <a:latin typeface="Arial Black" panose="020B0A04020102020204" pitchFamily="34" charset="0"/>
            </a:endParaRPr>
          </a:p>
        </c:rich>
      </c:tx>
      <c:layout>
        <c:manualLayout>
          <c:xMode val="edge"/>
          <c:yMode val="edge"/>
          <c:x val="0.2943146392415234"/>
          <c:y val="5.1668476785229442E-2"/>
        </c:manualLayout>
      </c:layout>
      <c:overlay val="0"/>
      <c:spPr>
        <a:noFill/>
        <a:ln>
          <a:noFill/>
        </a:ln>
        <a:effectLst/>
      </c:spPr>
      <c:txPr>
        <a:bodyPr rot="0" spcFirstLastPara="1" vertOverflow="ellipsis" vert="horz" wrap="square" anchor="t"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6.6580927384076991E-2"/>
          <c:y val="0.23694444444444446"/>
          <c:w val="0.90286351706036749"/>
          <c:h val="0.64176727909011377"/>
        </c:manualLayout>
      </c:layout>
      <c:barChart>
        <c:barDir val="col"/>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Sheet1!$A$2:$E$2</c:f>
              <c:strCache>
                <c:ptCount val="5"/>
                <c:pt idx="0">
                  <c:v>AY 2012</c:v>
                </c:pt>
                <c:pt idx="1">
                  <c:v>AY 2013</c:v>
                </c:pt>
                <c:pt idx="2">
                  <c:v>AY 2014</c:v>
                </c:pt>
                <c:pt idx="3">
                  <c:v>AY 2015</c:v>
                </c:pt>
                <c:pt idx="4">
                  <c:v>AY 2016</c:v>
                </c:pt>
              </c:strCache>
            </c:strRef>
          </c:cat>
          <c:val>
            <c:numRef>
              <c:f>Sheet1!$A$3:$E$3</c:f>
              <c:numCache>
                <c:formatCode>General</c:formatCode>
                <c:ptCount val="5"/>
                <c:pt idx="0">
                  <c:v>22</c:v>
                </c:pt>
                <c:pt idx="1">
                  <c:v>41</c:v>
                </c:pt>
                <c:pt idx="2">
                  <c:v>39</c:v>
                </c:pt>
                <c:pt idx="3">
                  <c:v>43</c:v>
                </c:pt>
                <c:pt idx="4">
                  <c:v>51</c:v>
                </c:pt>
              </c:numCache>
            </c:numRef>
          </c:val>
          <c:extLst xmlns:c16r2="http://schemas.microsoft.com/office/drawing/2015/06/chart">
            <c:ext xmlns:c16="http://schemas.microsoft.com/office/drawing/2014/chart" uri="{C3380CC4-5D6E-409C-BE32-E72D297353CC}">
              <c16:uniqueId val="{00000000-7A91-4FE5-833E-D5F28F099DD9}"/>
            </c:ext>
          </c:extLst>
        </c:ser>
        <c:dLbls>
          <c:showLegendKey val="0"/>
          <c:showVal val="0"/>
          <c:showCatName val="0"/>
          <c:showSerName val="0"/>
          <c:showPercent val="0"/>
          <c:showBubbleSize val="0"/>
        </c:dLbls>
        <c:gapWidth val="219"/>
        <c:overlap val="-27"/>
        <c:axId val="305436136"/>
        <c:axId val="305436528"/>
      </c:barChart>
      <c:catAx>
        <c:axId val="3054361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Black" panose="020B0A04020102020204" pitchFamily="34" charset="0"/>
                <a:ea typeface="+mn-ea"/>
                <a:cs typeface="+mn-cs"/>
              </a:defRPr>
            </a:pPr>
            <a:endParaRPr lang="en-US"/>
          </a:p>
        </c:txPr>
        <c:crossAx val="305436528"/>
        <c:crosses val="autoZero"/>
        <c:auto val="1"/>
        <c:lblAlgn val="ctr"/>
        <c:lblOffset val="100"/>
        <c:noMultiLvlLbl val="0"/>
      </c:catAx>
      <c:valAx>
        <c:axId val="30543652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05436136"/>
        <c:crosses val="autoZero"/>
        <c:crossBetween val="between"/>
      </c:valAx>
      <c:spPr>
        <a:noFill/>
        <a:ln>
          <a:noFill/>
        </a:ln>
        <a:effectLst/>
      </c:spPr>
    </c:plotArea>
    <c:plotVisOnly val="1"/>
    <c:dispBlanksAs val="gap"/>
    <c:showDLblsOverMax val="0"/>
  </c:chart>
  <c:spPr>
    <a:noFill/>
    <a:ln>
      <a:solidFill>
        <a:schemeClr val="tx1"/>
      </a:solid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rgbClr val="000000"/>
                </a:solidFill>
                <a:latin typeface="Arial Black" panose="020B0A04020102020204" pitchFamily="34" charset="0"/>
                <a:ea typeface="+mn-ea"/>
                <a:cs typeface="+mn-cs"/>
              </a:defRPr>
            </a:pPr>
            <a:r>
              <a:rPr lang="en-US" sz="1400" b="0" i="0" u="none" strike="noStrike" baseline="0">
                <a:solidFill>
                  <a:srgbClr val="000000"/>
                </a:solidFill>
                <a:effectLst/>
                <a:latin typeface="Arial Black" panose="020B0A04020102020204" pitchFamily="34" charset="0"/>
                <a:cs typeface="Arial" panose="020B0604020202020204" pitchFamily="34" charset="0"/>
              </a:rPr>
              <a:t>Academic Program Deletions </a:t>
            </a:r>
          </a:p>
          <a:p>
            <a:pPr>
              <a:defRPr>
                <a:solidFill>
                  <a:srgbClr val="000000"/>
                </a:solidFill>
                <a:latin typeface="Arial Black" panose="020B0A04020102020204" pitchFamily="34" charset="0"/>
              </a:defRPr>
            </a:pPr>
            <a:r>
              <a:rPr lang="en-US" sz="1400" b="0" i="0" u="none" strike="noStrike" baseline="0">
                <a:solidFill>
                  <a:srgbClr val="000000"/>
                </a:solidFill>
                <a:effectLst/>
                <a:latin typeface="Arial Black" panose="020B0A04020102020204" pitchFamily="34" charset="0"/>
                <a:cs typeface="Arial" panose="020B0604020202020204" pitchFamily="34" charset="0"/>
              </a:rPr>
              <a:t>by Institution Type</a:t>
            </a:r>
            <a:r>
              <a:rPr lang="en-US" sz="1400" b="0" i="0" u="none" strike="noStrike" baseline="0">
                <a:solidFill>
                  <a:srgbClr val="000000"/>
                </a:solidFill>
                <a:latin typeface="Arial Black" panose="020B0A04020102020204" pitchFamily="34" charset="0"/>
                <a:cs typeface="Arial" panose="020B0604020202020204" pitchFamily="34" charset="0"/>
              </a:rPr>
              <a:t> </a:t>
            </a:r>
            <a:endParaRPr lang="en-US" b="0">
              <a:solidFill>
                <a:srgbClr val="000000"/>
              </a:solidFill>
              <a:latin typeface="Arial Black" panose="020B0A04020102020204" pitchFamily="34" charset="0"/>
              <a:cs typeface="Arial" panose="020B0604020202020204" pitchFamily="34" charset="0"/>
            </a:endParaRPr>
          </a:p>
        </c:rich>
      </c:tx>
      <c:layout>
        <c:manualLayout>
          <c:xMode val="edge"/>
          <c:yMode val="edge"/>
          <c:x val="0.27353796445880457"/>
          <c:y val="2.1030494216614092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rgbClr val="000000"/>
              </a:solidFill>
              <a:latin typeface="Arial Black" panose="020B0A04020102020204" pitchFamily="34" charset="0"/>
              <a:ea typeface="+mn-ea"/>
              <a:cs typeface="+mn-cs"/>
            </a:defRPr>
          </a:pPr>
          <a:endParaRPr lang="en-US"/>
        </a:p>
      </c:txPr>
    </c:title>
    <c:autoTitleDeleted val="0"/>
    <c:plotArea>
      <c:layout/>
      <c:barChart>
        <c:barDir val="col"/>
        <c:grouping val="clustered"/>
        <c:varyColors val="0"/>
        <c:ser>
          <c:idx val="0"/>
          <c:order val="0"/>
          <c:tx>
            <c:strRef>
              <c:f>Sheet1!$J$3</c:f>
              <c:strCache>
                <c:ptCount val="1"/>
                <c:pt idx="0">
                  <c:v>4-Year </c:v>
                </c:pt>
              </c:strCache>
            </c:strRef>
          </c:tx>
          <c:spPr>
            <a:solidFill>
              <a:schemeClr val="accent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Arial Black" panose="020B0A04020102020204" pitchFamily="34" charset="0"/>
                    <a:ea typeface="+mn-ea"/>
                    <a:cs typeface="+mn-cs"/>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Sheet1!$K$1:$O$2</c:f>
              <c:strCache>
                <c:ptCount val="5"/>
                <c:pt idx="0">
                  <c:v>AY 2012</c:v>
                </c:pt>
                <c:pt idx="1">
                  <c:v>AY 2013</c:v>
                </c:pt>
                <c:pt idx="2">
                  <c:v>AY 2014</c:v>
                </c:pt>
                <c:pt idx="3">
                  <c:v>AY 2015</c:v>
                </c:pt>
                <c:pt idx="4">
                  <c:v>AY 2016</c:v>
                </c:pt>
              </c:strCache>
            </c:strRef>
          </c:cat>
          <c:val>
            <c:numRef>
              <c:f>Sheet1!$K$3:$O$3</c:f>
              <c:numCache>
                <c:formatCode>General</c:formatCode>
                <c:ptCount val="5"/>
                <c:pt idx="0">
                  <c:v>5</c:v>
                </c:pt>
                <c:pt idx="1">
                  <c:v>18</c:v>
                </c:pt>
                <c:pt idx="2">
                  <c:v>19</c:v>
                </c:pt>
                <c:pt idx="3">
                  <c:v>34</c:v>
                </c:pt>
                <c:pt idx="4">
                  <c:v>13</c:v>
                </c:pt>
              </c:numCache>
            </c:numRef>
          </c:val>
          <c:extLst xmlns:c16r2="http://schemas.microsoft.com/office/drawing/2015/06/chart">
            <c:ext xmlns:c16="http://schemas.microsoft.com/office/drawing/2014/chart" uri="{C3380CC4-5D6E-409C-BE32-E72D297353CC}">
              <c16:uniqueId val="{00000000-4B82-40E1-B68C-AF1068598DB8}"/>
            </c:ext>
          </c:extLst>
        </c:ser>
        <c:ser>
          <c:idx val="1"/>
          <c:order val="1"/>
          <c:tx>
            <c:strRef>
              <c:f>Sheet1!$J$4</c:f>
              <c:strCache>
                <c:ptCount val="1"/>
                <c:pt idx="0">
                  <c:v>2-Year </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Arial Black" panose="020B0A04020102020204" pitchFamily="34" charset="0"/>
                    <a:ea typeface="+mn-ea"/>
                    <a:cs typeface="+mn-cs"/>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Sheet1!$K$1:$O$2</c:f>
              <c:strCache>
                <c:ptCount val="5"/>
                <c:pt idx="0">
                  <c:v>AY 2012</c:v>
                </c:pt>
                <c:pt idx="1">
                  <c:v>AY 2013</c:v>
                </c:pt>
                <c:pt idx="2">
                  <c:v>AY 2014</c:v>
                </c:pt>
                <c:pt idx="3">
                  <c:v>AY 2015</c:v>
                </c:pt>
                <c:pt idx="4">
                  <c:v>AY 2016</c:v>
                </c:pt>
              </c:strCache>
            </c:strRef>
          </c:cat>
          <c:val>
            <c:numRef>
              <c:f>Sheet1!$K$4:$O$4</c:f>
              <c:numCache>
                <c:formatCode>General</c:formatCode>
                <c:ptCount val="5"/>
                <c:pt idx="0">
                  <c:v>17</c:v>
                </c:pt>
                <c:pt idx="1">
                  <c:v>23</c:v>
                </c:pt>
                <c:pt idx="2">
                  <c:v>20</c:v>
                </c:pt>
                <c:pt idx="3">
                  <c:v>9</c:v>
                </c:pt>
                <c:pt idx="4">
                  <c:v>38</c:v>
                </c:pt>
              </c:numCache>
            </c:numRef>
          </c:val>
          <c:extLst xmlns:c16r2="http://schemas.microsoft.com/office/drawing/2015/06/chart">
            <c:ext xmlns:c16="http://schemas.microsoft.com/office/drawing/2014/chart" uri="{C3380CC4-5D6E-409C-BE32-E72D297353CC}">
              <c16:uniqueId val="{00000001-4B82-40E1-B68C-AF1068598DB8}"/>
            </c:ext>
          </c:extLst>
        </c:ser>
        <c:dLbls>
          <c:showLegendKey val="0"/>
          <c:showVal val="0"/>
          <c:showCatName val="0"/>
          <c:showSerName val="0"/>
          <c:showPercent val="0"/>
          <c:showBubbleSize val="0"/>
        </c:dLbls>
        <c:gapWidth val="219"/>
        <c:overlap val="-27"/>
        <c:axId val="305431432"/>
        <c:axId val="305431824"/>
      </c:barChart>
      <c:catAx>
        <c:axId val="3054314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Arial Black" panose="020B0A04020102020204" pitchFamily="34" charset="0"/>
                <a:ea typeface="+mn-ea"/>
                <a:cs typeface="+mn-cs"/>
              </a:defRPr>
            </a:pPr>
            <a:endParaRPr lang="en-US"/>
          </a:p>
        </c:txPr>
        <c:crossAx val="305431824"/>
        <c:crosses val="autoZero"/>
        <c:auto val="1"/>
        <c:lblAlgn val="ctr"/>
        <c:lblOffset val="100"/>
        <c:noMultiLvlLbl val="0"/>
      </c:catAx>
      <c:valAx>
        <c:axId val="30543182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0543143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Arial Black" panose="020B0A04020102020204" pitchFamily="34" charset="0"/>
              <a:ea typeface="+mn-ea"/>
              <a:cs typeface="+mn-cs"/>
            </a:defRPr>
          </a:pPr>
          <a:endParaRPr lang="en-US"/>
        </a:p>
      </c:txPr>
    </c:legend>
    <c:plotVisOnly val="1"/>
    <c:dispBlanksAs val="gap"/>
    <c:showDLblsOverMax val="0"/>
  </c:chart>
  <c:spPr>
    <a:noFill/>
    <a:ln>
      <a:solidFill>
        <a:srgbClr val="000000"/>
      </a:solidFill>
    </a:ln>
    <a:effectLst/>
  </c:spPr>
  <c:txPr>
    <a:bodyPr/>
    <a:lstStyle/>
    <a:p>
      <a:pPr>
        <a:defRPr/>
      </a:pPr>
      <a:endParaRPr lang="en-US"/>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1" i="0" u="none" strike="noStrike" kern="1200" spc="0" baseline="0">
                <a:solidFill>
                  <a:schemeClr val="tx1">
                    <a:lumMod val="65000"/>
                    <a:lumOff val="35000"/>
                  </a:schemeClr>
                </a:solidFill>
                <a:latin typeface="Arial Black" panose="020B0A04020102020204" pitchFamily="34" charset="0"/>
                <a:ea typeface="+mn-ea"/>
                <a:cs typeface="+mn-cs"/>
              </a:defRPr>
            </a:pPr>
            <a:r>
              <a:rPr lang="en-US" b="1">
                <a:solidFill>
                  <a:sysClr val="windowText" lastClr="000000"/>
                </a:solidFill>
                <a:latin typeface="Arial Black" panose="020B0A04020102020204" pitchFamily="34" charset="0"/>
              </a:rPr>
              <a:t>AY</a:t>
            </a:r>
            <a:r>
              <a:rPr lang="en-US" b="1" baseline="0">
                <a:solidFill>
                  <a:sysClr val="windowText" lastClr="000000"/>
                </a:solidFill>
                <a:latin typeface="Arial Black" panose="020B0A04020102020204" pitchFamily="34" charset="0"/>
              </a:rPr>
              <a:t> 2016 Program Deletions by Degree Level</a:t>
            </a:r>
            <a:endParaRPr lang="en-US" b="1">
              <a:solidFill>
                <a:sysClr val="windowText" lastClr="000000"/>
              </a:solidFill>
              <a:latin typeface="Arial Black" panose="020B0A04020102020204" pitchFamily="34" charset="0"/>
            </a:endParaRPr>
          </a:p>
        </c:rich>
      </c:tx>
      <c:overlay val="0"/>
      <c:spPr>
        <a:noFill/>
        <a:ln>
          <a:noFill/>
        </a:ln>
        <a:effectLst/>
      </c:spPr>
      <c:txPr>
        <a:bodyPr rot="0" spcFirstLastPara="1" vertOverflow="ellipsis" vert="horz" wrap="square" anchor="ctr" anchorCtr="1"/>
        <a:lstStyle/>
        <a:p>
          <a:pPr>
            <a:defRPr sz="1400" b="1" i="0" u="none" strike="noStrike" kern="1200" spc="0" baseline="0">
              <a:solidFill>
                <a:schemeClr val="tx1">
                  <a:lumMod val="65000"/>
                  <a:lumOff val="35000"/>
                </a:schemeClr>
              </a:solidFill>
              <a:latin typeface="Arial Black" panose="020B0A04020102020204" pitchFamily="34" charset="0"/>
              <a:ea typeface="+mn-ea"/>
              <a:cs typeface="+mn-cs"/>
            </a:defRPr>
          </a:pPr>
          <a:endParaRPr lang="en-US"/>
        </a:p>
      </c:txPr>
    </c:title>
    <c:autoTitleDeleted val="0"/>
    <c:plotArea>
      <c:layout/>
      <c:barChart>
        <c:barDir val="bar"/>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Sheet1!$A$26:$A$31</c:f>
              <c:strCache>
                <c:ptCount val="6"/>
                <c:pt idx="0">
                  <c:v>Certificate of Proficiency</c:v>
                </c:pt>
                <c:pt idx="1">
                  <c:v>Technical Certificate</c:v>
                </c:pt>
                <c:pt idx="2">
                  <c:v>Associate Degree</c:v>
                </c:pt>
                <c:pt idx="3">
                  <c:v>Post-Baccalaureate Certificate</c:v>
                </c:pt>
                <c:pt idx="4">
                  <c:v>Master's Degree</c:v>
                </c:pt>
                <c:pt idx="5">
                  <c:v>Doctoral Degree - Research/Scholarship</c:v>
                </c:pt>
              </c:strCache>
            </c:strRef>
          </c:cat>
          <c:val>
            <c:numRef>
              <c:f>Sheet1!$B$26:$B$31</c:f>
              <c:numCache>
                <c:formatCode>General</c:formatCode>
                <c:ptCount val="6"/>
                <c:pt idx="0">
                  <c:v>17</c:v>
                </c:pt>
                <c:pt idx="1">
                  <c:v>12</c:v>
                </c:pt>
                <c:pt idx="2">
                  <c:v>13</c:v>
                </c:pt>
                <c:pt idx="3">
                  <c:v>3</c:v>
                </c:pt>
                <c:pt idx="4">
                  <c:v>3</c:v>
                </c:pt>
                <c:pt idx="5">
                  <c:v>3</c:v>
                </c:pt>
              </c:numCache>
            </c:numRef>
          </c:val>
          <c:extLst xmlns:c16r2="http://schemas.microsoft.com/office/drawing/2015/06/chart" xmlns:c15="http://schemas.microsoft.com/office/drawing/2012/chart">
            <c:ext xmlns:c16="http://schemas.microsoft.com/office/drawing/2014/chart" uri="{C3380CC4-5D6E-409C-BE32-E72D297353CC}">
              <c16:uniqueId val="{00000000-F6D6-4279-9DC7-68478D51F679}"/>
            </c:ext>
          </c:extLst>
        </c:ser>
        <c:dLbls>
          <c:showLegendKey val="0"/>
          <c:showVal val="0"/>
          <c:showCatName val="0"/>
          <c:showSerName val="0"/>
          <c:showPercent val="0"/>
          <c:showBubbleSize val="0"/>
        </c:dLbls>
        <c:gapWidth val="182"/>
        <c:axId val="305437704"/>
        <c:axId val="305433392"/>
        <c:extLst xmlns:c16r2="http://schemas.microsoft.com/office/drawing/2015/06/chart"/>
      </c:barChart>
      <c:catAx>
        <c:axId val="30543770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1" i="0" u="none" strike="noStrike" kern="1200" baseline="0">
                <a:solidFill>
                  <a:schemeClr val="tx1">
                    <a:lumMod val="65000"/>
                    <a:lumOff val="35000"/>
                  </a:schemeClr>
                </a:solidFill>
                <a:latin typeface="Arial Black" panose="020B0A04020102020204" pitchFamily="34" charset="0"/>
                <a:ea typeface="+mn-ea"/>
                <a:cs typeface="+mn-cs"/>
              </a:defRPr>
            </a:pPr>
            <a:endParaRPr lang="en-US"/>
          </a:p>
        </c:txPr>
        <c:crossAx val="305433392"/>
        <c:crosses val="autoZero"/>
        <c:auto val="1"/>
        <c:lblAlgn val="ctr"/>
        <c:lblOffset val="100"/>
        <c:noMultiLvlLbl val="0"/>
      </c:catAx>
      <c:valAx>
        <c:axId val="305433392"/>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05437704"/>
        <c:crosses val="autoZero"/>
        <c:crossBetween val="between"/>
      </c:valAx>
      <c:spPr>
        <a:noFill/>
        <a:ln>
          <a:noFill/>
        </a:ln>
        <a:effectLst/>
      </c:spPr>
    </c:plotArea>
    <c:plotVisOnly val="1"/>
    <c:dispBlanksAs val="gap"/>
    <c:showDLblsOverMax val="0"/>
  </c:chart>
  <c:spPr>
    <a:noFill/>
    <a:ln>
      <a:solidFill>
        <a:sysClr val="windowText" lastClr="000000"/>
      </a:solidFill>
    </a:ln>
    <a:effectLst/>
  </c:spPr>
  <c:txPr>
    <a:bodyPr/>
    <a:lstStyle/>
    <a:p>
      <a:pPr>
        <a:defRPr/>
      </a:pPr>
      <a:endParaRPr lang="en-US"/>
    </a:p>
  </c:txPr>
  <c:externalData r:id="rId4">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lumMod val="65000"/>
                    <a:lumOff val="35000"/>
                  </a:schemeClr>
                </a:solidFill>
                <a:latin typeface="Arial Black" panose="020B0A04020102020204" pitchFamily="34" charset="0"/>
                <a:ea typeface="+mn-ea"/>
                <a:cs typeface="+mn-cs"/>
              </a:defRPr>
            </a:pPr>
            <a:r>
              <a:rPr lang="en-US" sz="1400" b="0" i="0" u="none" strike="noStrike" baseline="0">
                <a:effectLst/>
              </a:rPr>
              <a:t>AY 2016 Program Deletions:  4-Year Universities</a:t>
            </a:r>
            <a:r>
              <a:rPr lang="en-US" sz="1400" b="1" i="0" u="none" strike="noStrike" baseline="0"/>
              <a:t> </a:t>
            </a:r>
            <a:endParaRPr lang="en-US" b="1">
              <a:solidFill>
                <a:sysClr val="windowText" lastClr="000000"/>
              </a:solidFill>
              <a:latin typeface="Arial Black" panose="020B0A04020102020204" pitchFamily="34" charset="0"/>
            </a:endParaRPr>
          </a:p>
        </c:rich>
      </c:tx>
      <c:overlay val="0"/>
      <c:spPr>
        <a:noFill/>
        <a:ln>
          <a:noFill/>
        </a:ln>
        <a:effectLst/>
      </c:spPr>
      <c:txPr>
        <a:bodyPr rot="0" spcFirstLastPara="1" vertOverflow="ellipsis" vert="horz" wrap="square" anchor="ctr" anchorCtr="1"/>
        <a:lstStyle/>
        <a:p>
          <a:pPr>
            <a:defRPr sz="1400" b="1" i="0" u="none" strike="noStrike" kern="1200" spc="0" baseline="0">
              <a:solidFill>
                <a:schemeClr val="tx1">
                  <a:lumMod val="65000"/>
                  <a:lumOff val="35000"/>
                </a:schemeClr>
              </a:solidFill>
              <a:latin typeface="Arial Black" panose="020B0A04020102020204" pitchFamily="34" charset="0"/>
              <a:ea typeface="+mn-ea"/>
              <a:cs typeface="+mn-cs"/>
            </a:defRPr>
          </a:pPr>
          <a:endParaRPr lang="en-US"/>
        </a:p>
      </c:txPr>
    </c:title>
    <c:autoTitleDeleted val="0"/>
    <c:plotArea>
      <c:layout>
        <c:manualLayout>
          <c:layoutTarget val="inner"/>
          <c:xMode val="edge"/>
          <c:yMode val="edge"/>
          <c:x val="8.6114334300133127E-2"/>
          <c:y val="0.1421658733336299"/>
          <c:w val="0.88287421067614358"/>
          <c:h val="0.76292539703723472"/>
        </c:manualLayout>
      </c:layout>
      <c:barChart>
        <c:barDir val="col"/>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Sheet1!$A$51:$A$61</c:f>
              <c:strCache>
                <c:ptCount val="11"/>
                <c:pt idx="0">
                  <c:v>ASUJ</c:v>
                </c:pt>
                <c:pt idx="1">
                  <c:v>ATU</c:v>
                </c:pt>
                <c:pt idx="2">
                  <c:v>HSU</c:v>
                </c:pt>
                <c:pt idx="3">
                  <c:v>SAUM</c:v>
                </c:pt>
                <c:pt idx="4">
                  <c:v>UAF</c:v>
                </c:pt>
                <c:pt idx="5">
                  <c:v>UAFS</c:v>
                </c:pt>
                <c:pt idx="6">
                  <c:v>UALR</c:v>
                </c:pt>
                <c:pt idx="7">
                  <c:v>UAM</c:v>
                </c:pt>
                <c:pt idx="8">
                  <c:v>UAMS</c:v>
                </c:pt>
                <c:pt idx="9">
                  <c:v>UAPB</c:v>
                </c:pt>
                <c:pt idx="10">
                  <c:v>UCA</c:v>
                </c:pt>
              </c:strCache>
            </c:strRef>
          </c:cat>
          <c:val>
            <c:numRef>
              <c:f>Sheet1!$B$51:$B$61</c:f>
              <c:numCache>
                <c:formatCode>General</c:formatCode>
                <c:ptCount val="11"/>
                <c:pt idx="0">
                  <c:v>0</c:v>
                </c:pt>
                <c:pt idx="1">
                  <c:v>0</c:v>
                </c:pt>
                <c:pt idx="2">
                  <c:v>0</c:v>
                </c:pt>
                <c:pt idx="3">
                  <c:v>3</c:v>
                </c:pt>
                <c:pt idx="4">
                  <c:v>4</c:v>
                </c:pt>
                <c:pt idx="5">
                  <c:v>3</c:v>
                </c:pt>
                <c:pt idx="6">
                  <c:v>1</c:v>
                </c:pt>
                <c:pt idx="7">
                  <c:v>0</c:v>
                </c:pt>
                <c:pt idx="8">
                  <c:v>0</c:v>
                </c:pt>
                <c:pt idx="9">
                  <c:v>0</c:v>
                </c:pt>
                <c:pt idx="10">
                  <c:v>2</c:v>
                </c:pt>
              </c:numCache>
            </c:numRef>
          </c:val>
          <c:extLst xmlns:c16r2="http://schemas.microsoft.com/office/drawing/2015/06/chart" xmlns:c15="http://schemas.microsoft.com/office/drawing/2012/chart">
            <c:ext xmlns:c16="http://schemas.microsoft.com/office/drawing/2014/chart" uri="{C3380CC4-5D6E-409C-BE32-E72D297353CC}">
              <c16:uniqueId val="{00000000-AB03-419D-B2B4-972C1E6F2048}"/>
            </c:ext>
          </c:extLst>
        </c:ser>
        <c:dLbls>
          <c:showLegendKey val="0"/>
          <c:showVal val="0"/>
          <c:showCatName val="0"/>
          <c:showSerName val="0"/>
          <c:showPercent val="0"/>
          <c:showBubbleSize val="0"/>
        </c:dLbls>
        <c:gapWidth val="182"/>
        <c:axId val="305432216"/>
        <c:axId val="305433000"/>
        <c:extLst xmlns:c16r2="http://schemas.microsoft.com/office/drawing/2015/06/chart"/>
      </c:barChart>
      <c:catAx>
        <c:axId val="3054322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1" i="0" u="none" strike="noStrike" kern="1200" baseline="0">
                <a:solidFill>
                  <a:schemeClr val="tx1">
                    <a:lumMod val="65000"/>
                    <a:lumOff val="35000"/>
                  </a:schemeClr>
                </a:solidFill>
                <a:latin typeface="Arial Black" panose="020B0A04020102020204" pitchFamily="34" charset="0"/>
                <a:ea typeface="+mn-ea"/>
                <a:cs typeface="+mn-cs"/>
              </a:defRPr>
            </a:pPr>
            <a:endParaRPr lang="en-US"/>
          </a:p>
        </c:txPr>
        <c:crossAx val="305433000"/>
        <c:crosses val="autoZero"/>
        <c:auto val="1"/>
        <c:lblAlgn val="ctr"/>
        <c:lblOffset val="100"/>
        <c:noMultiLvlLbl val="0"/>
      </c:catAx>
      <c:valAx>
        <c:axId val="305433000"/>
        <c:scaling>
          <c:orientation val="minMax"/>
          <c:max val="5"/>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05432216"/>
        <c:crosses val="autoZero"/>
        <c:crossBetween val="between"/>
        <c:majorUnit val="1"/>
        <c:minorUnit val="0.5"/>
      </c:valAx>
      <c:spPr>
        <a:noFill/>
        <a:ln>
          <a:noFill/>
        </a:ln>
        <a:effectLst/>
      </c:spPr>
    </c:plotArea>
    <c:plotVisOnly val="1"/>
    <c:dispBlanksAs val="gap"/>
    <c:showDLblsOverMax val="0"/>
  </c:chart>
  <c:spPr>
    <a:noFill/>
    <a:ln>
      <a:solidFill>
        <a:schemeClr val="tx1"/>
      </a:solid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1" i="0" u="none" strike="noStrike" kern="1200" spc="0" baseline="0">
                <a:solidFill>
                  <a:schemeClr val="tx1">
                    <a:lumMod val="65000"/>
                    <a:lumOff val="35000"/>
                  </a:schemeClr>
                </a:solidFill>
                <a:latin typeface="Arial Black" panose="020B0A04020102020204" pitchFamily="34" charset="0"/>
                <a:ea typeface="+mn-ea"/>
                <a:cs typeface="+mn-cs"/>
              </a:defRPr>
            </a:pPr>
            <a:r>
              <a:rPr lang="en-US" sz="1400" b="0" i="0" u="none" strike="noStrike" baseline="0">
                <a:effectLst/>
              </a:rPr>
              <a:t>AY 2016 Program Deletions:  2-Year Colleges</a:t>
            </a:r>
            <a:r>
              <a:rPr lang="en-US" sz="1400" b="1" i="0" u="none" strike="noStrike" baseline="0"/>
              <a:t> </a:t>
            </a:r>
            <a:endParaRPr lang="en-US" b="1">
              <a:solidFill>
                <a:sysClr val="windowText" lastClr="000000"/>
              </a:solidFill>
              <a:latin typeface="Arial Black" panose="020B0A04020102020204" pitchFamily="34" charset="0"/>
            </a:endParaRPr>
          </a:p>
        </c:rich>
      </c:tx>
      <c:overlay val="0"/>
      <c:spPr>
        <a:noFill/>
        <a:ln>
          <a:noFill/>
        </a:ln>
        <a:effectLst/>
      </c:spPr>
    </c:title>
    <c:autoTitleDeleted val="0"/>
    <c:plotArea>
      <c:layout>
        <c:manualLayout>
          <c:layoutTarget val="inner"/>
          <c:xMode val="edge"/>
          <c:yMode val="edge"/>
          <c:x val="8.6114334300133127E-2"/>
          <c:y val="0.1421658733336299"/>
          <c:w val="0.88287421067614358"/>
          <c:h val="0.63009138049501812"/>
        </c:manualLayout>
      </c:layout>
      <c:barChart>
        <c:barDir val="col"/>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Sheet1!$A$66:$A$87</c:f>
              <c:strCache>
                <c:ptCount val="22"/>
                <c:pt idx="0">
                  <c:v>ANC</c:v>
                </c:pt>
                <c:pt idx="1">
                  <c:v>ASUB</c:v>
                </c:pt>
                <c:pt idx="2">
                  <c:v>ASUMH</c:v>
                </c:pt>
                <c:pt idx="3">
                  <c:v>ASUMS</c:v>
                </c:pt>
                <c:pt idx="4">
                  <c:v>ASUN</c:v>
                </c:pt>
                <c:pt idx="5">
                  <c:v>BRTC</c:v>
                </c:pt>
                <c:pt idx="6">
                  <c:v>CCCUA</c:v>
                </c:pt>
                <c:pt idx="7">
                  <c:v>CotO</c:v>
                </c:pt>
                <c:pt idx="8">
                  <c:v>EACC</c:v>
                </c:pt>
                <c:pt idx="9">
                  <c:v>NAC</c:v>
                </c:pt>
                <c:pt idx="10">
                  <c:v>NPC</c:v>
                </c:pt>
                <c:pt idx="11">
                  <c:v>NWACC</c:v>
                </c:pt>
                <c:pt idx="12">
                  <c:v>OZC</c:v>
                </c:pt>
                <c:pt idx="13">
                  <c:v>PCCUA</c:v>
                </c:pt>
                <c:pt idx="14">
                  <c:v>PTC</c:v>
                </c:pt>
                <c:pt idx="15">
                  <c:v>RMCC</c:v>
                </c:pt>
                <c:pt idx="16">
                  <c:v>SACC</c:v>
                </c:pt>
                <c:pt idx="17">
                  <c:v>SAUT</c:v>
                </c:pt>
                <c:pt idx="18">
                  <c:v>SEAC</c:v>
                </c:pt>
                <c:pt idx="19">
                  <c:v>UACCB</c:v>
                </c:pt>
                <c:pt idx="20">
                  <c:v>UACCH</c:v>
                </c:pt>
                <c:pt idx="21">
                  <c:v>UACCM</c:v>
                </c:pt>
              </c:strCache>
            </c:strRef>
          </c:cat>
          <c:val>
            <c:numRef>
              <c:f>Sheet1!$B$66:$B$87</c:f>
              <c:numCache>
                <c:formatCode>General</c:formatCode>
                <c:ptCount val="22"/>
                <c:pt idx="0">
                  <c:v>0</c:v>
                </c:pt>
                <c:pt idx="1">
                  <c:v>7</c:v>
                </c:pt>
                <c:pt idx="2">
                  <c:v>0</c:v>
                </c:pt>
                <c:pt idx="3">
                  <c:v>0</c:v>
                </c:pt>
                <c:pt idx="4">
                  <c:v>0</c:v>
                </c:pt>
                <c:pt idx="5">
                  <c:v>4</c:v>
                </c:pt>
                <c:pt idx="6">
                  <c:v>7</c:v>
                </c:pt>
                <c:pt idx="7">
                  <c:v>0</c:v>
                </c:pt>
                <c:pt idx="8">
                  <c:v>0</c:v>
                </c:pt>
                <c:pt idx="9">
                  <c:v>0</c:v>
                </c:pt>
                <c:pt idx="10">
                  <c:v>1</c:v>
                </c:pt>
                <c:pt idx="11">
                  <c:v>0</c:v>
                </c:pt>
                <c:pt idx="12">
                  <c:v>0</c:v>
                </c:pt>
                <c:pt idx="13">
                  <c:v>2</c:v>
                </c:pt>
                <c:pt idx="14">
                  <c:v>7</c:v>
                </c:pt>
                <c:pt idx="15">
                  <c:v>5</c:v>
                </c:pt>
                <c:pt idx="16">
                  <c:v>3</c:v>
                </c:pt>
                <c:pt idx="17">
                  <c:v>0</c:v>
                </c:pt>
                <c:pt idx="18">
                  <c:v>0</c:v>
                </c:pt>
                <c:pt idx="19">
                  <c:v>1</c:v>
                </c:pt>
                <c:pt idx="20">
                  <c:v>0</c:v>
                </c:pt>
                <c:pt idx="21">
                  <c:v>1</c:v>
                </c:pt>
              </c:numCache>
            </c:numRef>
          </c:val>
          <c:extLst xmlns:c16r2="http://schemas.microsoft.com/office/drawing/2015/06/chart" xmlns:c15="http://schemas.microsoft.com/office/drawing/2012/chart">
            <c:ext xmlns:c16="http://schemas.microsoft.com/office/drawing/2014/chart" uri="{C3380CC4-5D6E-409C-BE32-E72D297353CC}">
              <c16:uniqueId val="{00000000-EE89-470C-B25F-F5BAE32BC5B1}"/>
            </c:ext>
          </c:extLst>
        </c:ser>
        <c:dLbls>
          <c:showLegendKey val="0"/>
          <c:showVal val="0"/>
          <c:showCatName val="0"/>
          <c:showSerName val="0"/>
          <c:showPercent val="0"/>
          <c:showBubbleSize val="0"/>
        </c:dLbls>
        <c:gapWidth val="182"/>
        <c:axId val="242146520"/>
        <c:axId val="242146912"/>
        <c:extLst xmlns:c16r2="http://schemas.microsoft.com/office/drawing/2015/06/chart"/>
      </c:barChart>
      <c:catAx>
        <c:axId val="2421465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5400000" spcFirstLastPara="1" vertOverflow="ellipsis" vert="horz" wrap="square" anchor="ctr" anchorCtr="1"/>
          <a:lstStyle/>
          <a:p>
            <a:pPr>
              <a:defRPr sz="900" b="1" i="0" u="none" strike="noStrike" kern="1200" baseline="0">
                <a:solidFill>
                  <a:schemeClr val="tx1">
                    <a:lumMod val="65000"/>
                    <a:lumOff val="35000"/>
                  </a:schemeClr>
                </a:solidFill>
                <a:latin typeface="Arial Black" panose="020B0A04020102020204" pitchFamily="34" charset="0"/>
                <a:ea typeface="+mn-ea"/>
                <a:cs typeface="+mn-cs"/>
              </a:defRPr>
            </a:pPr>
            <a:endParaRPr lang="en-US"/>
          </a:p>
        </c:txPr>
        <c:crossAx val="242146912"/>
        <c:crosses val="autoZero"/>
        <c:auto val="1"/>
        <c:lblAlgn val="ctr"/>
        <c:lblOffset val="100"/>
        <c:noMultiLvlLbl val="0"/>
      </c:catAx>
      <c:valAx>
        <c:axId val="24214691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42146520"/>
        <c:crosses val="autoZero"/>
        <c:crossBetween val="between"/>
      </c:valAx>
    </c:plotArea>
    <c:plotVisOnly val="1"/>
    <c:dispBlanksAs val="gap"/>
    <c:showDLblsOverMax val="0"/>
  </c:chart>
  <c:spPr>
    <a:ln>
      <a:solidFill>
        <a:sysClr val="windowText" lastClr="000000"/>
      </a:solidFill>
    </a:ln>
  </c:spPr>
  <c:txPr>
    <a:bodyPr/>
    <a:lstStyle/>
    <a:p>
      <a:pPr>
        <a:defRPr/>
      </a:pPr>
      <a:endParaRPr lang="en-US"/>
    </a:p>
  </c:txPr>
  <c:externalData r:id="rId2">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2CAB66D6-F861-4932-9B3E-BA82C7E2CE06}" type="datetimeFigureOut">
              <a:rPr lang="en-US" smtClean="0"/>
              <a:pPr/>
              <a:t>10/27/2016</a:t>
            </a:fld>
            <a:endParaRPr lang="en-US" dirty="0"/>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CCA55FC2-A243-4DA7-A1AB-303FA66DB6A9}" type="slidenum">
              <a:rPr lang="en-US" smtClean="0"/>
              <a:pPr/>
              <a:t>‹#›</a:t>
            </a:fld>
            <a:endParaRPr lang="en-US" dirty="0"/>
          </a:p>
        </p:txBody>
      </p:sp>
    </p:spTree>
    <p:extLst>
      <p:ext uri="{BB962C8B-B14F-4D97-AF65-F5344CB8AC3E}">
        <p14:creationId xmlns:p14="http://schemas.microsoft.com/office/powerpoint/2010/main" val="66841358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36180645-ADE7-4CE0-A660-460E4516D22A}" type="datetimeFigureOut">
              <a:rPr lang="en-US" smtClean="0"/>
              <a:pPr/>
              <a:t>10/27/2016</a:t>
            </a:fld>
            <a:endParaRPr lang="en-US" dirty="0"/>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67325023-36B1-4611-AC7C-DDB5E2564E12}" type="slidenum">
              <a:rPr lang="en-US" smtClean="0"/>
              <a:pPr/>
              <a:t>‹#›</a:t>
            </a:fld>
            <a:endParaRPr lang="en-US" dirty="0"/>
          </a:p>
        </p:txBody>
      </p:sp>
    </p:spTree>
    <p:extLst>
      <p:ext uri="{BB962C8B-B14F-4D97-AF65-F5344CB8AC3E}">
        <p14:creationId xmlns:p14="http://schemas.microsoft.com/office/powerpoint/2010/main" val="21360089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fld id="{CED7BA13-B558-4C49-BC8C-CF801E0D7571}" type="slidenum">
              <a:rPr lang="en-US" smtClean="0">
                <a:solidFill>
                  <a:prstClr val="black"/>
                </a:solidFill>
              </a:rPr>
              <a:pPr/>
              <a:t>7</a:t>
            </a:fld>
            <a:endParaRPr lang="en-US">
              <a:solidFill>
                <a:prstClr val="black"/>
              </a:solidFill>
            </a:endParaRPr>
          </a:p>
        </p:txBody>
      </p:sp>
    </p:spTree>
    <p:extLst>
      <p:ext uri="{BB962C8B-B14F-4D97-AF65-F5344CB8AC3E}">
        <p14:creationId xmlns:p14="http://schemas.microsoft.com/office/powerpoint/2010/main" val="23410169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325023-36B1-4611-AC7C-DDB5E2564E1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723598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325023-36B1-4611-AC7C-DDB5E2564E1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206208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325023-36B1-4611-AC7C-DDB5E2564E1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397492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325023-36B1-4611-AC7C-DDB5E2564E1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84701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325023-36B1-4611-AC7C-DDB5E2564E1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264958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325023-36B1-4611-AC7C-DDB5E2564E1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284406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325023-36B1-4611-AC7C-DDB5E2564E1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225854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325023-36B1-4611-AC7C-DDB5E2564E1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636787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325023-36B1-4611-AC7C-DDB5E2564E1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136325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325023-36B1-4611-AC7C-DDB5E2564E1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652508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325023-36B1-4611-AC7C-DDB5E2564E1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375197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325023-36B1-4611-AC7C-DDB5E2564E1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222228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325023-36B1-4611-AC7C-DDB5E2564E1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1061639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picTx" preserve="1">
  <p:cSld name="1_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normAutofit/>
          </a:bodyPr>
          <a:lstStyle>
            <a:lvl1pPr algn="l">
              <a:defRPr sz="2400" b="1"/>
            </a:lvl1pPr>
          </a:lstStyle>
          <a:p>
            <a:r>
              <a:rPr lang="en-US" dirty="0" smtClean="0"/>
              <a:t>Click to edit Master title style</a:t>
            </a:r>
            <a:endParaRPr lang="en-US" dirty="0"/>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Date Placeholder 4"/>
          <p:cNvSpPr>
            <a:spLocks noGrp="1"/>
          </p:cNvSpPr>
          <p:nvPr>
            <p:ph type="dt" sz="half" idx="10"/>
          </p:nvPr>
        </p:nvSpPr>
        <p:spPr/>
        <p:txBody>
          <a:bodyPr/>
          <a:lstStyle/>
          <a:p>
            <a:fld id="{D6ECF940-69B7-4315-AE2B-758C18B21129}" type="datetimeFigureOut">
              <a:rPr lang="en-US" smtClean="0"/>
              <a:pPr/>
              <a:t>10/27/2016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FDA250F-868C-41A6-9D90-09E2CBE02F85}" type="slidenum">
              <a:rPr lang="en-US" smtClean="0"/>
              <a:pPr/>
              <a:t>‹#›</a:t>
            </a:fld>
            <a:endParaRPr lang="en-US" dirty="0"/>
          </a:p>
        </p:txBody>
      </p:sp>
      <p:pic>
        <p:nvPicPr>
          <p:cNvPr id="8" name="Picture 7" descr="adhe-logo2.eps"/>
          <p:cNvPicPr>
            <a:picLocks noChangeAspect="1"/>
          </p:cNvPicPr>
          <p:nvPr userDrawn="1"/>
        </p:nvPicPr>
        <p:blipFill>
          <a:blip r:embed="rId2" cstate="print"/>
          <a:stretch>
            <a:fillRect/>
          </a:stretch>
        </p:blipFill>
        <p:spPr>
          <a:xfrm>
            <a:off x="1625413" y="609600"/>
            <a:ext cx="5842187" cy="4114800"/>
          </a:xfrm>
          <a:prstGeom prst="rect">
            <a:avLst/>
          </a:prstGeom>
        </p:spPr>
      </p:pic>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6" name="Title 1"/>
          <p:cNvSpPr>
            <a:spLocks noGrp="1"/>
          </p:cNvSpPr>
          <p:nvPr>
            <p:ph type="title"/>
          </p:nvPr>
        </p:nvSpPr>
        <p:spPr>
          <a:xfrm>
            <a:off x="0" y="274638"/>
            <a:ext cx="9144000" cy="1143000"/>
          </a:xfrm>
          <a:solidFill>
            <a:schemeClr val="tx2"/>
          </a:solidFill>
        </p:spPr>
        <p:txBody>
          <a:bodyPr>
            <a:normAutofit/>
          </a:bodyPr>
          <a:lstStyle>
            <a:lvl1pPr>
              <a:defRPr sz="4800" b="1" i="0" baseline="0">
                <a:solidFill>
                  <a:schemeClr val="bg1"/>
                </a:solidFill>
                <a:latin typeface="Times New Roman" pitchFamily="18" charset="0"/>
                <a:cs typeface="Times New Roman" pitchFamily="18" charset="0"/>
              </a:defRPr>
            </a:lvl1pPr>
          </a:lstStyle>
          <a:p>
            <a:r>
              <a:rPr lang="en-US" dirty="0" smtClean="0"/>
              <a:t>Click to edit Master title style</a:t>
            </a:r>
            <a:endParaRPr lang="en-US" dirty="0"/>
          </a:p>
        </p:txBody>
      </p:sp>
      <p:sp>
        <p:nvSpPr>
          <p:cNvPr id="3" name="Content Placeholder 2"/>
          <p:cNvSpPr>
            <a:spLocks noGrp="1"/>
          </p:cNvSpPr>
          <p:nvPr>
            <p:ph sz="half" idx="10"/>
          </p:nvPr>
        </p:nvSpPr>
        <p:spPr>
          <a:xfrm>
            <a:off x="457200" y="2514600"/>
            <a:ext cx="8229600" cy="3611563"/>
          </a:xfrm>
        </p:spPr>
        <p:txBody>
          <a:bodyPr>
            <a:noAutofit/>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6_Title Only">
    <p:spTree>
      <p:nvGrpSpPr>
        <p:cNvPr id="1" name=""/>
        <p:cNvGrpSpPr/>
        <p:nvPr/>
      </p:nvGrpSpPr>
      <p:grpSpPr>
        <a:xfrm>
          <a:off x="0" y="0"/>
          <a:ext cx="0" cy="0"/>
          <a:chOff x="0" y="0"/>
          <a:chExt cx="0" cy="0"/>
        </a:xfrm>
      </p:grpSpPr>
      <p:sp>
        <p:nvSpPr>
          <p:cNvPr id="6" name="Title 1"/>
          <p:cNvSpPr>
            <a:spLocks noGrp="1"/>
          </p:cNvSpPr>
          <p:nvPr>
            <p:ph type="title"/>
          </p:nvPr>
        </p:nvSpPr>
        <p:spPr>
          <a:xfrm>
            <a:off x="0" y="274638"/>
            <a:ext cx="9144000" cy="1143000"/>
          </a:xfrm>
          <a:solidFill>
            <a:schemeClr val="tx2"/>
          </a:solidFill>
        </p:spPr>
        <p:txBody>
          <a:bodyPr>
            <a:normAutofit/>
          </a:bodyPr>
          <a:lstStyle>
            <a:lvl1pPr>
              <a:defRPr sz="4800" b="1" i="0" baseline="0">
                <a:solidFill>
                  <a:schemeClr val="bg1"/>
                </a:solidFill>
                <a:latin typeface="Times New Roman" pitchFamily="18" charset="0"/>
                <a:cs typeface="Times New Roman" pitchFamily="18" charset="0"/>
              </a:defRPr>
            </a:lvl1pPr>
          </a:lstStyle>
          <a:p>
            <a:r>
              <a:rPr lang="en-US" dirty="0" smtClean="0"/>
              <a:t>Click to edit Master title style</a:t>
            </a:r>
            <a:endParaRPr lang="en-US" dirty="0"/>
          </a:p>
        </p:txBody>
      </p:sp>
      <p:sp>
        <p:nvSpPr>
          <p:cNvPr id="3" name="Title 8"/>
          <p:cNvSpPr txBox="1">
            <a:spLocks/>
          </p:cNvSpPr>
          <p:nvPr userDrawn="1"/>
        </p:nvSpPr>
        <p:spPr>
          <a:xfrm>
            <a:off x="0" y="6324600"/>
            <a:ext cx="9144000" cy="381000"/>
          </a:xfrm>
          <a:prstGeom prst="rect">
            <a:avLst/>
          </a:prstGeom>
          <a:solidFill>
            <a:schemeClr val="tx2"/>
          </a:solidFill>
        </p:spPr>
        <p:txBody>
          <a:bodyPr vert="horz" lIns="91440" tIns="45720" rIns="91440" bIns="45720" rtlCol="0" anchor="ctr">
            <a:noAutofit/>
          </a:bodyPr>
          <a:lstStyle/>
          <a:p>
            <a:pPr marL="0" marR="0" lvl="0" indent="0" algn="r" defTabSz="914400" rtl="0" eaLnBrk="1" fontAlgn="auto" latinLnBrk="0" hangingPunct="1">
              <a:lnSpc>
                <a:spcPct val="100000"/>
              </a:lnSpc>
              <a:spcBef>
                <a:spcPct val="0"/>
              </a:spcBef>
              <a:spcAft>
                <a:spcPts val="0"/>
              </a:spcAft>
              <a:buClrTx/>
              <a:buSzTx/>
              <a:buFontTx/>
              <a:buNone/>
              <a:tabLst/>
              <a:defRPr/>
            </a:pPr>
            <a:r>
              <a:rPr kumimoji="0" lang="en-US" b="1" i="0" u="none" strike="noStrike" kern="1200" cap="none" spc="0" normalizeH="0" baseline="0" noProof="0" dirty="0" smtClean="0">
                <a:ln>
                  <a:noFill/>
                </a:ln>
                <a:solidFill>
                  <a:schemeClr val="bg1"/>
                </a:solidFill>
                <a:effectLst/>
                <a:uLnTx/>
                <a:uFillTx/>
                <a:latin typeface="Times New Roman" pitchFamily="18" charset="0"/>
                <a:ea typeface="+mj-ea"/>
                <a:cs typeface="Times New Roman" pitchFamily="18" charset="0"/>
              </a:rPr>
              <a:t>(Source: XXXXX</a:t>
            </a:r>
            <a:r>
              <a:rPr kumimoji="0" lang="en-US" b="1" i="0" u="none" strike="noStrike" kern="1200" cap="none" spc="0" normalizeH="0" noProof="0" dirty="0" smtClean="0">
                <a:ln>
                  <a:noFill/>
                </a:ln>
                <a:solidFill>
                  <a:schemeClr val="bg1"/>
                </a:solidFill>
                <a:effectLst/>
                <a:uLnTx/>
                <a:uFillTx/>
                <a:latin typeface="Times New Roman" pitchFamily="18" charset="0"/>
                <a:ea typeface="+mj-ea"/>
                <a:cs typeface="Times New Roman" pitchFamily="18" charset="0"/>
              </a:rPr>
              <a:t>) </a:t>
            </a:r>
            <a:endParaRPr kumimoji="0" lang="en-US" b="1" i="0" u="none" strike="noStrike" kern="1200" cap="none" spc="0" normalizeH="0" baseline="0" noProof="0" dirty="0">
              <a:ln>
                <a:noFill/>
              </a:ln>
              <a:solidFill>
                <a:schemeClr val="bg1"/>
              </a:solidFill>
              <a:effectLst/>
              <a:uLnTx/>
              <a:uFillTx/>
              <a:latin typeface="Times New Roman" pitchFamily="18" charset="0"/>
              <a:ea typeface="+mj-ea"/>
              <a:cs typeface="Times New Roman" pitchFamily="18" charset="0"/>
            </a:endParaRPr>
          </a:p>
        </p:txBody>
      </p:sp>
      <p:sp>
        <p:nvSpPr>
          <p:cNvPr id="4" name="Content Placeholder 2"/>
          <p:cNvSpPr>
            <a:spLocks noGrp="1"/>
          </p:cNvSpPr>
          <p:nvPr>
            <p:ph sz="half" idx="10"/>
          </p:nvPr>
        </p:nvSpPr>
        <p:spPr>
          <a:xfrm>
            <a:off x="457200" y="2514600"/>
            <a:ext cx="8229600" cy="3611563"/>
          </a:xfrm>
        </p:spPr>
        <p:txBody>
          <a:bodyPr>
            <a:noAutofit/>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4_Title Only">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normAutofit/>
          </a:bodyPr>
          <a:lstStyle>
            <a:lvl1pPr>
              <a:defRPr sz="4800"/>
            </a:lvl1pPr>
          </a:lstStyle>
          <a:p>
            <a:r>
              <a:rPr lang="en-US" dirty="0" smtClean="0"/>
              <a:t>Click to edit Master title style</a:t>
            </a:r>
            <a:endParaRPr lang="en-US" dirty="0"/>
          </a:p>
        </p:txBody>
      </p:sp>
      <p:sp>
        <p:nvSpPr>
          <p:cNvPr id="3" name="Content Placeholder 2"/>
          <p:cNvSpPr>
            <a:spLocks noGrp="1"/>
          </p:cNvSpPr>
          <p:nvPr>
            <p:ph sz="half" idx="10"/>
          </p:nvPr>
        </p:nvSpPr>
        <p:spPr>
          <a:xfrm>
            <a:off x="457200" y="2514600"/>
            <a:ext cx="8229600" cy="3611563"/>
          </a:xfrm>
        </p:spPr>
        <p:txBody>
          <a:bodyPr>
            <a:noAutofit/>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Content Placeholder 2"/>
          <p:cNvSpPr>
            <a:spLocks noGrp="1"/>
          </p:cNvSpPr>
          <p:nvPr>
            <p:ph sz="half" idx="10"/>
          </p:nvPr>
        </p:nvSpPr>
        <p:spPr>
          <a:xfrm>
            <a:off x="457200" y="2514600"/>
            <a:ext cx="8229600" cy="3611563"/>
          </a:xfrm>
        </p:spPr>
        <p:txBody>
          <a:bodyPr>
            <a:noAutofit/>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normAutofit/>
          </a:bodyPr>
          <a:lstStyle>
            <a:lvl1pPr algn="l">
              <a:defRPr sz="2400" b="1"/>
            </a:lvl1pPr>
          </a:lstStyle>
          <a:p>
            <a:r>
              <a:rPr lang="en-US" dirty="0" smtClean="0"/>
              <a:t>Click to edit Master title style</a:t>
            </a:r>
            <a:endParaRPr lang="en-US" dirty="0"/>
          </a:p>
        </p:txBody>
      </p:sp>
      <p:sp>
        <p:nvSpPr>
          <p:cNvPr id="3" name="Content Placeholder 2"/>
          <p:cNvSpPr>
            <a:spLocks noGrp="1"/>
          </p:cNvSpPr>
          <p:nvPr>
            <p:ph idx="1"/>
          </p:nvPr>
        </p:nvSpPr>
        <p:spPr>
          <a:xfrm>
            <a:off x="3575050" y="273050"/>
            <a:ext cx="5111750" cy="5853113"/>
          </a:xfrm>
        </p:spPr>
        <p:txBody>
          <a:bodyPr>
            <a:noAutofit/>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457200" y="1435100"/>
            <a:ext cx="3008313" cy="4691063"/>
          </a:xfrm>
        </p:spPr>
        <p:txBody>
          <a:bodyPr>
            <a:no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pic>
        <p:nvPicPr>
          <p:cNvPr id="8" name="Picture 7" descr="adhe-logo2.eps"/>
          <p:cNvPicPr>
            <a:picLocks noChangeAspect="1"/>
          </p:cNvPicPr>
          <p:nvPr userDrawn="1"/>
        </p:nvPicPr>
        <p:blipFill>
          <a:blip r:embed="rId2" cstate="print"/>
          <a:stretch>
            <a:fillRect/>
          </a:stretch>
        </p:blipFill>
        <p:spPr>
          <a:xfrm>
            <a:off x="6934200" y="5486400"/>
            <a:ext cx="1947395" cy="1371600"/>
          </a:xfrm>
          <a:prstGeom prst="rect">
            <a:avLst/>
          </a:prstGeom>
        </p:spPr>
      </p:pic>
    </p:spTree>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normAutofit/>
          </a:bodyPr>
          <a:lstStyle>
            <a:lvl1pPr algn="l">
              <a:defRPr sz="2400" b="1"/>
            </a:lvl1pPr>
          </a:lstStyle>
          <a:p>
            <a:r>
              <a:rPr lang="en-US" dirty="0" smtClean="0"/>
              <a:t>Click to edit Master title style</a:t>
            </a:r>
            <a:endParaRPr lang="en-US" dirty="0"/>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Tree>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normAutofit/>
          </a:bodyPr>
          <a:lstStyle>
            <a:lvl1pPr>
              <a:defRPr sz="4800" b="1" i="0" baseline="0">
                <a:latin typeface="Times New Roman" pitchFamily="18" charset="0"/>
                <a:cs typeface="Times New Roman" pitchFamily="18" charset="0"/>
              </a:defRPr>
            </a:lvl1pPr>
          </a:lstStyle>
          <a:p>
            <a:r>
              <a:rPr lang="en-US" dirty="0" smtClean="0"/>
              <a:t>Click to edit Master title style</a:t>
            </a:r>
            <a:endParaRPr lang="en-US" dirty="0"/>
          </a:p>
        </p:txBody>
      </p:sp>
      <p:sp>
        <p:nvSpPr>
          <p:cNvPr id="3" name="Vertical Text Placeholder 2"/>
          <p:cNvSpPr>
            <a:spLocks noGrp="1"/>
          </p:cNvSpPr>
          <p:nvPr>
            <p:ph type="body" orient="vert" idx="1"/>
          </p:nvPr>
        </p:nvSpPr>
        <p:spPr/>
        <p:txBody>
          <a:bodyPr vert="eaVert">
            <a:noAutofit/>
          </a:bodyPr>
          <a:lstStyle>
            <a:lvl1pPr>
              <a:defRPr baseline="0">
                <a:latin typeface="Times New Roman" pitchFamily="18" charset="0"/>
                <a:cs typeface="Times New Roman" pitchFamily="18" charset="0"/>
              </a:defRPr>
            </a:lvl1pPr>
            <a:lvl2pPr>
              <a:defRPr baseline="0">
                <a:latin typeface="Times New Roman" pitchFamily="18" charset="0"/>
                <a:cs typeface="Times New Roman" pitchFamily="18" charset="0"/>
              </a:defRPr>
            </a:lvl2pPr>
            <a:lvl3pPr>
              <a:defRPr sz="2400" baseline="0">
                <a:latin typeface="Calibri" pitchFamily="34" charset="0"/>
                <a:cs typeface="Calibri" pitchFamily="34" charset="0"/>
              </a:defRPr>
            </a:lvl3pPr>
            <a:lvl4pPr>
              <a:defRPr sz="2400" baseline="0">
                <a:latin typeface="Calibri" pitchFamily="34" charset="0"/>
                <a:cs typeface="Calibri" pitchFamily="34" charset="0"/>
              </a:defRPr>
            </a:lvl4pPr>
            <a:lvl5pPr>
              <a:defRPr sz="2400" baseline="0">
                <a:latin typeface="Calibri" pitchFamily="34" charset="0"/>
                <a:cs typeface="Calibri"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normAutofit/>
          </a:bodyPr>
          <a:lstStyle>
            <a:lvl1pPr algn="l">
              <a:defRPr sz="4800"/>
            </a:lvl1pPr>
          </a:lstStyle>
          <a:p>
            <a:r>
              <a:rPr lang="en-US" dirty="0" smtClean="0"/>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noAutofit/>
          </a:bodyPr>
          <a:lstStyle>
            <a:lvl3pPr>
              <a:defRPr sz="2400"/>
            </a:lvl3pPr>
            <a:lvl4pPr>
              <a:defRPr sz="2400"/>
            </a:lvl4pPr>
            <a:lvl5pPr>
              <a:defRPr sz="24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0_Title Only">
    <p:spTree>
      <p:nvGrpSpPr>
        <p:cNvPr id="1" name=""/>
        <p:cNvGrpSpPr/>
        <p:nvPr/>
      </p:nvGrpSpPr>
      <p:grpSpPr>
        <a:xfrm>
          <a:off x="0" y="0"/>
          <a:ext cx="0" cy="0"/>
          <a:chOff x="0" y="0"/>
          <a:chExt cx="0" cy="0"/>
        </a:xfrm>
      </p:grpSpPr>
      <p:sp>
        <p:nvSpPr>
          <p:cNvPr id="6" name="Title 1"/>
          <p:cNvSpPr>
            <a:spLocks noGrp="1"/>
          </p:cNvSpPr>
          <p:nvPr>
            <p:ph type="title"/>
          </p:nvPr>
        </p:nvSpPr>
        <p:spPr>
          <a:xfrm>
            <a:off x="0" y="274638"/>
            <a:ext cx="9144000" cy="1143000"/>
          </a:xfrm>
          <a:solidFill>
            <a:schemeClr val="tx2"/>
          </a:solidFill>
        </p:spPr>
        <p:txBody>
          <a:bodyPr>
            <a:normAutofit/>
          </a:bodyPr>
          <a:lstStyle>
            <a:lvl1pPr>
              <a:defRPr sz="4800" b="1" i="0" baseline="0">
                <a:solidFill>
                  <a:schemeClr val="bg1"/>
                </a:solidFill>
                <a:latin typeface="Times New Roman" pitchFamily="18" charset="0"/>
                <a:cs typeface="Times New Roman" pitchFamily="18" charset="0"/>
              </a:defRPr>
            </a:lvl1pPr>
          </a:lstStyle>
          <a:p>
            <a:r>
              <a:rPr lang="en-US" dirty="0" smtClean="0"/>
              <a:t>Click to edit Master title style</a:t>
            </a:r>
            <a:endParaRPr lang="en-US" dirty="0"/>
          </a:p>
        </p:txBody>
      </p:sp>
      <p:sp>
        <p:nvSpPr>
          <p:cNvPr id="3" name="Content Placeholder 2"/>
          <p:cNvSpPr>
            <a:spLocks noGrp="1"/>
          </p:cNvSpPr>
          <p:nvPr>
            <p:ph sz="half" idx="10"/>
          </p:nvPr>
        </p:nvSpPr>
        <p:spPr>
          <a:xfrm>
            <a:off x="457200" y="1600202"/>
            <a:ext cx="8229600" cy="3611563"/>
          </a:xfrm>
        </p:spPr>
        <p:txBody>
          <a:bodyPr>
            <a:noAutofit/>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777367402"/>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799118" y="1828800"/>
            <a:ext cx="6173808" cy="2895600"/>
          </a:xfrm>
        </p:spPr>
        <p:txBody>
          <a:bodyPr anchor="b">
            <a:normAutofit/>
          </a:bodyPr>
          <a:lstStyle>
            <a:lvl1pPr>
              <a:lnSpc>
                <a:spcPct val="80000"/>
              </a:lnSpc>
              <a:defRPr sz="4951">
                <a:solidFill>
                  <a:schemeClr val="tx1"/>
                </a:solidFill>
              </a:defRPr>
            </a:lvl1pPr>
          </a:lstStyle>
          <a:p>
            <a:r>
              <a:rPr lang="en-US" smtClean="0"/>
              <a:t>Click to edit Master title style</a:t>
            </a:r>
            <a:endParaRPr/>
          </a:p>
        </p:txBody>
      </p:sp>
      <p:sp>
        <p:nvSpPr>
          <p:cNvPr id="3" name="Subtitle 2"/>
          <p:cNvSpPr>
            <a:spLocks noGrp="1"/>
          </p:cNvSpPr>
          <p:nvPr>
            <p:ph type="subTitle" idx="1"/>
          </p:nvPr>
        </p:nvSpPr>
        <p:spPr>
          <a:xfrm>
            <a:off x="799118" y="4800600"/>
            <a:ext cx="6173808" cy="1219200"/>
          </a:xfrm>
        </p:spPr>
        <p:txBody>
          <a:bodyPr>
            <a:normAutofit/>
          </a:bodyPr>
          <a:lstStyle>
            <a:lvl1pPr marL="0" indent="0" algn="l">
              <a:spcBef>
                <a:spcPts val="0"/>
              </a:spcBef>
              <a:buNone/>
              <a:defRPr sz="1500" cap="all" spc="150" baseline="0">
                <a:solidFill>
                  <a:schemeClr val="accent1"/>
                </a:solidFill>
              </a:defRPr>
            </a:lvl1pPr>
            <a:lvl2pPr marL="342991" indent="0" algn="ctr">
              <a:buNone/>
              <a:defRPr>
                <a:solidFill>
                  <a:schemeClr val="tx1">
                    <a:tint val="75000"/>
                  </a:schemeClr>
                </a:solidFill>
              </a:defRPr>
            </a:lvl2pPr>
            <a:lvl3pPr marL="685983" indent="0" algn="ctr">
              <a:buNone/>
              <a:defRPr>
                <a:solidFill>
                  <a:schemeClr val="tx1">
                    <a:tint val="75000"/>
                  </a:schemeClr>
                </a:solidFill>
              </a:defRPr>
            </a:lvl3pPr>
            <a:lvl4pPr marL="1028974" indent="0" algn="ctr">
              <a:buNone/>
              <a:defRPr>
                <a:solidFill>
                  <a:schemeClr val="tx1">
                    <a:tint val="75000"/>
                  </a:schemeClr>
                </a:solidFill>
              </a:defRPr>
            </a:lvl4pPr>
            <a:lvl5pPr marL="1371966" indent="0" algn="ctr">
              <a:buNone/>
              <a:defRPr>
                <a:solidFill>
                  <a:schemeClr val="tx1">
                    <a:tint val="75000"/>
                  </a:schemeClr>
                </a:solidFill>
              </a:defRPr>
            </a:lvl5pPr>
            <a:lvl6pPr marL="1714957" indent="0" algn="ctr">
              <a:buNone/>
              <a:defRPr>
                <a:solidFill>
                  <a:schemeClr val="tx1">
                    <a:tint val="75000"/>
                  </a:schemeClr>
                </a:solidFill>
              </a:defRPr>
            </a:lvl6pPr>
            <a:lvl7pPr marL="2057949" indent="0" algn="ctr">
              <a:buNone/>
              <a:defRPr>
                <a:solidFill>
                  <a:schemeClr val="tx1">
                    <a:tint val="75000"/>
                  </a:schemeClr>
                </a:solidFill>
              </a:defRPr>
            </a:lvl7pPr>
            <a:lvl8pPr marL="2400940" indent="0" algn="ctr">
              <a:buNone/>
              <a:defRPr>
                <a:solidFill>
                  <a:schemeClr val="tx1">
                    <a:tint val="75000"/>
                  </a:schemeClr>
                </a:solidFill>
              </a:defRPr>
            </a:lvl8pPr>
            <a:lvl9pPr marL="2743932" indent="0" algn="ctr">
              <a:buNone/>
              <a:defRPr>
                <a:solidFill>
                  <a:schemeClr val="tx1">
                    <a:tint val="75000"/>
                  </a:schemeClr>
                </a:solidFill>
              </a:defRPr>
            </a:lvl9pPr>
          </a:lstStyle>
          <a:p>
            <a:r>
              <a:rPr lang="en-US" smtClean="0"/>
              <a:t>Click to edit Master subtitle style</a:t>
            </a:r>
            <a:endParaRPr/>
          </a:p>
        </p:txBody>
      </p:sp>
    </p:spTree>
    <p:extLst>
      <p:ext uri="{BB962C8B-B14F-4D97-AF65-F5344CB8AC3E}">
        <p14:creationId xmlns:p14="http://schemas.microsoft.com/office/powerpoint/2010/main" val="15020947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picTx" preserve="1">
  <p:cSld name="2_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normAutofit/>
          </a:bodyPr>
          <a:lstStyle>
            <a:lvl1pPr algn="l">
              <a:defRPr sz="2400" b="1"/>
            </a:lvl1pPr>
          </a:lstStyle>
          <a:p>
            <a:r>
              <a:rPr lang="en-US" dirty="0" smtClean="0"/>
              <a:t>Click to edit Master title style</a:t>
            </a:r>
            <a:endParaRPr lang="en-US" dirty="0"/>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pic>
        <p:nvPicPr>
          <p:cNvPr id="8" name="Picture 7" descr="adhe-logo2.eps"/>
          <p:cNvPicPr>
            <a:picLocks noChangeAspect="1"/>
          </p:cNvPicPr>
          <p:nvPr userDrawn="1"/>
        </p:nvPicPr>
        <p:blipFill>
          <a:blip r:embed="rId2" cstate="print"/>
          <a:stretch>
            <a:fillRect/>
          </a:stretch>
        </p:blipFill>
        <p:spPr>
          <a:xfrm>
            <a:off x="1625413" y="609600"/>
            <a:ext cx="5842187" cy="4114800"/>
          </a:xfrm>
          <a:prstGeom prst="rect">
            <a:avLst/>
          </a:prstGeom>
        </p:spPr>
      </p:pic>
      <p:sp>
        <p:nvSpPr>
          <p:cNvPr id="9" name="Rectangle 8"/>
          <p:cNvSpPr/>
          <p:nvPr userDrawn="1"/>
        </p:nvSpPr>
        <p:spPr>
          <a:xfrm>
            <a:off x="0" y="5943600"/>
            <a:ext cx="1143000" cy="914400"/>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p:cNvSpPr/>
          <p:nvPr userDrawn="1"/>
        </p:nvSpPr>
        <p:spPr>
          <a:xfrm>
            <a:off x="2286000" y="5943600"/>
            <a:ext cx="1143000" cy="9144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p:cNvSpPr/>
          <p:nvPr userDrawn="1"/>
        </p:nvSpPr>
        <p:spPr>
          <a:xfrm>
            <a:off x="3429000" y="5943600"/>
            <a:ext cx="1143000" cy="91440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p:cNvSpPr/>
          <p:nvPr userDrawn="1"/>
        </p:nvSpPr>
        <p:spPr>
          <a:xfrm>
            <a:off x="4572000" y="5943600"/>
            <a:ext cx="1143000" cy="914400"/>
          </a:xfrm>
          <a:prstGeom prst="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p:cNvSpPr/>
          <p:nvPr userDrawn="1"/>
        </p:nvSpPr>
        <p:spPr>
          <a:xfrm>
            <a:off x="5715000" y="5943600"/>
            <a:ext cx="1143000" cy="914400"/>
          </a:xfrm>
          <a:prstGeom prst="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29"/>
          <p:cNvSpPr/>
          <p:nvPr userDrawn="1"/>
        </p:nvSpPr>
        <p:spPr>
          <a:xfrm>
            <a:off x="6858000" y="5943600"/>
            <a:ext cx="1143000" cy="914400"/>
          </a:xfrm>
          <a:prstGeom prst="rect">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30"/>
          <p:cNvSpPr/>
          <p:nvPr userDrawn="1"/>
        </p:nvSpPr>
        <p:spPr>
          <a:xfrm>
            <a:off x="8001000" y="5943600"/>
            <a:ext cx="1143000" cy="914400"/>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ectangle 31"/>
          <p:cNvSpPr/>
          <p:nvPr userDrawn="1"/>
        </p:nvSpPr>
        <p:spPr>
          <a:xfrm>
            <a:off x="1143000" y="5943600"/>
            <a:ext cx="1143000" cy="914400"/>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lstStyle>
            <a:lvl5pPr>
              <a:defRPr/>
            </a:lvl5pPr>
            <a:lvl6pPr>
              <a:defRPr/>
            </a:lvl6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Footer Placeholder 4"/>
          <p:cNvSpPr>
            <a:spLocks noGrp="1"/>
          </p:cNvSpPr>
          <p:nvPr>
            <p:ph type="ftr" sz="quarter" idx="11"/>
          </p:nvPr>
        </p:nvSpPr>
        <p:spPr/>
        <p:txBody>
          <a:bodyPr/>
          <a:lstStyle/>
          <a:p>
            <a:endParaRPr dirty="0"/>
          </a:p>
        </p:txBody>
      </p:sp>
      <p:sp>
        <p:nvSpPr>
          <p:cNvPr id="4" name="Date Placeholder 3"/>
          <p:cNvSpPr>
            <a:spLocks noGrp="1"/>
          </p:cNvSpPr>
          <p:nvPr>
            <p:ph type="dt" sz="half" idx="10"/>
          </p:nvPr>
        </p:nvSpPr>
        <p:spPr/>
        <p:txBody>
          <a:bodyPr/>
          <a:lstStyle/>
          <a:p>
            <a:fld id="{03F41C87-7AD9-4845-A077-840E4A0F3F06}" type="datetimeFigureOut">
              <a:rPr lang="en-US"/>
              <a:t>10/27/2016</a:t>
            </a:fld>
            <a:endParaRPr/>
          </a:p>
        </p:txBody>
      </p:sp>
      <p:sp>
        <p:nvSpPr>
          <p:cNvPr id="6" name="Slide Number Placeholder 5"/>
          <p:cNvSpPr>
            <a:spLocks noGrp="1"/>
          </p:cNvSpPr>
          <p:nvPr>
            <p:ph type="sldNum" sz="quarter" idx="12"/>
          </p:nvPr>
        </p:nvSpPr>
        <p:spPr/>
        <p:txBody>
          <a:bodyPr/>
          <a:lstStyle/>
          <a:p>
            <a:fld id="{2A013F82-EE5E-44EE-A61D-E31C6657F26F}" type="slidenum">
              <a:rPr/>
              <a:t>‹#›</a:t>
            </a:fld>
            <a:endParaRPr/>
          </a:p>
        </p:txBody>
      </p:sp>
    </p:spTree>
    <p:extLst>
      <p:ext uri="{BB962C8B-B14F-4D97-AF65-F5344CB8AC3E}">
        <p14:creationId xmlns:p14="http://schemas.microsoft.com/office/powerpoint/2010/main" val="33220116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94918" y="2514600"/>
            <a:ext cx="6520997" cy="2819400"/>
          </a:xfrm>
        </p:spPr>
        <p:txBody>
          <a:bodyPr anchor="b">
            <a:normAutofit/>
          </a:bodyPr>
          <a:lstStyle>
            <a:lvl1pPr algn="l">
              <a:lnSpc>
                <a:spcPct val="80000"/>
              </a:lnSpc>
              <a:defRPr sz="3601" b="0" cap="none" baseline="0"/>
            </a:lvl1pPr>
          </a:lstStyle>
          <a:p>
            <a:r>
              <a:rPr lang="en-US" smtClean="0"/>
              <a:t>Click to edit Master title style</a:t>
            </a:r>
            <a:endParaRPr/>
          </a:p>
        </p:txBody>
      </p:sp>
      <p:sp>
        <p:nvSpPr>
          <p:cNvPr id="3" name="Text Placeholder 2"/>
          <p:cNvSpPr>
            <a:spLocks noGrp="1"/>
          </p:cNvSpPr>
          <p:nvPr>
            <p:ph type="body" idx="1"/>
          </p:nvPr>
        </p:nvSpPr>
        <p:spPr>
          <a:xfrm>
            <a:off x="799118" y="5410201"/>
            <a:ext cx="6517197" cy="609601"/>
          </a:xfrm>
        </p:spPr>
        <p:txBody>
          <a:bodyPr anchor="t">
            <a:normAutofit/>
          </a:bodyPr>
          <a:lstStyle>
            <a:lvl1pPr marL="0" indent="0">
              <a:spcBef>
                <a:spcPts val="0"/>
              </a:spcBef>
              <a:buNone/>
              <a:defRPr sz="1500" cap="all" spc="150" baseline="0">
                <a:solidFill>
                  <a:schemeClr val="accent1"/>
                </a:solidFill>
              </a:defRPr>
            </a:lvl1pPr>
            <a:lvl2pPr marL="342991" indent="0">
              <a:buNone/>
              <a:defRPr sz="1350">
                <a:solidFill>
                  <a:schemeClr val="tx1">
                    <a:tint val="75000"/>
                  </a:schemeClr>
                </a:solidFill>
              </a:defRPr>
            </a:lvl2pPr>
            <a:lvl3pPr marL="685983" indent="0">
              <a:buNone/>
              <a:defRPr sz="1200">
                <a:solidFill>
                  <a:schemeClr val="tx1">
                    <a:tint val="75000"/>
                  </a:schemeClr>
                </a:solidFill>
              </a:defRPr>
            </a:lvl3pPr>
            <a:lvl4pPr marL="1028974" indent="0">
              <a:buNone/>
              <a:defRPr sz="1050">
                <a:solidFill>
                  <a:schemeClr val="tx1">
                    <a:tint val="75000"/>
                  </a:schemeClr>
                </a:solidFill>
              </a:defRPr>
            </a:lvl4pPr>
            <a:lvl5pPr marL="1371966" indent="0">
              <a:buNone/>
              <a:defRPr sz="1050">
                <a:solidFill>
                  <a:schemeClr val="tx1">
                    <a:tint val="75000"/>
                  </a:schemeClr>
                </a:solidFill>
              </a:defRPr>
            </a:lvl5pPr>
            <a:lvl6pPr marL="1714957" indent="0">
              <a:buNone/>
              <a:defRPr sz="1050">
                <a:solidFill>
                  <a:schemeClr val="tx1">
                    <a:tint val="75000"/>
                  </a:schemeClr>
                </a:solidFill>
              </a:defRPr>
            </a:lvl6pPr>
            <a:lvl7pPr marL="2057949" indent="0">
              <a:buNone/>
              <a:defRPr sz="1050">
                <a:solidFill>
                  <a:schemeClr val="tx1">
                    <a:tint val="75000"/>
                  </a:schemeClr>
                </a:solidFill>
              </a:defRPr>
            </a:lvl7pPr>
            <a:lvl8pPr marL="2400940" indent="0">
              <a:buNone/>
              <a:defRPr sz="1050">
                <a:solidFill>
                  <a:schemeClr val="tx1">
                    <a:tint val="75000"/>
                  </a:schemeClr>
                </a:solidFill>
              </a:defRPr>
            </a:lvl8pPr>
            <a:lvl9pPr marL="2743932" indent="0">
              <a:buNone/>
              <a:defRPr sz="1050">
                <a:solidFill>
                  <a:schemeClr val="tx1">
                    <a:tint val="75000"/>
                  </a:schemeClr>
                </a:solidFill>
              </a:defRPr>
            </a:lvl9pPr>
          </a:lstStyle>
          <a:p>
            <a:pPr lvl="0"/>
            <a:r>
              <a:rPr lang="en-US" smtClean="0"/>
              <a:t>Click to edit Master text styles</a:t>
            </a:r>
          </a:p>
        </p:txBody>
      </p:sp>
      <p:sp>
        <p:nvSpPr>
          <p:cNvPr id="5" name="Footer Placeholder 4"/>
          <p:cNvSpPr>
            <a:spLocks noGrp="1"/>
          </p:cNvSpPr>
          <p:nvPr>
            <p:ph type="ftr" sz="quarter" idx="11"/>
          </p:nvPr>
        </p:nvSpPr>
        <p:spPr/>
        <p:txBody>
          <a:bodyPr/>
          <a:lstStyle/>
          <a:p>
            <a:endParaRPr dirty="0"/>
          </a:p>
        </p:txBody>
      </p:sp>
      <p:sp>
        <p:nvSpPr>
          <p:cNvPr id="4" name="Date Placeholder 3"/>
          <p:cNvSpPr>
            <a:spLocks noGrp="1"/>
          </p:cNvSpPr>
          <p:nvPr>
            <p:ph type="dt" sz="half" idx="10"/>
          </p:nvPr>
        </p:nvSpPr>
        <p:spPr/>
        <p:txBody>
          <a:bodyPr/>
          <a:lstStyle/>
          <a:p>
            <a:fld id="{03F41C87-7AD9-4845-A077-840E4A0F3F06}" type="datetimeFigureOut">
              <a:rPr lang="en-US"/>
              <a:t>10/27/2016</a:t>
            </a:fld>
            <a:endParaRPr/>
          </a:p>
        </p:txBody>
      </p:sp>
      <p:sp>
        <p:nvSpPr>
          <p:cNvPr id="6" name="Slide Number Placeholder 5"/>
          <p:cNvSpPr>
            <a:spLocks noGrp="1"/>
          </p:cNvSpPr>
          <p:nvPr>
            <p:ph type="sldNum" sz="quarter" idx="12"/>
          </p:nvPr>
        </p:nvSpPr>
        <p:spPr/>
        <p:txBody>
          <a:bodyPr/>
          <a:lstStyle/>
          <a:p>
            <a:fld id="{2A013F82-EE5E-44EE-A61D-E31C6657F26F}" type="slidenum">
              <a:rPr/>
              <a:t>‹#›</a:t>
            </a:fld>
            <a:endParaRPr/>
          </a:p>
        </p:txBody>
      </p:sp>
    </p:spTree>
    <p:extLst>
      <p:ext uri="{BB962C8B-B14F-4D97-AF65-F5344CB8AC3E}">
        <p14:creationId xmlns:p14="http://schemas.microsoft.com/office/powerpoint/2010/main" val="19674833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1128880" y="1905001"/>
            <a:ext cx="3315563" cy="4114800"/>
          </a:xfrm>
        </p:spPr>
        <p:txBody>
          <a:bodyPr>
            <a:normAutofit/>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Content Placeholder 3"/>
          <p:cNvSpPr>
            <a:spLocks noGrp="1"/>
          </p:cNvSpPr>
          <p:nvPr>
            <p:ph sz="half" idx="2"/>
          </p:nvPr>
        </p:nvSpPr>
        <p:spPr>
          <a:xfrm>
            <a:off x="4673104" y="1905001"/>
            <a:ext cx="3315563" cy="4114800"/>
          </a:xfrm>
        </p:spPr>
        <p:txBody>
          <a:bodyPr>
            <a:normAutofit/>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6" name="Footer Placeholder 5"/>
          <p:cNvSpPr>
            <a:spLocks noGrp="1"/>
          </p:cNvSpPr>
          <p:nvPr>
            <p:ph type="ftr" sz="quarter" idx="11"/>
          </p:nvPr>
        </p:nvSpPr>
        <p:spPr/>
        <p:txBody>
          <a:bodyPr/>
          <a:lstStyle/>
          <a:p>
            <a:endParaRPr dirty="0"/>
          </a:p>
        </p:txBody>
      </p:sp>
      <p:sp>
        <p:nvSpPr>
          <p:cNvPr id="5" name="Date Placeholder 4"/>
          <p:cNvSpPr>
            <a:spLocks noGrp="1"/>
          </p:cNvSpPr>
          <p:nvPr>
            <p:ph type="dt" sz="half" idx="10"/>
          </p:nvPr>
        </p:nvSpPr>
        <p:spPr/>
        <p:txBody>
          <a:bodyPr/>
          <a:lstStyle/>
          <a:p>
            <a:fld id="{03F41C87-7AD9-4845-A077-840E4A0F3F06}" type="datetimeFigureOut">
              <a:rPr lang="en-US"/>
              <a:t>10/27/2016</a:t>
            </a:fld>
            <a:endParaRPr/>
          </a:p>
        </p:txBody>
      </p:sp>
      <p:sp>
        <p:nvSpPr>
          <p:cNvPr id="7" name="Slide Number Placeholder 6"/>
          <p:cNvSpPr>
            <a:spLocks noGrp="1"/>
          </p:cNvSpPr>
          <p:nvPr>
            <p:ph type="sldNum" sz="quarter" idx="12"/>
          </p:nvPr>
        </p:nvSpPr>
        <p:spPr/>
        <p:txBody>
          <a:bodyPr/>
          <a:lstStyle/>
          <a:p>
            <a:fld id="{2A013F82-EE5E-44EE-A61D-E31C6657F26F}" type="slidenum">
              <a:rPr/>
              <a:t>‹#›</a:t>
            </a:fld>
            <a:endParaRPr/>
          </a:p>
        </p:txBody>
      </p:sp>
    </p:spTree>
    <p:extLst>
      <p:ext uri="{BB962C8B-B14F-4D97-AF65-F5344CB8AC3E}">
        <p14:creationId xmlns:p14="http://schemas.microsoft.com/office/powerpoint/2010/main" val="24402166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a:p>
        </p:txBody>
      </p:sp>
      <p:sp>
        <p:nvSpPr>
          <p:cNvPr id="3" name="Text Placeholder 2"/>
          <p:cNvSpPr>
            <a:spLocks noGrp="1"/>
          </p:cNvSpPr>
          <p:nvPr>
            <p:ph type="body" idx="1"/>
          </p:nvPr>
        </p:nvSpPr>
        <p:spPr>
          <a:xfrm>
            <a:off x="1142106" y="1905000"/>
            <a:ext cx="3313277" cy="762000"/>
          </a:xfrm>
        </p:spPr>
        <p:txBody>
          <a:bodyPr anchor="ctr">
            <a:noAutofit/>
          </a:bodyPr>
          <a:lstStyle>
            <a:lvl1pPr marL="0" indent="0">
              <a:spcBef>
                <a:spcPts val="0"/>
              </a:spcBef>
              <a:buNone/>
              <a:defRPr sz="1500" b="0" cap="all" spc="150" baseline="0">
                <a:solidFill>
                  <a:schemeClr val="accent1"/>
                </a:solidFill>
              </a:defRPr>
            </a:lvl1pPr>
            <a:lvl2pPr marL="342991" indent="0">
              <a:buNone/>
              <a:defRPr sz="1500" b="1"/>
            </a:lvl2pPr>
            <a:lvl3pPr marL="685983" indent="0">
              <a:buNone/>
              <a:defRPr sz="1350" b="1"/>
            </a:lvl3pPr>
            <a:lvl4pPr marL="1028974" indent="0">
              <a:buNone/>
              <a:defRPr sz="1200" b="1"/>
            </a:lvl4pPr>
            <a:lvl5pPr marL="1371966" indent="0">
              <a:buNone/>
              <a:defRPr sz="1200" b="1"/>
            </a:lvl5pPr>
            <a:lvl6pPr marL="1714957" indent="0">
              <a:buNone/>
              <a:defRPr sz="1200" b="1"/>
            </a:lvl6pPr>
            <a:lvl7pPr marL="2057949" indent="0">
              <a:buNone/>
              <a:defRPr sz="1200" b="1"/>
            </a:lvl7pPr>
            <a:lvl8pPr marL="2400940" indent="0">
              <a:buNone/>
              <a:defRPr sz="1200" b="1"/>
            </a:lvl8pPr>
            <a:lvl9pPr marL="2743932"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1142106" y="2743201"/>
            <a:ext cx="3313277" cy="3276600"/>
          </a:xfrm>
        </p:spPr>
        <p:txBody>
          <a:bodyPr>
            <a:normAutofit/>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Text Placeholder 4"/>
          <p:cNvSpPr>
            <a:spLocks noGrp="1"/>
          </p:cNvSpPr>
          <p:nvPr>
            <p:ph type="body" sz="quarter" idx="3"/>
          </p:nvPr>
        </p:nvSpPr>
        <p:spPr>
          <a:xfrm>
            <a:off x="4688617" y="1905000"/>
            <a:ext cx="3313277" cy="762000"/>
          </a:xfrm>
        </p:spPr>
        <p:txBody>
          <a:bodyPr anchor="ctr">
            <a:noAutofit/>
          </a:bodyPr>
          <a:lstStyle>
            <a:lvl1pPr marL="0" indent="0">
              <a:spcBef>
                <a:spcPts val="0"/>
              </a:spcBef>
              <a:buNone/>
              <a:defRPr sz="1500" b="0" cap="all" spc="150" baseline="0">
                <a:solidFill>
                  <a:schemeClr val="accent1"/>
                </a:solidFill>
              </a:defRPr>
            </a:lvl1pPr>
            <a:lvl2pPr marL="342991" indent="0">
              <a:buNone/>
              <a:defRPr sz="1500" b="1"/>
            </a:lvl2pPr>
            <a:lvl3pPr marL="685983" indent="0">
              <a:buNone/>
              <a:defRPr sz="1350" b="1"/>
            </a:lvl3pPr>
            <a:lvl4pPr marL="1028974" indent="0">
              <a:buNone/>
              <a:defRPr sz="1200" b="1"/>
            </a:lvl4pPr>
            <a:lvl5pPr marL="1371966" indent="0">
              <a:buNone/>
              <a:defRPr sz="1200" b="1"/>
            </a:lvl5pPr>
            <a:lvl6pPr marL="1714957" indent="0">
              <a:buNone/>
              <a:defRPr sz="1200" b="1"/>
            </a:lvl6pPr>
            <a:lvl7pPr marL="2057949" indent="0">
              <a:buNone/>
              <a:defRPr sz="1200" b="1"/>
            </a:lvl7pPr>
            <a:lvl8pPr marL="2400940" indent="0">
              <a:buNone/>
              <a:defRPr sz="1200" b="1"/>
            </a:lvl8pPr>
            <a:lvl9pPr marL="2743932"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88617" y="2743201"/>
            <a:ext cx="3313277" cy="3276600"/>
          </a:xfrm>
        </p:spPr>
        <p:txBody>
          <a:bodyPr>
            <a:normAutofit/>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8" name="Footer Placeholder 7"/>
          <p:cNvSpPr>
            <a:spLocks noGrp="1"/>
          </p:cNvSpPr>
          <p:nvPr>
            <p:ph type="ftr" sz="quarter" idx="11"/>
          </p:nvPr>
        </p:nvSpPr>
        <p:spPr/>
        <p:txBody>
          <a:bodyPr/>
          <a:lstStyle/>
          <a:p>
            <a:endParaRPr dirty="0"/>
          </a:p>
        </p:txBody>
      </p:sp>
      <p:sp>
        <p:nvSpPr>
          <p:cNvPr id="7" name="Date Placeholder 6"/>
          <p:cNvSpPr>
            <a:spLocks noGrp="1"/>
          </p:cNvSpPr>
          <p:nvPr>
            <p:ph type="dt" sz="half" idx="10"/>
          </p:nvPr>
        </p:nvSpPr>
        <p:spPr/>
        <p:txBody>
          <a:bodyPr/>
          <a:lstStyle/>
          <a:p>
            <a:fld id="{03F41C87-7AD9-4845-A077-840E4A0F3F06}" type="datetimeFigureOut">
              <a:rPr lang="en-US"/>
              <a:t>10/27/2016</a:t>
            </a:fld>
            <a:endParaRPr/>
          </a:p>
        </p:txBody>
      </p:sp>
      <p:sp>
        <p:nvSpPr>
          <p:cNvPr id="9" name="Slide Number Placeholder 8"/>
          <p:cNvSpPr>
            <a:spLocks noGrp="1"/>
          </p:cNvSpPr>
          <p:nvPr>
            <p:ph type="sldNum" sz="quarter" idx="12"/>
          </p:nvPr>
        </p:nvSpPr>
        <p:spPr/>
        <p:txBody>
          <a:bodyPr/>
          <a:lstStyle/>
          <a:p>
            <a:fld id="{2A013F82-EE5E-44EE-A61D-E31C6657F26F}" type="slidenum">
              <a:rPr/>
              <a:t>‹#›</a:t>
            </a:fld>
            <a:endParaRPr/>
          </a:p>
        </p:txBody>
      </p:sp>
    </p:spTree>
    <p:extLst>
      <p:ext uri="{BB962C8B-B14F-4D97-AF65-F5344CB8AC3E}">
        <p14:creationId xmlns:p14="http://schemas.microsoft.com/office/powerpoint/2010/main" val="26099940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4" name="Footer Placeholder 3"/>
          <p:cNvSpPr>
            <a:spLocks noGrp="1"/>
          </p:cNvSpPr>
          <p:nvPr>
            <p:ph type="ftr" sz="quarter" idx="11"/>
          </p:nvPr>
        </p:nvSpPr>
        <p:spPr/>
        <p:txBody>
          <a:bodyPr/>
          <a:lstStyle/>
          <a:p>
            <a:endParaRPr/>
          </a:p>
        </p:txBody>
      </p:sp>
      <p:sp>
        <p:nvSpPr>
          <p:cNvPr id="3" name="Date Placeholder 2"/>
          <p:cNvSpPr>
            <a:spLocks noGrp="1"/>
          </p:cNvSpPr>
          <p:nvPr>
            <p:ph type="dt" sz="half" idx="10"/>
          </p:nvPr>
        </p:nvSpPr>
        <p:spPr/>
        <p:txBody>
          <a:bodyPr/>
          <a:lstStyle/>
          <a:p>
            <a:fld id="{03F41C87-7AD9-4845-A077-840E4A0F3F06}" type="datetimeFigureOut">
              <a:rPr lang="en-US"/>
              <a:t>10/27/2016</a:t>
            </a:fld>
            <a:endParaRPr/>
          </a:p>
        </p:txBody>
      </p:sp>
      <p:sp>
        <p:nvSpPr>
          <p:cNvPr id="5" name="Slide Number Placeholder 4"/>
          <p:cNvSpPr>
            <a:spLocks noGrp="1"/>
          </p:cNvSpPr>
          <p:nvPr>
            <p:ph type="sldNum" sz="quarter" idx="12"/>
          </p:nvPr>
        </p:nvSpPr>
        <p:spPr/>
        <p:txBody>
          <a:bodyPr/>
          <a:lstStyle/>
          <a:p>
            <a:fld id="{2A013F82-EE5E-44EE-A61D-E31C6657F26F}" type="slidenum">
              <a:rPr/>
              <a:t>‹#›</a:t>
            </a:fld>
            <a:endParaRPr/>
          </a:p>
        </p:txBody>
      </p:sp>
    </p:spTree>
    <p:extLst>
      <p:ext uri="{BB962C8B-B14F-4D97-AF65-F5344CB8AC3E}">
        <p14:creationId xmlns:p14="http://schemas.microsoft.com/office/powerpoint/2010/main" val="30961988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bg2"/>
        </a:solidFill>
        <a:effectLst/>
      </p:bgPr>
    </p:bg>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endParaRPr/>
          </a:p>
        </p:txBody>
      </p:sp>
      <p:sp>
        <p:nvSpPr>
          <p:cNvPr id="2" name="Date Placeholder 1"/>
          <p:cNvSpPr>
            <a:spLocks noGrp="1"/>
          </p:cNvSpPr>
          <p:nvPr>
            <p:ph type="dt" sz="half" idx="10"/>
          </p:nvPr>
        </p:nvSpPr>
        <p:spPr/>
        <p:txBody>
          <a:bodyPr/>
          <a:lstStyle/>
          <a:p>
            <a:fld id="{03F41C87-7AD9-4845-A077-840E4A0F3F06}" type="datetimeFigureOut">
              <a:rPr lang="en-US"/>
              <a:t>10/27/2016</a:t>
            </a:fld>
            <a:endParaRPr/>
          </a:p>
        </p:txBody>
      </p:sp>
      <p:sp>
        <p:nvSpPr>
          <p:cNvPr id="4" name="Slide Number Placeholder 3"/>
          <p:cNvSpPr>
            <a:spLocks noGrp="1"/>
          </p:cNvSpPr>
          <p:nvPr>
            <p:ph type="sldNum" sz="quarter" idx="12"/>
          </p:nvPr>
        </p:nvSpPr>
        <p:spPr/>
        <p:txBody>
          <a:bodyPr/>
          <a:lstStyle/>
          <a:p>
            <a:fld id="{2A013F82-EE5E-44EE-A61D-E31C6657F26F}" type="slidenum">
              <a:rPr/>
              <a:t>‹#›</a:t>
            </a:fld>
            <a:endParaRPr/>
          </a:p>
        </p:txBody>
      </p:sp>
    </p:spTree>
    <p:extLst>
      <p:ext uri="{BB962C8B-B14F-4D97-AF65-F5344CB8AC3E}">
        <p14:creationId xmlns:p14="http://schemas.microsoft.com/office/powerpoint/2010/main" val="11151633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91910" y="1905000"/>
            <a:ext cx="2698158" cy="2667000"/>
          </a:xfrm>
        </p:spPr>
        <p:txBody>
          <a:bodyPr anchor="b">
            <a:noAutofit/>
          </a:bodyPr>
          <a:lstStyle>
            <a:lvl1pPr algn="l">
              <a:lnSpc>
                <a:spcPct val="90000"/>
              </a:lnSpc>
              <a:defRPr sz="2701" b="0" baseline="0">
                <a:solidFill>
                  <a:schemeClr val="tx1"/>
                </a:solidFill>
              </a:defRPr>
            </a:lvl1pPr>
          </a:lstStyle>
          <a:p>
            <a:r>
              <a:rPr lang="en-US" smtClean="0"/>
              <a:t>Click to edit Master title style</a:t>
            </a:r>
            <a:endParaRPr/>
          </a:p>
        </p:txBody>
      </p:sp>
      <p:sp>
        <p:nvSpPr>
          <p:cNvPr id="4" name="Text Placeholder 3"/>
          <p:cNvSpPr>
            <a:spLocks noGrp="1"/>
          </p:cNvSpPr>
          <p:nvPr>
            <p:ph type="body" sz="half" idx="2"/>
          </p:nvPr>
        </p:nvSpPr>
        <p:spPr>
          <a:xfrm>
            <a:off x="799118" y="4648200"/>
            <a:ext cx="2686749" cy="1371600"/>
          </a:xfrm>
        </p:spPr>
        <p:txBody>
          <a:bodyPr>
            <a:normAutofit/>
          </a:bodyPr>
          <a:lstStyle>
            <a:lvl1pPr marL="0" indent="0">
              <a:lnSpc>
                <a:spcPct val="90000"/>
              </a:lnSpc>
              <a:spcBef>
                <a:spcPts val="900"/>
              </a:spcBef>
              <a:buNone/>
              <a:defRPr sz="1350"/>
            </a:lvl1pPr>
            <a:lvl2pPr marL="342991" indent="0">
              <a:buNone/>
              <a:defRPr sz="900"/>
            </a:lvl2pPr>
            <a:lvl3pPr marL="685983" indent="0">
              <a:buNone/>
              <a:defRPr sz="750"/>
            </a:lvl3pPr>
            <a:lvl4pPr marL="1028974" indent="0">
              <a:buNone/>
              <a:defRPr sz="675"/>
            </a:lvl4pPr>
            <a:lvl5pPr marL="1371966" indent="0">
              <a:buNone/>
              <a:defRPr sz="675"/>
            </a:lvl5pPr>
            <a:lvl6pPr marL="1714957" indent="0">
              <a:buNone/>
              <a:defRPr sz="675"/>
            </a:lvl6pPr>
            <a:lvl7pPr marL="2057949" indent="0">
              <a:buNone/>
              <a:defRPr sz="675"/>
            </a:lvl7pPr>
            <a:lvl8pPr marL="2400940" indent="0">
              <a:buNone/>
              <a:defRPr sz="675"/>
            </a:lvl8pPr>
            <a:lvl9pPr marL="2743932" indent="0">
              <a:buNone/>
              <a:defRPr sz="675"/>
            </a:lvl9pPr>
          </a:lstStyle>
          <a:p>
            <a:pPr lvl="0"/>
            <a:r>
              <a:rPr lang="en-US" smtClean="0"/>
              <a:t>Click to edit Master text styles</a:t>
            </a:r>
          </a:p>
        </p:txBody>
      </p:sp>
      <p:sp>
        <p:nvSpPr>
          <p:cNvPr id="3" name="Content Placeholder 2"/>
          <p:cNvSpPr>
            <a:spLocks noGrp="1"/>
          </p:cNvSpPr>
          <p:nvPr>
            <p:ph idx="1"/>
          </p:nvPr>
        </p:nvSpPr>
        <p:spPr>
          <a:xfrm>
            <a:off x="3714528" y="685800"/>
            <a:ext cx="4801850" cy="5334000"/>
          </a:xfrm>
        </p:spPr>
        <p:txBody>
          <a:bodyPr>
            <a:normAutofit/>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6" name="Footer Placeholder 5"/>
          <p:cNvSpPr>
            <a:spLocks noGrp="1"/>
          </p:cNvSpPr>
          <p:nvPr>
            <p:ph type="ftr" sz="quarter" idx="11"/>
          </p:nvPr>
        </p:nvSpPr>
        <p:spPr/>
        <p:txBody>
          <a:bodyPr/>
          <a:lstStyle/>
          <a:p>
            <a:endParaRPr/>
          </a:p>
        </p:txBody>
      </p:sp>
      <p:sp>
        <p:nvSpPr>
          <p:cNvPr id="5" name="Date Placeholder 4"/>
          <p:cNvSpPr>
            <a:spLocks noGrp="1"/>
          </p:cNvSpPr>
          <p:nvPr>
            <p:ph type="dt" sz="half" idx="10"/>
          </p:nvPr>
        </p:nvSpPr>
        <p:spPr/>
        <p:txBody>
          <a:bodyPr/>
          <a:lstStyle/>
          <a:p>
            <a:fld id="{03F41C87-7AD9-4845-A077-840E4A0F3F06}" type="datetimeFigureOut">
              <a:rPr lang="en-US"/>
              <a:t>10/27/2016</a:t>
            </a:fld>
            <a:endParaRPr/>
          </a:p>
        </p:txBody>
      </p:sp>
      <p:sp>
        <p:nvSpPr>
          <p:cNvPr id="7" name="Slide Number Placeholder 6"/>
          <p:cNvSpPr>
            <a:spLocks noGrp="1"/>
          </p:cNvSpPr>
          <p:nvPr>
            <p:ph type="sldNum" sz="quarter" idx="12"/>
          </p:nvPr>
        </p:nvSpPr>
        <p:spPr/>
        <p:txBody>
          <a:bodyPr/>
          <a:lstStyle/>
          <a:p>
            <a:fld id="{2A013F82-EE5E-44EE-A61D-E31C6657F26F}" type="slidenum">
              <a:rPr/>
              <a:t>‹#›</a:t>
            </a:fld>
            <a:endParaRPr/>
          </a:p>
        </p:txBody>
      </p:sp>
    </p:spTree>
    <p:extLst>
      <p:ext uri="{BB962C8B-B14F-4D97-AF65-F5344CB8AC3E}">
        <p14:creationId xmlns:p14="http://schemas.microsoft.com/office/powerpoint/2010/main" val="8567547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91910" y="1905000"/>
            <a:ext cx="2698158" cy="2667000"/>
          </a:xfrm>
        </p:spPr>
        <p:txBody>
          <a:bodyPr anchor="b">
            <a:normAutofit/>
          </a:bodyPr>
          <a:lstStyle>
            <a:lvl1pPr algn="l">
              <a:lnSpc>
                <a:spcPct val="90000"/>
              </a:lnSpc>
              <a:defRPr sz="2701" b="0" i="0" baseline="0">
                <a:solidFill>
                  <a:schemeClr val="tx1"/>
                </a:solidFill>
              </a:defRPr>
            </a:lvl1pPr>
          </a:lstStyle>
          <a:p>
            <a:r>
              <a:rPr lang="en-US" smtClean="0"/>
              <a:t>Click to edit Master title style</a:t>
            </a:r>
            <a:endParaRPr/>
          </a:p>
        </p:txBody>
      </p:sp>
      <p:sp>
        <p:nvSpPr>
          <p:cNvPr id="4" name="Text Placeholder 3"/>
          <p:cNvSpPr>
            <a:spLocks noGrp="1"/>
          </p:cNvSpPr>
          <p:nvPr>
            <p:ph type="body" sz="half" idx="2"/>
          </p:nvPr>
        </p:nvSpPr>
        <p:spPr>
          <a:xfrm>
            <a:off x="799118" y="4648200"/>
            <a:ext cx="2686749" cy="1371600"/>
          </a:xfrm>
        </p:spPr>
        <p:txBody>
          <a:bodyPr>
            <a:normAutofit/>
          </a:bodyPr>
          <a:lstStyle>
            <a:lvl1pPr marL="0" indent="0">
              <a:lnSpc>
                <a:spcPct val="90000"/>
              </a:lnSpc>
              <a:spcBef>
                <a:spcPts val="900"/>
              </a:spcBef>
              <a:buNone/>
              <a:defRPr sz="1350"/>
            </a:lvl1pPr>
            <a:lvl2pPr marL="342991" indent="0">
              <a:buNone/>
              <a:defRPr sz="900"/>
            </a:lvl2pPr>
            <a:lvl3pPr marL="685983" indent="0">
              <a:buNone/>
              <a:defRPr sz="750"/>
            </a:lvl3pPr>
            <a:lvl4pPr marL="1028974" indent="0">
              <a:buNone/>
              <a:defRPr sz="675"/>
            </a:lvl4pPr>
            <a:lvl5pPr marL="1371966" indent="0">
              <a:buNone/>
              <a:defRPr sz="675"/>
            </a:lvl5pPr>
            <a:lvl6pPr marL="1714957" indent="0">
              <a:buNone/>
              <a:defRPr sz="675"/>
            </a:lvl6pPr>
            <a:lvl7pPr marL="2057949" indent="0">
              <a:buNone/>
              <a:defRPr sz="675"/>
            </a:lvl7pPr>
            <a:lvl8pPr marL="2400940" indent="0">
              <a:buNone/>
              <a:defRPr sz="675"/>
            </a:lvl8pPr>
            <a:lvl9pPr marL="2743932" indent="0">
              <a:buNone/>
              <a:defRPr sz="675"/>
            </a:lvl9pPr>
          </a:lstStyle>
          <a:p>
            <a:pPr lvl="0"/>
            <a:r>
              <a:rPr lang="en-US" smtClean="0"/>
              <a:t>Click to edit Master text styles</a:t>
            </a:r>
          </a:p>
        </p:txBody>
      </p:sp>
      <p:sp>
        <p:nvSpPr>
          <p:cNvPr id="3" name="Picture Placeholder 2" descr="An empty placeholder to add an image. Click on the placeholder and select the image that you wish to add."/>
          <p:cNvSpPr>
            <a:spLocks noGrp="1"/>
          </p:cNvSpPr>
          <p:nvPr>
            <p:ph type="pic" idx="1"/>
          </p:nvPr>
        </p:nvSpPr>
        <p:spPr>
          <a:xfrm>
            <a:off x="3714528" y="685800"/>
            <a:ext cx="4801850" cy="5334000"/>
          </a:xfrm>
          <a:solidFill>
            <a:schemeClr val="bg2"/>
          </a:solidFill>
          <a:ln w="76200">
            <a:solidFill>
              <a:schemeClr val="tx1"/>
            </a:solidFill>
            <a:miter lim="800000"/>
          </a:ln>
        </p:spPr>
        <p:txBody>
          <a:bodyPr>
            <a:normAutofit/>
          </a:bodyPr>
          <a:lstStyle>
            <a:lvl1pPr marL="0" indent="0" algn="ctr">
              <a:buNone/>
              <a:defRPr sz="1800"/>
            </a:lvl1pPr>
            <a:lvl2pPr marL="342991" indent="0">
              <a:buNone/>
              <a:defRPr sz="2101"/>
            </a:lvl2pPr>
            <a:lvl3pPr marL="685983" indent="0">
              <a:buNone/>
              <a:defRPr sz="1800"/>
            </a:lvl3pPr>
            <a:lvl4pPr marL="1028974" indent="0">
              <a:buNone/>
              <a:defRPr sz="1500"/>
            </a:lvl4pPr>
            <a:lvl5pPr marL="1371966" indent="0">
              <a:buNone/>
              <a:defRPr sz="1500"/>
            </a:lvl5pPr>
            <a:lvl6pPr marL="1714957" indent="0">
              <a:buNone/>
              <a:defRPr sz="1500"/>
            </a:lvl6pPr>
            <a:lvl7pPr marL="2057949" indent="0">
              <a:buNone/>
              <a:defRPr sz="1500"/>
            </a:lvl7pPr>
            <a:lvl8pPr marL="2400940" indent="0">
              <a:buNone/>
              <a:defRPr sz="1500"/>
            </a:lvl8pPr>
            <a:lvl9pPr marL="2743932" indent="0">
              <a:buNone/>
              <a:defRPr sz="1500"/>
            </a:lvl9pPr>
          </a:lstStyle>
          <a:p>
            <a:r>
              <a:rPr lang="en-US" smtClean="0"/>
              <a:t>Click icon to add picture</a:t>
            </a:r>
            <a:endParaRPr/>
          </a:p>
        </p:txBody>
      </p:sp>
      <p:sp>
        <p:nvSpPr>
          <p:cNvPr id="6" name="Footer Placeholder 5"/>
          <p:cNvSpPr>
            <a:spLocks noGrp="1"/>
          </p:cNvSpPr>
          <p:nvPr>
            <p:ph type="ftr" sz="quarter" idx="11"/>
          </p:nvPr>
        </p:nvSpPr>
        <p:spPr/>
        <p:txBody>
          <a:bodyPr/>
          <a:lstStyle/>
          <a:p>
            <a:endParaRPr dirty="0"/>
          </a:p>
        </p:txBody>
      </p:sp>
      <p:sp>
        <p:nvSpPr>
          <p:cNvPr id="5" name="Date Placeholder 4"/>
          <p:cNvSpPr>
            <a:spLocks noGrp="1"/>
          </p:cNvSpPr>
          <p:nvPr>
            <p:ph type="dt" sz="half" idx="10"/>
          </p:nvPr>
        </p:nvSpPr>
        <p:spPr/>
        <p:txBody>
          <a:bodyPr/>
          <a:lstStyle/>
          <a:p>
            <a:fld id="{03F41C87-7AD9-4845-A077-840E4A0F3F06}" type="datetimeFigureOut">
              <a:rPr lang="en-US"/>
              <a:pPr/>
              <a:t>10/27/2016</a:t>
            </a:fld>
            <a:endParaRPr/>
          </a:p>
        </p:txBody>
      </p:sp>
      <p:sp>
        <p:nvSpPr>
          <p:cNvPr id="7" name="Slide Number Placeholder 6"/>
          <p:cNvSpPr>
            <a:spLocks noGrp="1"/>
          </p:cNvSpPr>
          <p:nvPr>
            <p:ph type="sldNum" sz="quarter" idx="12"/>
          </p:nvPr>
        </p:nvSpPr>
        <p:spPr/>
        <p:txBody>
          <a:bodyPr/>
          <a:lstStyle/>
          <a:p>
            <a:fld id="{2A013F82-EE5E-44EE-A61D-E31C6657F26F}" type="slidenum">
              <a:rPr/>
              <a:pPr/>
              <a:t>‹#›</a:t>
            </a:fld>
            <a:endParaRPr/>
          </a:p>
        </p:txBody>
      </p:sp>
    </p:spTree>
    <p:extLst>
      <p:ext uri="{BB962C8B-B14F-4D97-AF65-F5344CB8AC3E}">
        <p14:creationId xmlns:p14="http://schemas.microsoft.com/office/powerpoint/2010/main" val="9091343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Footer Placeholder 4"/>
          <p:cNvSpPr>
            <a:spLocks noGrp="1"/>
          </p:cNvSpPr>
          <p:nvPr>
            <p:ph type="ftr" sz="quarter" idx="11"/>
          </p:nvPr>
        </p:nvSpPr>
        <p:spPr/>
        <p:txBody>
          <a:bodyPr/>
          <a:lstStyle/>
          <a:p>
            <a:endParaRPr/>
          </a:p>
        </p:txBody>
      </p:sp>
      <p:sp>
        <p:nvSpPr>
          <p:cNvPr id="4" name="Date Placeholder 3"/>
          <p:cNvSpPr>
            <a:spLocks noGrp="1"/>
          </p:cNvSpPr>
          <p:nvPr>
            <p:ph type="dt" sz="half" idx="10"/>
          </p:nvPr>
        </p:nvSpPr>
        <p:spPr/>
        <p:txBody>
          <a:bodyPr/>
          <a:lstStyle/>
          <a:p>
            <a:fld id="{03F41C87-7AD9-4845-A077-840E4A0F3F06}" type="datetimeFigureOut">
              <a:rPr lang="en-US"/>
              <a:t>10/27/2016</a:t>
            </a:fld>
            <a:endParaRPr/>
          </a:p>
        </p:txBody>
      </p:sp>
      <p:sp>
        <p:nvSpPr>
          <p:cNvPr id="6" name="Slide Number Placeholder 5"/>
          <p:cNvSpPr>
            <a:spLocks noGrp="1"/>
          </p:cNvSpPr>
          <p:nvPr>
            <p:ph type="sldNum" sz="quarter" idx="12"/>
          </p:nvPr>
        </p:nvSpPr>
        <p:spPr/>
        <p:txBody>
          <a:bodyPr/>
          <a:lstStyle/>
          <a:p>
            <a:fld id="{2A013F82-EE5E-44EE-A61D-E31C6657F26F}" type="slidenum">
              <a:rPr/>
              <a:t>‹#›</a:t>
            </a:fld>
            <a:endParaRPr/>
          </a:p>
        </p:txBody>
      </p:sp>
    </p:spTree>
    <p:extLst>
      <p:ext uri="{BB962C8B-B14F-4D97-AF65-F5344CB8AC3E}">
        <p14:creationId xmlns:p14="http://schemas.microsoft.com/office/powerpoint/2010/main" val="22361215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596" y="381001"/>
            <a:ext cx="1143298" cy="5638800"/>
          </a:xfrm>
        </p:spPr>
        <p:txBody>
          <a:bodyPr vert="eaVert"/>
          <a:lstStyle/>
          <a:p>
            <a:r>
              <a:rPr lang="en-US" smtClean="0"/>
              <a:t>Click to edit Master title style</a:t>
            </a:r>
            <a:endParaRPr/>
          </a:p>
        </p:txBody>
      </p:sp>
      <p:sp>
        <p:nvSpPr>
          <p:cNvPr id="3" name="Vertical Text Placeholder 2"/>
          <p:cNvSpPr>
            <a:spLocks noGrp="1"/>
          </p:cNvSpPr>
          <p:nvPr>
            <p:ph type="body" orient="vert" idx="1"/>
          </p:nvPr>
        </p:nvSpPr>
        <p:spPr>
          <a:xfrm>
            <a:off x="1142107" y="381001"/>
            <a:ext cx="5544993" cy="5638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Footer Placeholder 4"/>
          <p:cNvSpPr>
            <a:spLocks noGrp="1"/>
          </p:cNvSpPr>
          <p:nvPr>
            <p:ph type="ftr" sz="quarter" idx="11"/>
          </p:nvPr>
        </p:nvSpPr>
        <p:spPr/>
        <p:txBody>
          <a:bodyPr/>
          <a:lstStyle/>
          <a:p>
            <a:endParaRPr/>
          </a:p>
        </p:txBody>
      </p:sp>
      <p:sp>
        <p:nvSpPr>
          <p:cNvPr id="4" name="Date Placeholder 3"/>
          <p:cNvSpPr>
            <a:spLocks noGrp="1"/>
          </p:cNvSpPr>
          <p:nvPr>
            <p:ph type="dt" sz="half" idx="10"/>
          </p:nvPr>
        </p:nvSpPr>
        <p:spPr/>
        <p:txBody>
          <a:bodyPr/>
          <a:lstStyle/>
          <a:p>
            <a:fld id="{03F41C87-7AD9-4845-A077-840E4A0F3F06}" type="datetimeFigureOut">
              <a:rPr lang="en-US"/>
              <a:t>10/27/2016</a:t>
            </a:fld>
            <a:endParaRPr/>
          </a:p>
        </p:txBody>
      </p:sp>
      <p:sp>
        <p:nvSpPr>
          <p:cNvPr id="6" name="Slide Number Placeholder 5"/>
          <p:cNvSpPr>
            <a:spLocks noGrp="1"/>
          </p:cNvSpPr>
          <p:nvPr>
            <p:ph type="sldNum" sz="quarter" idx="12"/>
          </p:nvPr>
        </p:nvSpPr>
        <p:spPr/>
        <p:txBody>
          <a:bodyPr/>
          <a:lstStyle/>
          <a:p>
            <a:fld id="{2A013F82-EE5E-44EE-A61D-E31C6657F26F}" type="slidenum">
              <a:rPr/>
              <a:t>‹#›</a:t>
            </a:fld>
            <a:endParaRPr/>
          </a:p>
        </p:txBody>
      </p:sp>
    </p:spTree>
    <p:extLst>
      <p:ext uri="{BB962C8B-B14F-4D97-AF65-F5344CB8AC3E}">
        <p14:creationId xmlns:p14="http://schemas.microsoft.com/office/powerpoint/2010/main" val="24360565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0" y="3178175"/>
            <a:ext cx="9144000" cy="1470025"/>
          </a:xfrm>
        </p:spPr>
        <p:txBody>
          <a:bodyPr/>
          <a:lstStyle/>
          <a:p>
            <a:r>
              <a:rPr lang="en-US" dirty="0" smtClean="0"/>
              <a:t>Click to edit Master title style</a:t>
            </a:r>
            <a:endParaRPr lang="en-US" dirty="0"/>
          </a:p>
        </p:txBody>
      </p:sp>
      <p:sp>
        <p:nvSpPr>
          <p:cNvPr id="3" name="Subtitle 2"/>
          <p:cNvSpPr>
            <a:spLocks noGrp="1"/>
          </p:cNvSpPr>
          <p:nvPr>
            <p:ph type="subTitle" idx="1"/>
          </p:nvPr>
        </p:nvSpPr>
        <p:spPr>
          <a:xfrm>
            <a:off x="0" y="4724400"/>
            <a:ext cx="9144000" cy="16002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p>
            <a:fld id="{D6ECF940-69B7-4315-AE2B-758C18B21129}" type="datetimeFigureOut">
              <a:rPr lang="en-US" smtClean="0"/>
              <a:pPr/>
              <a:t>10/27/2016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lvl1pPr>
              <a:defRPr sz="1800">
                <a:latin typeface="Times New Roman" pitchFamily="18" charset="0"/>
                <a:cs typeface="Times New Roman" pitchFamily="18" charset="0"/>
              </a:defRPr>
            </a:lvl1pPr>
          </a:lstStyle>
          <a:p>
            <a:fld id="{BFDA250F-868C-41A6-9D90-09E2CBE02F85}" type="slidenum">
              <a:rPr lang="en-US" smtClean="0"/>
              <a:pPr/>
              <a:t>‹#›</a:t>
            </a:fld>
            <a:endParaRPr lang="en-US" dirty="0"/>
          </a:p>
        </p:txBody>
      </p:sp>
      <p:pic>
        <p:nvPicPr>
          <p:cNvPr id="7" name="Picture 6" descr="adhe-logo2.eps"/>
          <p:cNvPicPr>
            <a:picLocks noChangeAspect="1"/>
          </p:cNvPicPr>
          <p:nvPr userDrawn="1"/>
        </p:nvPicPr>
        <p:blipFill>
          <a:blip r:embed="rId2" cstate="print"/>
          <a:stretch>
            <a:fillRect/>
          </a:stretch>
        </p:blipFill>
        <p:spPr>
          <a:xfrm>
            <a:off x="2590800" y="434975"/>
            <a:ext cx="3894791" cy="2743200"/>
          </a:xfrm>
          <a:prstGeom prst="rect">
            <a:avLst/>
          </a:prstGeom>
        </p:spPr>
      </p:pic>
    </p:spTree>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6" name="Title 1"/>
          <p:cNvSpPr>
            <a:spLocks noGrp="1"/>
          </p:cNvSpPr>
          <p:nvPr>
            <p:ph type="title"/>
          </p:nvPr>
        </p:nvSpPr>
        <p:spPr>
          <a:xfrm>
            <a:off x="0" y="274638"/>
            <a:ext cx="9144000" cy="1143000"/>
          </a:xfrm>
          <a:solidFill>
            <a:schemeClr val="tx2"/>
          </a:solidFill>
        </p:spPr>
        <p:txBody>
          <a:bodyPr>
            <a:normAutofit/>
          </a:bodyPr>
          <a:lstStyle>
            <a:lvl1pPr>
              <a:defRPr sz="2701" b="1" i="0" baseline="0">
                <a:solidFill>
                  <a:schemeClr val="bg1"/>
                </a:solidFill>
                <a:latin typeface="Times New Roman" pitchFamily="18" charset="0"/>
                <a:cs typeface="Times New Roman" pitchFamily="18" charset="0"/>
              </a:defRPr>
            </a:lvl1pPr>
          </a:lstStyle>
          <a:p>
            <a:r>
              <a:rPr lang="en-US" dirty="0" smtClean="0"/>
              <a:t>Click to edit Master title style</a:t>
            </a:r>
            <a:endParaRPr lang="en-US" dirty="0"/>
          </a:p>
        </p:txBody>
      </p:sp>
      <p:sp>
        <p:nvSpPr>
          <p:cNvPr id="3" name="Content Placeholder 2"/>
          <p:cNvSpPr>
            <a:spLocks noGrp="1"/>
          </p:cNvSpPr>
          <p:nvPr>
            <p:ph sz="half" idx="10"/>
          </p:nvPr>
        </p:nvSpPr>
        <p:spPr>
          <a:xfrm>
            <a:off x="457200" y="2514604"/>
            <a:ext cx="8229600" cy="3611563"/>
          </a:xfrm>
        </p:spPr>
        <p:txBody>
          <a:bodyPr>
            <a:noAutofit/>
          </a:bodyPr>
          <a:lstStyle>
            <a:lvl1pPr>
              <a:defRPr sz="1575"/>
            </a:lvl1pPr>
            <a:lvl2pPr>
              <a:defRPr sz="1350"/>
            </a:lvl2pPr>
            <a:lvl3pPr>
              <a:defRPr sz="1125"/>
            </a:lvl3pPr>
            <a:lvl4pPr>
              <a:defRPr sz="1013"/>
            </a:lvl4pPr>
            <a:lvl5pPr>
              <a:defRPr sz="1013"/>
            </a:lvl5pPr>
            <a:lvl6pPr>
              <a:defRPr sz="1013"/>
            </a:lvl6pPr>
            <a:lvl7pPr>
              <a:defRPr sz="1013"/>
            </a:lvl7pPr>
            <a:lvl8pPr>
              <a:defRPr sz="1013"/>
            </a:lvl8pPr>
            <a:lvl9pPr>
              <a:defRPr sz="1013"/>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4272655897"/>
      </p:ext>
    </p:extLst>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1_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normAutofit/>
          </a:bodyPr>
          <a:lstStyle>
            <a:lvl1pPr algn="l">
              <a:defRPr sz="2400" b="1"/>
            </a:lvl1pPr>
          </a:lstStyle>
          <a:p>
            <a:r>
              <a:rPr lang="en-US" dirty="0" smtClean="0"/>
              <a:t>Click to edit Master title style</a:t>
            </a:r>
            <a:endParaRPr lang="en-US" dirty="0"/>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r>
              <a:rPr lang="en-US" smtClean="0"/>
              <a:t>8</a:t>
            </a:r>
            <a:endParaRPr lang="en-US" dirty="0"/>
          </a:p>
        </p:txBody>
      </p:sp>
      <p:sp>
        <p:nvSpPr>
          <p:cNvPr id="7" name="Slide Number Placeholder 6"/>
          <p:cNvSpPr>
            <a:spLocks noGrp="1"/>
          </p:cNvSpPr>
          <p:nvPr>
            <p:ph type="sldNum" sz="quarter" idx="12"/>
          </p:nvPr>
        </p:nvSpPr>
        <p:spPr/>
        <p:txBody>
          <a:bodyPr/>
          <a:lstStyle/>
          <a:p>
            <a:fld id="{BFDA250F-868C-41A6-9D90-09E2CBE02F85}" type="slidenum">
              <a:rPr lang="en-US" smtClean="0"/>
              <a:pPr/>
              <a:t>‹#›</a:t>
            </a:fld>
            <a:endParaRPr lang="en-US" dirty="0"/>
          </a:p>
        </p:txBody>
      </p:sp>
      <p:pic>
        <p:nvPicPr>
          <p:cNvPr id="8" name="Picture 7" descr="adhe-logo2.eps"/>
          <p:cNvPicPr>
            <a:picLocks noChangeAspect="1"/>
          </p:cNvPicPr>
          <p:nvPr userDrawn="1"/>
        </p:nvPicPr>
        <p:blipFill>
          <a:blip r:embed="rId2" cstate="print"/>
          <a:stretch>
            <a:fillRect/>
          </a:stretch>
        </p:blipFill>
        <p:spPr>
          <a:xfrm>
            <a:off x="1625413" y="609600"/>
            <a:ext cx="5842187" cy="4114800"/>
          </a:xfrm>
          <a:prstGeom prst="rect">
            <a:avLst/>
          </a:prstGeom>
        </p:spPr>
      </p:pic>
    </p:spTree>
    <p:extLst>
      <p:ext uri="{BB962C8B-B14F-4D97-AF65-F5344CB8AC3E}">
        <p14:creationId xmlns:p14="http://schemas.microsoft.com/office/powerpoint/2010/main" val="1919524273"/>
      </p:ext>
    </p:extLst>
  </p:cSld>
  <p:clrMapOvr>
    <a:masterClrMapping/>
  </p:clrMapOvr>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2_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normAutofit/>
          </a:bodyPr>
          <a:lstStyle>
            <a:lvl1pPr algn="l">
              <a:defRPr sz="2400" b="1"/>
            </a:lvl1pPr>
          </a:lstStyle>
          <a:p>
            <a:r>
              <a:rPr lang="en-US" dirty="0" smtClean="0"/>
              <a:t>Click to edit Master title style</a:t>
            </a:r>
            <a:endParaRPr lang="en-US" dirty="0"/>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pic>
        <p:nvPicPr>
          <p:cNvPr id="8" name="Picture 7" descr="adhe-logo2.eps"/>
          <p:cNvPicPr>
            <a:picLocks noChangeAspect="1"/>
          </p:cNvPicPr>
          <p:nvPr userDrawn="1"/>
        </p:nvPicPr>
        <p:blipFill>
          <a:blip r:embed="rId2" cstate="print"/>
          <a:stretch>
            <a:fillRect/>
          </a:stretch>
        </p:blipFill>
        <p:spPr>
          <a:xfrm>
            <a:off x="1625413" y="609600"/>
            <a:ext cx="5842187" cy="4114800"/>
          </a:xfrm>
          <a:prstGeom prst="rect">
            <a:avLst/>
          </a:prstGeom>
        </p:spPr>
      </p:pic>
      <p:sp>
        <p:nvSpPr>
          <p:cNvPr id="9" name="Rectangle 8"/>
          <p:cNvSpPr/>
          <p:nvPr userDrawn="1"/>
        </p:nvSpPr>
        <p:spPr>
          <a:xfrm>
            <a:off x="0" y="5943600"/>
            <a:ext cx="1143000" cy="914400"/>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p:cNvSpPr/>
          <p:nvPr userDrawn="1"/>
        </p:nvSpPr>
        <p:spPr>
          <a:xfrm>
            <a:off x="2286000" y="5943600"/>
            <a:ext cx="1143000" cy="9144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p:cNvSpPr/>
          <p:nvPr userDrawn="1"/>
        </p:nvSpPr>
        <p:spPr>
          <a:xfrm>
            <a:off x="3429000" y="5943600"/>
            <a:ext cx="1143000" cy="91440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p:cNvSpPr/>
          <p:nvPr userDrawn="1"/>
        </p:nvSpPr>
        <p:spPr>
          <a:xfrm>
            <a:off x="4572000" y="5943600"/>
            <a:ext cx="1143000" cy="914400"/>
          </a:xfrm>
          <a:prstGeom prst="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p:cNvSpPr/>
          <p:nvPr userDrawn="1"/>
        </p:nvSpPr>
        <p:spPr>
          <a:xfrm>
            <a:off x="5715000" y="5943600"/>
            <a:ext cx="1143000" cy="914400"/>
          </a:xfrm>
          <a:prstGeom prst="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29"/>
          <p:cNvSpPr/>
          <p:nvPr userDrawn="1"/>
        </p:nvSpPr>
        <p:spPr>
          <a:xfrm>
            <a:off x="6858000" y="5943600"/>
            <a:ext cx="1143000" cy="914400"/>
          </a:xfrm>
          <a:prstGeom prst="rect">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30"/>
          <p:cNvSpPr/>
          <p:nvPr userDrawn="1"/>
        </p:nvSpPr>
        <p:spPr>
          <a:xfrm>
            <a:off x="8001000" y="5943600"/>
            <a:ext cx="1143000" cy="914400"/>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ectangle 31"/>
          <p:cNvSpPr/>
          <p:nvPr userDrawn="1"/>
        </p:nvSpPr>
        <p:spPr>
          <a:xfrm>
            <a:off x="1143000" y="5943600"/>
            <a:ext cx="1143000" cy="914400"/>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983370484"/>
      </p:ext>
    </p:extLst>
  </p:cSld>
  <p:clrMapOvr>
    <a:masterClrMapping/>
  </p:clrMapOvr>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0" y="3178175"/>
            <a:ext cx="9144000" cy="1470025"/>
          </a:xfrm>
        </p:spPr>
        <p:txBody>
          <a:bodyPr/>
          <a:lstStyle/>
          <a:p>
            <a:r>
              <a:rPr lang="en-US" dirty="0" smtClean="0"/>
              <a:t>Click to edit Master title style</a:t>
            </a:r>
            <a:endParaRPr lang="en-US" dirty="0"/>
          </a:p>
        </p:txBody>
      </p:sp>
      <p:sp>
        <p:nvSpPr>
          <p:cNvPr id="3" name="Subtitle 2"/>
          <p:cNvSpPr>
            <a:spLocks noGrp="1"/>
          </p:cNvSpPr>
          <p:nvPr>
            <p:ph type="subTitle" idx="1"/>
          </p:nvPr>
        </p:nvSpPr>
        <p:spPr>
          <a:xfrm>
            <a:off x="0" y="4724400"/>
            <a:ext cx="9144000" cy="16002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r>
              <a:rPr lang="en-US" smtClean="0"/>
              <a:t>8</a:t>
            </a:r>
            <a:endParaRPr lang="en-US" dirty="0"/>
          </a:p>
        </p:txBody>
      </p:sp>
      <p:sp>
        <p:nvSpPr>
          <p:cNvPr id="6" name="Slide Number Placeholder 5"/>
          <p:cNvSpPr>
            <a:spLocks noGrp="1"/>
          </p:cNvSpPr>
          <p:nvPr>
            <p:ph type="sldNum" sz="quarter" idx="12"/>
          </p:nvPr>
        </p:nvSpPr>
        <p:spPr/>
        <p:txBody>
          <a:bodyPr/>
          <a:lstStyle>
            <a:lvl1pPr>
              <a:defRPr sz="1800">
                <a:latin typeface="Times New Roman" pitchFamily="18" charset="0"/>
                <a:cs typeface="Times New Roman" pitchFamily="18" charset="0"/>
              </a:defRPr>
            </a:lvl1pPr>
          </a:lstStyle>
          <a:p>
            <a:fld id="{BFDA250F-868C-41A6-9D90-09E2CBE02F85}" type="slidenum">
              <a:rPr lang="en-US" smtClean="0"/>
              <a:pPr/>
              <a:t>‹#›</a:t>
            </a:fld>
            <a:endParaRPr lang="en-US" dirty="0"/>
          </a:p>
        </p:txBody>
      </p:sp>
      <p:pic>
        <p:nvPicPr>
          <p:cNvPr id="7" name="Picture 6" descr="adhe-logo2.eps"/>
          <p:cNvPicPr>
            <a:picLocks noChangeAspect="1"/>
          </p:cNvPicPr>
          <p:nvPr userDrawn="1"/>
        </p:nvPicPr>
        <p:blipFill>
          <a:blip r:embed="rId2" cstate="print"/>
          <a:stretch>
            <a:fillRect/>
          </a:stretch>
        </p:blipFill>
        <p:spPr>
          <a:xfrm>
            <a:off x="2590800" y="434975"/>
            <a:ext cx="3894791" cy="2743200"/>
          </a:xfrm>
          <a:prstGeom prst="rect">
            <a:avLst/>
          </a:prstGeom>
        </p:spPr>
      </p:pic>
    </p:spTree>
    <p:extLst>
      <p:ext uri="{BB962C8B-B14F-4D97-AF65-F5344CB8AC3E}">
        <p14:creationId xmlns:p14="http://schemas.microsoft.com/office/powerpoint/2010/main" val="4110553040"/>
      </p:ext>
    </p:extLst>
  </p:cSld>
  <p:clrMapOvr>
    <a:masterClrMapping/>
  </p:clrMapOvr>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no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7" name="Picture 6" descr="adhe-logo2.eps"/>
          <p:cNvPicPr>
            <a:picLocks noChangeAspect="1"/>
          </p:cNvPicPr>
          <p:nvPr userDrawn="1"/>
        </p:nvPicPr>
        <p:blipFill>
          <a:blip r:embed="rId2" cstate="print"/>
          <a:stretch>
            <a:fillRect/>
          </a:stretch>
        </p:blipFill>
        <p:spPr>
          <a:xfrm>
            <a:off x="6934200" y="5486400"/>
            <a:ext cx="1947395" cy="1371600"/>
          </a:xfrm>
          <a:prstGeom prst="rect">
            <a:avLst/>
          </a:prstGeom>
        </p:spPr>
      </p:pic>
    </p:spTree>
    <p:extLst>
      <p:ext uri="{BB962C8B-B14F-4D97-AF65-F5344CB8AC3E}">
        <p14:creationId xmlns:p14="http://schemas.microsoft.com/office/powerpoint/2010/main" val="542812412"/>
      </p:ext>
    </p:extLst>
  </p:cSld>
  <p:clrMapOvr>
    <a:masterClrMapping/>
  </p:clrMapOvr>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noAutofit/>
          </a:bodyPr>
          <a:lstStyle>
            <a:lvl1pPr algn="l">
              <a:defRPr sz="4400" b="1" cap="all"/>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normAutofit/>
          </a:bodyPr>
          <a:lstStyle>
            <a:lvl1pPr marL="0" indent="0">
              <a:buNone/>
              <a:defRPr sz="24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pic>
        <p:nvPicPr>
          <p:cNvPr id="7" name="Picture 6" descr="adhe-logo2.eps"/>
          <p:cNvPicPr>
            <a:picLocks noChangeAspect="1"/>
          </p:cNvPicPr>
          <p:nvPr userDrawn="1"/>
        </p:nvPicPr>
        <p:blipFill>
          <a:blip r:embed="rId2" cstate="print"/>
          <a:stretch>
            <a:fillRect/>
          </a:stretch>
        </p:blipFill>
        <p:spPr>
          <a:xfrm>
            <a:off x="6934200" y="5486400"/>
            <a:ext cx="1947395" cy="1371600"/>
          </a:xfrm>
          <a:prstGeom prst="rect">
            <a:avLst/>
          </a:prstGeom>
        </p:spPr>
      </p:pic>
    </p:spTree>
    <p:extLst>
      <p:ext uri="{BB962C8B-B14F-4D97-AF65-F5344CB8AC3E}">
        <p14:creationId xmlns:p14="http://schemas.microsoft.com/office/powerpoint/2010/main" val="612362228"/>
      </p:ext>
    </p:extLst>
  </p:cSld>
  <p:clrMapOvr>
    <a:masterClrMapping/>
  </p:clrMapOvr>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457200" y="1600200"/>
            <a:ext cx="4038600" cy="4525963"/>
          </a:xfrm>
        </p:spPr>
        <p:txBody>
          <a:bodyPr>
            <a:noAutofit/>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600200"/>
            <a:ext cx="4038600" cy="4525963"/>
          </a:xfrm>
        </p:spPr>
        <p:txBody>
          <a:bodyPr>
            <a:noAutofit/>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r>
              <a:rPr lang="en-US" smtClean="0"/>
              <a:t>8</a:t>
            </a:r>
            <a:endParaRPr lang="en-US" dirty="0"/>
          </a:p>
        </p:txBody>
      </p:sp>
      <p:sp>
        <p:nvSpPr>
          <p:cNvPr id="7" name="Slide Number Placeholder 6"/>
          <p:cNvSpPr>
            <a:spLocks noGrp="1"/>
          </p:cNvSpPr>
          <p:nvPr>
            <p:ph type="sldNum" sz="quarter" idx="12"/>
          </p:nvPr>
        </p:nvSpPr>
        <p:spPr/>
        <p:txBody>
          <a:bodyPr/>
          <a:lstStyle/>
          <a:p>
            <a:fld id="{BFDA250F-868C-41A6-9D90-09E2CBE02F85}" type="slidenum">
              <a:rPr lang="en-US" smtClean="0"/>
              <a:pPr/>
              <a:t>‹#›</a:t>
            </a:fld>
            <a:endParaRPr lang="en-US" dirty="0"/>
          </a:p>
        </p:txBody>
      </p:sp>
      <p:pic>
        <p:nvPicPr>
          <p:cNvPr id="8" name="Picture 7" descr="adhe-logo2.eps"/>
          <p:cNvPicPr>
            <a:picLocks noChangeAspect="1"/>
          </p:cNvPicPr>
          <p:nvPr userDrawn="1"/>
        </p:nvPicPr>
        <p:blipFill>
          <a:blip r:embed="rId2" cstate="print"/>
          <a:stretch>
            <a:fillRect/>
          </a:stretch>
        </p:blipFill>
        <p:spPr>
          <a:xfrm>
            <a:off x="6934200" y="5486400"/>
            <a:ext cx="1947395" cy="1371600"/>
          </a:xfrm>
          <a:prstGeom prst="rect">
            <a:avLst/>
          </a:prstGeom>
        </p:spPr>
      </p:pic>
    </p:spTree>
    <p:extLst>
      <p:ext uri="{BB962C8B-B14F-4D97-AF65-F5344CB8AC3E}">
        <p14:creationId xmlns:p14="http://schemas.microsoft.com/office/powerpoint/2010/main" val="2451561798"/>
      </p:ext>
    </p:extLst>
  </p:cSld>
  <p:clrMapOvr>
    <a:masterClrMapping/>
  </p:clrMapOvr>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1535113"/>
            <a:ext cx="4040188" cy="639762"/>
          </a:xfrm>
        </p:spPr>
        <p:txBody>
          <a:bodyPr anchor="ctr"/>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297112"/>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5" y="1535113"/>
            <a:ext cx="4041775" cy="639762"/>
          </a:xfrm>
        </p:spPr>
        <p:txBody>
          <a:bodyPr anchor="ctr"/>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5" y="2297112"/>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endParaRPr lang="en-US" dirty="0"/>
          </a:p>
        </p:txBody>
      </p:sp>
      <p:sp>
        <p:nvSpPr>
          <p:cNvPr id="8" name="Footer Placeholder 7"/>
          <p:cNvSpPr>
            <a:spLocks noGrp="1"/>
          </p:cNvSpPr>
          <p:nvPr>
            <p:ph type="ftr" sz="quarter" idx="11"/>
          </p:nvPr>
        </p:nvSpPr>
        <p:spPr/>
        <p:txBody>
          <a:bodyPr/>
          <a:lstStyle/>
          <a:p>
            <a:r>
              <a:rPr lang="en-US" smtClean="0"/>
              <a:t>8</a:t>
            </a:r>
            <a:endParaRPr lang="en-US" dirty="0"/>
          </a:p>
        </p:txBody>
      </p:sp>
      <p:sp>
        <p:nvSpPr>
          <p:cNvPr id="9" name="Slide Number Placeholder 8"/>
          <p:cNvSpPr>
            <a:spLocks noGrp="1"/>
          </p:cNvSpPr>
          <p:nvPr>
            <p:ph type="sldNum" sz="quarter" idx="12"/>
          </p:nvPr>
        </p:nvSpPr>
        <p:spPr/>
        <p:txBody>
          <a:bodyPr/>
          <a:lstStyle/>
          <a:p>
            <a:fld id="{BFDA250F-868C-41A6-9D90-09E2CBE02F85}" type="slidenum">
              <a:rPr lang="en-US" smtClean="0"/>
              <a:pPr/>
              <a:t>‹#›</a:t>
            </a:fld>
            <a:endParaRPr lang="en-US" dirty="0"/>
          </a:p>
        </p:txBody>
      </p:sp>
      <p:pic>
        <p:nvPicPr>
          <p:cNvPr id="10" name="Picture 9" descr="adhe-logo2.eps"/>
          <p:cNvPicPr>
            <a:picLocks noChangeAspect="1"/>
          </p:cNvPicPr>
          <p:nvPr userDrawn="1"/>
        </p:nvPicPr>
        <p:blipFill>
          <a:blip r:embed="rId2" cstate="print"/>
          <a:stretch>
            <a:fillRect/>
          </a:stretch>
        </p:blipFill>
        <p:spPr>
          <a:xfrm>
            <a:off x="6934200" y="5486400"/>
            <a:ext cx="1947395" cy="1371600"/>
          </a:xfrm>
          <a:prstGeom prst="rect">
            <a:avLst/>
          </a:prstGeom>
        </p:spPr>
      </p:pic>
    </p:spTree>
    <p:extLst>
      <p:ext uri="{BB962C8B-B14F-4D97-AF65-F5344CB8AC3E}">
        <p14:creationId xmlns:p14="http://schemas.microsoft.com/office/powerpoint/2010/main" val="133293549"/>
      </p:ext>
    </p:extLst>
  </p:cSld>
  <p:clrMapOvr>
    <a:masterClrMapping/>
  </p:clrMapOvr>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lstStyle>
            <a:lvl1pPr>
              <a:defRPr b="1" i="0" baseline="0">
                <a:latin typeface="Times New Roman" pitchFamily="18" charset="0"/>
                <a:cs typeface="Times New Roman" pitchFamily="18" charset="0"/>
              </a:defRPr>
            </a:lvl1pPr>
          </a:lstStyle>
          <a:p>
            <a:r>
              <a:rPr lang="en-US" dirty="0" smtClean="0"/>
              <a:t>Click to edit Master title style</a:t>
            </a:r>
            <a:endParaRPr lang="en-US" dirty="0"/>
          </a:p>
        </p:txBody>
      </p:sp>
      <p:sp>
        <p:nvSpPr>
          <p:cNvPr id="7" name="Subtitle 2"/>
          <p:cNvSpPr>
            <a:spLocks noGrp="1"/>
          </p:cNvSpPr>
          <p:nvPr>
            <p:ph type="subTitle" idx="1"/>
          </p:nvPr>
        </p:nvSpPr>
        <p:spPr>
          <a:xfrm>
            <a:off x="0" y="1524000"/>
            <a:ext cx="9144000" cy="762000"/>
          </a:xfrm>
        </p:spPr>
        <p:txBody>
          <a:bodyPr/>
          <a:lstStyle>
            <a:lvl1pPr marL="0" indent="0" algn="ctr">
              <a:buNone/>
              <a:defRPr baseline="0">
                <a:solidFill>
                  <a:schemeClr val="tx1"/>
                </a:solidFill>
                <a:latin typeface="Times New Roman" pitchFamily="18" charset="0"/>
                <a:cs typeface="Times New Roman" pitchFamily="18"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4" name="Content Placeholder 2"/>
          <p:cNvSpPr>
            <a:spLocks noGrp="1"/>
          </p:cNvSpPr>
          <p:nvPr>
            <p:ph sz="half" idx="10"/>
          </p:nvPr>
        </p:nvSpPr>
        <p:spPr>
          <a:xfrm>
            <a:off x="457200" y="2514600"/>
            <a:ext cx="8229600" cy="3611563"/>
          </a:xfrm>
        </p:spPr>
        <p:txBody>
          <a:bodyPr>
            <a:noAutofit/>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668622166"/>
      </p:ext>
    </p:extLst>
  </p:cSld>
  <p:clrMapOvr>
    <a:masterClrMapping/>
  </p:clrMapOvr>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a:solidFill>
            <a:schemeClr val="tx2"/>
          </a:solidFill>
        </p:spPr>
        <p:txBody>
          <a:bodyPr>
            <a:normAutofit/>
          </a:bodyPr>
          <a:lstStyle>
            <a:lvl1pPr>
              <a:defRPr sz="4800" b="1" i="0" baseline="0">
                <a:solidFill>
                  <a:schemeClr val="bg1"/>
                </a:solidFill>
                <a:latin typeface="Times New Roman" pitchFamily="18" charset="0"/>
                <a:cs typeface="Times New Roman" pitchFamily="18" charset="0"/>
              </a:defRPr>
            </a:lvl1pPr>
          </a:lstStyle>
          <a:p>
            <a:r>
              <a:rPr lang="en-US" dirty="0" smtClean="0"/>
              <a:t>Click to edit Master title style</a:t>
            </a:r>
            <a:endParaRPr lang="en-US" dirty="0"/>
          </a:p>
        </p:txBody>
      </p:sp>
      <p:sp>
        <p:nvSpPr>
          <p:cNvPr id="7" name="Subtitle 2"/>
          <p:cNvSpPr>
            <a:spLocks noGrp="1"/>
          </p:cNvSpPr>
          <p:nvPr>
            <p:ph type="subTitle" idx="1"/>
          </p:nvPr>
        </p:nvSpPr>
        <p:spPr>
          <a:xfrm>
            <a:off x="0" y="1524000"/>
            <a:ext cx="9144000" cy="1600200"/>
          </a:xfrm>
        </p:spPr>
        <p:txBody>
          <a:bodyPr/>
          <a:lstStyle>
            <a:lvl1pPr marL="0" indent="0" algn="ctr">
              <a:buNone/>
              <a:defRPr baseline="0">
                <a:solidFill>
                  <a:schemeClr val="tx1"/>
                </a:solidFill>
                <a:latin typeface="Times New Roman" pitchFamily="18" charset="0"/>
                <a:cs typeface="Times New Roman" pitchFamily="18"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Tree>
    <p:extLst>
      <p:ext uri="{BB962C8B-B14F-4D97-AF65-F5344CB8AC3E}">
        <p14:creationId xmlns:p14="http://schemas.microsoft.com/office/powerpoint/2010/main" val="3847333569"/>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no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7" name="Picture 6" descr="adhe-logo2.eps"/>
          <p:cNvPicPr>
            <a:picLocks noChangeAspect="1"/>
          </p:cNvPicPr>
          <p:nvPr userDrawn="1"/>
        </p:nvPicPr>
        <p:blipFill>
          <a:blip r:embed="rId2" cstate="print"/>
          <a:stretch>
            <a:fillRect/>
          </a:stretch>
        </p:blipFill>
        <p:spPr>
          <a:xfrm>
            <a:off x="6934200" y="5486400"/>
            <a:ext cx="1947395" cy="1371600"/>
          </a:xfrm>
          <a:prstGeom prst="rect">
            <a:avLst/>
          </a:prstGeom>
        </p:spPr>
      </p:pic>
    </p:spTree>
  </p:cSld>
  <p:clrMapOvr>
    <a:masterClrMapping/>
  </p:clrMapOvr>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6" name="Title 1"/>
          <p:cNvSpPr>
            <a:spLocks noGrp="1"/>
          </p:cNvSpPr>
          <p:nvPr>
            <p:ph type="title"/>
          </p:nvPr>
        </p:nvSpPr>
        <p:spPr>
          <a:xfrm>
            <a:off x="0" y="274638"/>
            <a:ext cx="9144000" cy="1143000"/>
          </a:xfrm>
          <a:solidFill>
            <a:schemeClr val="tx2"/>
          </a:solidFill>
        </p:spPr>
        <p:txBody>
          <a:bodyPr>
            <a:normAutofit/>
          </a:bodyPr>
          <a:lstStyle>
            <a:lvl1pPr>
              <a:defRPr sz="4800" b="1" i="0" baseline="0">
                <a:solidFill>
                  <a:schemeClr val="bg1"/>
                </a:solidFill>
                <a:latin typeface="Times New Roman" pitchFamily="18" charset="0"/>
                <a:cs typeface="Times New Roman" pitchFamily="18" charset="0"/>
              </a:defRPr>
            </a:lvl1pPr>
          </a:lstStyle>
          <a:p>
            <a:r>
              <a:rPr lang="en-US" dirty="0" smtClean="0"/>
              <a:t>Click to edit Master title style</a:t>
            </a:r>
            <a:endParaRPr lang="en-US" dirty="0"/>
          </a:p>
        </p:txBody>
      </p:sp>
      <p:sp>
        <p:nvSpPr>
          <p:cNvPr id="3" name="Content Placeholder 2"/>
          <p:cNvSpPr>
            <a:spLocks noGrp="1"/>
          </p:cNvSpPr>
          <p:nvPr>
            <p:ph sz="half" idx="10"/>
          </p:nvPr>
        </p:nvSpPr>
        <p:spPr>
          <a:xfrm>
            <a:off x="457200" y="2514600"/>
            <a:ext cx="8229600" cy="3611563"/>
          </a:xfrm>
        </p:spPr>
        <p:txBody>
          <a:bodyPr>
            <a:noAutofit/>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472224522"/>
      </p:ext>
    </p:extLst>
  </p:cSld>
  <p:clrMapOvr>
    <a:masterClrMapping/>
  </p:clrMapOvr>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6_Title Only">
    <p:spTree>
      <p:nvGrpSpPr>
        <p:cNvPr id="1" name=""/>
        <p:cNvGrpSpPr/>
        <p:nvPr/>
      </p:nvGrpSpPr>
      <p:grpSpPr>
        <a:xfrm>
          <a:off x="0" y="0"/>
          <a:ext cx="0" cy="0"/>
          <a:chOff x="0" y="0"/>
          <a:chExt cx="0" cy="0"/>
        </a:xfrm>
      </p:grpSpPr>
      <p:sp>
        <p:nvSpPr>
          <p:cNvPr id="6" name="Title 1"/>
          <p:cNvSpPr>
            <a:spLocks noGrp="1"/>
          </p:cNvSpPr>
          <p:nvPr>
            <p:ph type="title"/>
          </p:nvPr>
        </p:nvSpPr>
        <p:spPr>
          <a:xfrm>
            <a:off x="0" y="274638"/>
            <a:ext cx="9144000" cy="1143000"/>
          </a:xfrm>
          <a:solidFill>
            <a:schemeClr val="tx2"/>
          </a:solidFill>
        </p:spPr>
        <p:txBody>
          <a:bodyPr>
            <a:normAutofit/>
          </a:bodyPr>
          <a:lstStyle>
            <a:lvl1pPr>
              <a:defRPr sz="4800" b="1" i="0" baseline="0">
                <a:solidFill>
                  <a:schemeClr val="bg1"/>
                </a:solidFill>
                <a:latin typeface="Times New Roman" pitchFamily="18" charset="0"/>
                <a:cs typeface="Times New Roman" pitchFamily="18" charset="0"/>
              </a:defRPr>
            </a:lvl1pPr>
          </a:lstStyle>
          <a:p>
            <a:r>
              <a:rPr lang="en-US" dirty="0" smtClean="0"/>
              <a:t>Click to edit Master title style</a:t>
            </a:r>
            <a:endParaRPr lang="en-US" dirty="0"/>
          </a:p>
        </p:txBody>
      </p:sp>
      <p:sp>
        <p:nvSpPr>
          <p:cNvPr id="3" name="Title 8"/>
          <p:cNvSpPr txBox="1">
            <a:spLocks/>
          </p:cNvSpPr>
          <p:nvPr userDrawn="1"/>
        </p:nvSpPr>
        <p:spPr>
          <a:xfrm>
            <a:off x="0" y="6324600"/>
            <a:ext cx="9144000" cy="381000"/>
          </a:xfrm>
          <a:prstGeom prst="rect">
            <a:avLst/>
          </a:prstGeom>
          <a:solidFill>
            <a:schemeClr val="tx2"/>
          </a:solidFill>
        </p:spPr>
        <p:txBody>
          <a:bodyPr vert="horz" lIns="91440" tIns="45720" rIns="91440" bIns="45720" rtlCol="0" anchor="ctr">
            <a:noAutofit/>
          </a:bodyPr>
          <a:lstStyle/>
          <a:p>
            <a:pPr marL="0" marR="0" lvl="0" indent="0" algn="r" defTabSz="914400" rtl="0" eaLnBrk="1" fontAlgn="auto" latinLnBrk="0" hangingPunct="1">
              <a:lnSpc>
                <a:spcPct val="100000"/>
              </a:lnSpc>
              <a:spcBef>
                <a:spcPct val="0"/>
              </a:spcBef>
              <a:spcAft>
                <a:spcPts val="0"/>
              </a:spcAft>
              <a:buClrTx/>
              <a:buSzTx/>
              <a:buFontTx/>
              <a:buNone/>
              <a:tabLst/>
              <a:defRPr/>
            </a:pPr>
            <a:r>
              <a:rPr kumimoji="0" lang="en-US" b="1" i="0" u="none" strike="noStrike" kern="1200" cap="none" spc="0" normalizeH="0" baseline="0" noProof="0" dirty="0" smtClean="0">
                <a:ln>
                  <a:noFill/>
                </a:ln>
                <a:solidFill>
                  <a:schemeClr val="bg1"/>
                </a:solidFill>
                <a:effectLst/>
                <a:uLnTx/>
                <a:uFillTx/>
                <a:latin typeface="Times New Roman" pitchFamily="18" charset="0"/>
                <a:ea typeface="+mj-ea"/>
                <a:cs typeface="Times New Roman" pitchFamily="18" charset="0"/>
              </a:rPr>
              <a:t>(Source: XXXXX</a:t>
            </a:r>
            <a:r>
              <a:rPr kumimoji="0" lang="en-US" b="1" i="0" u="none" strike="noStrike" kern="1200" cap="none" spc="0" normalizeH="0" noProof="0" dirty="0" smtClean="0">
                <a:ln>
                  <a:noFill/>
                </a:ln>
                <a:solidFill>
                  <a:schemeClr val="bg1"/>
                </a:solidFill>
                <a:effectLst/>
                <a:uLnTx/>
                <a:uFillTx/>
                <a:latin typeface="Times New Roman" pitchFamily="18" charset="0"/>
                <a:ea typeface="+mj-ea"/>
                <a:cs typeface="Times New Roman" pitchFamily="18" charset="0"/>
              </a:rPr>
              <a:t>) </a:t>
            </a:r>
            <a:endParaRPr kumimoji="0" lang="en-US" b="1" i="0" u="none" strike="noStrike" kern="1200" cap="none" spc="0" normalizeH="0" baseline="0" noProof="0" dirty="0">
              <a:ln>
                <a:noFill/>
              </a:ln>
              <a:solidFill>
                <a:schemeClr val="bg1"/>
              </a:solidFill>
              <a:effectLst/>
              <a:uLnTx/>
              <a:uFillTx/>
              <a:latin typeface="Times New Roman" pitchFamily="18" charset="0"/>
              <a:ea typeface="+mj-ea"/>
              <a:cs typeface="Times New Roman" pitchFamily="18" charset="0"/>
            </a:endParaRPr>
          </a:p>
        </p:txBody>
      </p:sp>
      <p:sp>
        <p:nvSpPr>
          <p:cNvPr id="4" name="Content Placeholder 2"/>
          <p:cNvSpPr>
            <a:spLocks noGrp="1"/>
          </p:cNvSpPr>
          <p:nvPr>
            <p:ph sz="half" idx="10"/>
          </p:nvPr>
        </p:nvSpPr>
        <p:spPr>
          <a:xfrm>
            <a:off x="457200" y="2514600"/>
            <a:ext cx="8229600" cy="3611563"/>
          </a:xfrm>
        </p:spPr>
        <p:txBody>
          <a:bodyPr>
            <a:noAutofit/>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061358876"/>
      </p:ext>
    </p:extLst>
  </p:cSld>
  <p:clrMapOvr>
    <a:masterClrMapping/>
  </p:clrMapOvr>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4_Title Only">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normAutofit/>
          </a:bodyPr>
          <a:lstStyle>
            <a:lvl1pPr>
              <a:defRPr sz="4800"/>
            </a:lvl1pPr>
          </a:lstStyle>
          <a:p>
            <a:r>
              <a:rPr lang="en-US" dirty="0" smtClean="0"/>
              <a:t>Click to edit Master title style</a:t>
            </a:r>
            <a:endParaRPr lang="en-US" dirty="0"/>
          </a:p>
        </p:txBody>
      </p:sp>
      <p:sp>
        <p:nvSpPr>
          <p:cNvPr id="3" name="Content Placeholder 2"/>
          <p:cNvSpPr>
            <a:spLocks noGrp="1"/>
          </p:cNvSpPr>
          <p:nvPr>
            <p:ph sz="half" idx="10"/>
          </p:nvPr>
        </p:nvSpPr>
        <p:spPr>
          <a:xfrm>
            <a:off x="457200" y="2514600"/>
            <a:ext cx="8229600" cy="3611563"/>
          </a:xfrm>
        </p:spPr>
        <p:txBody>
          <a:bodyPr>
            <a:noAutofit/>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898727116"/>
      </p:ext>
    </p:extLst>
  </p:cSld>
  <p:clrMapOvr>
    <a:masterClrMapping/>
  </p:clrMapOvr>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Content Placeholder 2"/>
          <p:cNvSpPr>
            <a:spLocks noGrp="1"/>
          </p:cNvSpPr>
          <p:nvPr>
            <p:ph sz="half" idx="10"/>
          </p:nvPr>
        </p:nvSpPr>
        <p:spPr>
          <a:xfrm>
            <a:off x="457200" y="2514600"/>
            <a:ext cx="8229600" cy="3611563"/>
          </a:xfrm>
        </p:spPr>
        <p:txBody>
          <a:bodyPr>
            <a:noAutofit/>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402583638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normAutofit/>
          </a:bodyPr>
          <a:lstStyle>
            <a:lvl1pPr algn="l">
              <a:defRPr sz="2400" b="1"/>
            </a:lvl1pPr>
          </a:lstStyle>
          <a:p>
            <a:r>
              <a:rPr lang="en-US" dirty="0" smtClean="0"/>
              <a:t>Click to edit Master title style</a:t>
            </a:r>
            <a:endParaRPr lang="en-US" dirty="0"/>
          </a:p>
        </p:txBody>
      </p:sp>
      <p:sp>
        <p:nvSpPr>
          <p:cNvPr id="3" name="Content Placeholder 2"/>
          <p:cNvSpPr>
            <a:spLocks noGrp="1"/>
          </p:cNvSpPr>
          <p:nvPr>
            <p:ph idx="1"/>
          </p:nvPr>
        </p:nvSpPr>
        <p:spPr>
          <a:xfrm>
            <a:off x="3575050" y="273050"/>
            <a:ext cx="5111750" cy="5853113"/>
          </a:xfrm>
        </p:spPr>
        <p:txBody>
          <a:bodyPr>
            <a:noAutofit/>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457200" y="1435100"/>
            <a:ext cx="3008313" cy="4691063"/>
          </a:xfrm>
        </p:spPr>
        <p:txBody>
          <a:bodyPr>
            <a:no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pic>
        <p:nvPicPr>
          <p:cNvPr id="8" name="Picture 7" descr="adhe-logo2.eps"/>
          <p:cNvPicPr>
            <a:picLocks noChangeAspect="1"/>
          </p:cNvPicPr>
          <p:nvPr userDrawn="1"/>
        </p:nvPicPr>
        <p:blipFill>
          <a:blip r:embed="rId2" cstate="print"/>
          <a:stretch>
            <a:fillRect/>
          </a:stretch>
        </p:blipFill>
        <p:spPr>
          <a:xfrm>
            <a:off x="6934200" y="5486400"/>
            <a:ext cx="1947395" cy="1371600"/>
          </a:xfrm>
          <a:prstGeom prst="rect">
            <a:avLst/>
          </a:prstGeom>
        </p:spPr>
      </p:pic>
    </p:spTree>
    <p:extLst>
      <p:ext uri="{BB962C8B-B14F-4D97-AF65-F5344CB8AC3E}">
        <p14:creationId xmlns:p14="http://schemas.microsoft.com/office/powerpoint/2010/main" val="1920135034"/>
      </p:ext>
    </p:extLst>
  </p:cSld>
  <p:clrMapOvr>
    <a:masterClrMapping/>
  </p:clrMapOvr>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normAutofit/>
          </a:bodyPr>
          <a:lstStyle>
            <a:lvl1pPr algn="l">
              <a:defRPr sz="2400" b="1"/>
            </a:lvl1pPr>
          </a:lstStyle>
          <a:p>
            <a:r>
              <a:rPr lang="en-US" dirty="0" smtClean="0"/>
              <a:t>Click to edit Master title style</a:t>
            </a:r>
            <a:endParaRPr lang="en-US" dirty="0"/>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Tree>
    <p:extLst>
      <p:ext uri="{BB962C8B-B14F-4D97-AF65-F5344CB8AC3E}">
        <p14:creationId xmlns:p14="http://schemas.microsoft.com/office/powerpoint/2010/main" val="3753741457"/>
      </p:ext>
    </p:extLst>
  </p:cSld>
  <p:clrMapOvr>
    <a:masterClrMapping/>
  </p:clrMapOvr>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normAutofit/>
          </a:bodyPr>
          <a:lstStyle>
            <a:lvl1pPr>
              <a:defRPr sz="4800" b="1" i="0" baseline="0">
                <a:latin typeface="Times New Roman" pitchFamily="18" charset="0"/>
                <a:cs typeface="Times New Roman" pitchFamily="18" charset="0"/>
              </a:defRPr>
            </a:lvl1pPr>
          </a:lstStyle>
          <a:p>
            <a:r>
              <a:rPr lang="en-US" dirty="0" smtClean="0"/>
              <a:t>Click to edit Master title style</a:t>
            </a:r>
            <a:endParaRPr lang="en-US" dirty="0"/>
          </a:p>
        </p:txBody>
      </p:sp>
      <p:sp>
        <p:nvSpPr>
          <p:cNvPr id="3" name="Vertical Text Placeholder 2"/>
          <p:cNvSpPr>
            <a:spLocks noGrp="1"/>
          </p:cNvSpPr>
          <p:nvPr>
            <p:ph type="body" orient="vert" idx="1"/>
          </p:nvPr>
        </p:nvSpPr>
        <p:spPr/>
        <p:txBody>
          <a:bodyPr vert="eaVert">
            <a:noAutofit/>
          </a:bodyPr>
          <a:lstStyle>
            <a:lvl1pPr>
              <a:defRPr baseline="0">
                <a:latin typeface="Times New Roman" pitchFamily="18" charset="0"/>
                <a:cs typeface="Times New Roman" pitchFamily="18" charset="0"/>
              </a:defRPr>
            </a:lvl1pPr>
            <a:lvl2pPr>
              <a:defRPr baseline="0">
                <a:latin typeface="Times New Roman" pitchFamily="18" charset="0"/>
                <a:cs typeface="Times New Roman" pitchFamily="18" charset="0"/>
              </a:defRPr>
            </a:lvl2pPr>
            <a:lvl3pPr>
              <a:defRPr sz="2400" baseline="0">
                <a:latin typeface="Calibri" pitchFamily="34" charset="0"/>
                <a:cs typeface="Calibri" pitchFamily="34" charset="0"/>
              </a:defRPr>
            </a:lvl3pPr>
            <a:lvl4pPr>
              <a:defRPr sz="2400" baseline="0">
                <a:latin typeface="Calibri" pitchFamily="34" charset="0"/>
                <a:cs typeface="Calibri" pitchFamily="34" charset="0"/>
              </a:defRPr>
            </a:lvl4pPr>
            <a:lvl5pPr>
              <a:defRPr sz="2400" baseline="0">
                <a:latin typeface="Calibri" pitchFamily="34" charset="0"/>
                <a:cs typeface="Calibri"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95609889"/>
      </p:ext>
    </p:extLst>
  </p:cSld>
  <p:clrMapOvr>
    <a:masterClrMapping/>
  </p:clrMapOvr>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normAutofit/>
          </a:bodyPr>
          <a:lstStyle>
            <a:lvl1pPr algn="l">
              <a:defRPr sz="4800"/>
            </a:lvl1pPr>
          </a:lstStyle>
          <a:p>
            <a:r>
              <a:rPr lang="en-US" dirty="0" smtClean="0"/>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noAutofit/>
          </a:bodyPr>
          <a:lstStyle>
            <a:lvl3pPr>
              <a:defRPr sz="2400"/>
            </a:lvl3pPr>
            <a:lvl4pPr>
              <a:defRPr sz="2400"/>
            </a:lvl4pPr>
            <a:lvl5pPr>
              <a:defRPr sz="24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77315766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dirty="0"/>
          </a:p>
        </p:txBody>
      </p:sp>
      <p:sp>
        <p:nvSpPr>
          <p:cNvPr id="3" name="Footer Placeholder 2"/>
          <p:cNvSpPr>
            <a:spLocks noGrp="1"/>
          </p:cNvSpPr>
          <p:nvPr>
            <p:ph type="ftr" sz="quarter" idx="11"/>
          </p:nvPr>
        </p:nvSpPr>
        <p:spPr/>
        <p:txBody>
          <a:bodyPr/>
          <a:lstStyle/>
          <a:p>
            <a:pPr>
              <a:defRPr/>
            </a:pPr>
            <a:r>
              <a:rPr lang="en-US" smtClean="0"/>
              <a:t>8</a:t>
            </a:r>
            <a:endParaRPr lang="en-US" dirty="0"/>
          </a:p>
        </p:txBody>
      </p:sp>
      <p:sp>
        <p:nvSpPr>
          <p:cNvPr id="4" name="Slide Number Placeholder 3"/>
          <p:cNvSpPr>
            <a:spLocks noGrp="1"/>
          </p:cNvSpPr>
          <p:nvPr>
            <p:ph type="sldNum" sz="quarter" idx="12"/>
          </p:nvPr>
        </p:nvSpPr>
        <p:spPr/>
        <p:txBody>
          <a:bodyPr/>
          <a:lstStyle/>
          <a:p>
            <a:pPr>
              <a:defRPr/>
            </a:pPr>
            <a:fld id="{EB9985DA-61B8-4764-B4E9-6EE615C12638}" type="slidenum">
              <a:rPr lang="en-US" smtClean="0"/>
              <a:pPr>
                <a:defRPr/>
              </a:pPr>
              <a:t>‹#›</a:t>
            </a:fld>
            <a:endParaRPr lang="en-US" dirty="0"/>
          </a:p>
        </p:txBody>
      </p:sp>
    </p:spTree>
    <p:extLst>
      <p:ext uri="{BB962C8B-B14F-4D97-AF65-F5344CB8AC3E}">
        <p14:creationId xmlns:p14="http://schemas.microsoft.com/office/powerpoint/2010/main" val="342313385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1_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normAutofit/>
          </a:bodyPr>
          <a:lstStyle>
            <a:lvl1pPr algn="l">
              <a:defRPr sz="1800" b="1"/>
            </a:lvl1pPr>
          </a:lstStyle>
          <a:p>
            <a:r>
              <a:rPr lang="en-US" dirty="0" smtClean="0"/>
              <a:t>Click to edit Master title style</a:t>
            </a:r>
            <a:endParaRPr lang="en-US" dirty="0"/>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normAutofit/>
          </a:bodyPr>
          <a:lstStyle>
            <a:lvl1pPr marL="0" indent="0">
              <a:buNone/>
              <a:defRPr sz="13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dirty="0" smtClean="0"/>
              <a:t>Click to edit Master text styles</a:t>
            </a:r>
          </a:p>
        </p:txBody>
      </p:sp>
      <p:sp>
        <p:nvSpPr>
          <p:cNvPr id="5" name="Date Placeholder 4"/>
          <p:cNvSpPr>
            <a:spLocks noGrp="1"/>
          </p:cNvSpPr>
          <p:nvPr>
            <p:ph type="dt" sz="half" idx="10"/>
          </p:nvPr>
        </p:nvSpPr>
        <p:spPr/>
        <p:txBody>
          <a:bodyPr/>
          <a:lstStyle/>
          <a:p>
            <a:fld id="{D6ECF940-69B7-4315-AE2B-758C18B21129}" type="datetimeFigureOut">
              <a:rPr lang="en-US" smtClean="0">
                <a:solidFill>
                  <a:prstClr val="black">
                    <a:tint val="75000"/>
                  </a:prstClr>
                </a:solidFill>
              </a:rPr>
              <a:pPr/>
              <a:t>10/27/2016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BFDA250F-868C-41A6-9D90-09E2CBE02F85}" type="slidenum">
              <a:rPr lang="en-US" smtClean="0">
                <a:solidFill>
                  <a:prstClr val="black">
                    <a:tint val="75000"/>
                  </a:prstClr>
                </a:solidFill>
              </a:rPr>
              <a:pPr/>
              <a:t>‹#›</a:t>
            </a:fld>
            <a:endParaRPr lang="en-US" dirty="0">
              <a:solidFill>
                <a:prstClr val="black">
                  <a:tint val="75000"/>
                </a:prstClr>
              </a:solidFill>
            </a:endParaRPr>
          </a:p>
        </p:txBody>
      </p:sp>
      <p:pic>
        <p:nvPicPr>
          <p:cNvPr id="8" name="Picture 7" descr="adhe-logo2.eps"/>
          <p:cNvPicPr>
            <a:picLocks noChangeAspect="1"/>
          </p:cNvPicPr>
          <p:nvPr userDrawn="1"/>
        </p:nvPicPr>
        <p:blipFill>
          <a:blip r:embed="rId2" cstate="print"/>
          <a:stretch>
            <a:fillRect/>
          </a:stretch>
        </p:blipFill>
        <p:spPr>
          <a:xfrm>
            <a:off x="1625414" y="609600"/>
            <a:ext cx="5842187" cy="4114800"/>
          </a:xfrm>
          <a:prstGeom prst="rect">
            <a:avLst/>
          </a:prstGeom>
        </p:spPr>
      </p:pic>
    </p:spTree>
    <p:extLst>
      <p:ext uri="{BB962C8B-B14F-4D97-AF65-F5344CB8AC3E}">
        <p14:creationId xmlns:p14="http://schemas.microsoft.com/office/powerpoint/2010/main" val="1720882480"/>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noAutofit/>
          </a:bodyPr>
          <a:lstStyle>
            <a:lvl1pPr algn="l">
              <a:defRPr sz="4400" b="1" cap="all"/>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normAutofit/>
          </a:bodyPr>
          <a:lstStyle>
            <a:lvl1pPr marL="0" indent="0">
              <a:buNone/>
              <a:defRPr sz="24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pic>
        <p:nvPicPr>
          <p:cNvPr id="7" name="Picture 6" descr="adhe-logo2.eps"/>
          <p:cNvPicPr>
            <a:picLocks noChangeAspect="1"/>
          </p:cNvPicPr>
          <p:nvPr userDrawn="1"/>
        </p:nvPicPr>
        <p:blipFill>
          <a:blip r:embed="rId2" cstate="print"/>
          <a:stretch>
            <a:fillRect/>
          </a:stretch>
        </p:blipFill>
        <p:spPr>
          <a:xfrm>
            <a:off x="6934200" y="5486400"/>
            <a:ext cx="1947395" cy="1371600"/>
          </a:xfrm>
          <a:prstGeom prst="rect">
            <a:avLst/>
          </a:prstGeom>
        </p:spPr>
      </p:pic>
    </p:spTree>
  </p:cSld>
  <p:clrMapOvr>
    <a:masterClrMapping/>
  </p:clrMapOvr>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2_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normAutofit/>
          </a:bodyPr>
          <a:lstStyle>
            <a:lvl1pPr algn="l">
              <a:defRPr sz="1800" b="1"/>
            </a:lvl1pPr>
          </a:lstStyle>
          <a:p>
            <a:r>
              <a:rPr lang="en-US" dirty="0" smtClean="0"/>
              <a:t>Click to edit Master title style</a:t>
            </a:r>
            <a:endParaRPr lang="en-US" dirty="0"/>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normAutofit/>
          </a:bodyPr>
          <a:lstStyle>
            <a:lvl1pPr marL="0" indent="0">
              <a:buNone/>
              <a:defRPr sz="13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dirty="0" smtClean="0"/>
              <a:t>Click to edit Master text styles</a:t>
            </a:r>
          </a:p>
        </p:txBody>
      </p:sp>
      <p:pic>
        <p:nvPicPr>
          <p:cNvPr id="8" name="Picture 7" descr="adhe-logo2.eps"/>
          <p:cNvPicPr>
            <a:picLocks noChangeAspect="1"/>
          </p:cNvPicPr>
          <p:nvPr userDrawn="1"/>
        </p:nvPicPr>
        <p:blipFill>
          <a:blip r:embed="rId2" cstate="print"/>
          <a:stretch>
            <a:fillRect/>
          </a:stretch>
        </p:blipFill>
        <p:spPr>
          <a:xfrm>
            <a:off x="1625414" y="609600"/>
            <a:ext cx="5842187" cy="4114800"/>
          </a:xfrm>
          <a:prstGeom prst="rect">
            <a:avLst/>
          </a:prstGeom>
        </p:spPr>
      </p:pic>
      <p:sp>
        <p:nvSpPr>
          <p:cNvPr id="9" name="Rectangle 8"/>
          <p:cNvSpPr/>
          <p:nvPr userDrawn="1"/>
        </p:nvSpPr>
        <p:spPr>
          <a:xfrm>
            <a:off x="0" y="5943600"/>
            <a:ext cx="1143000" cy="914400"/>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sp>
        <p:nvSpPr>
          <p:cNvPr id="26" name="Rectangle 25"/>
          <p:cNvSpPr/>
          <p:nvPr userDrawn="1"/>
        </p:nvSpPr>
        <p:spPr>
          <a:xfrm>
            <a:off x="2286000" y="5943600"/>
            <a:ext cx="1143000" cy="9144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sp>
        <p:nvSpPr>
          <p:cNvPr id="27" name="Rectangle 26"/>
          <p:cNvSpPr/>
          <p:nvPr userDrawn="1"/>
        </p:nvSpPr>
        <p:spPr>
          <a:xfrm>
            <a:off x="3429000" y="5943600"/>
            <a:ext cx="1143000" cy="91440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sp>
        <p:nvSpPr>
          <p:cNvPr id="28" name="Rectangle 27"/>
          <p:cNvSpPr/>
          <p:nvPr userDrawn="1"/>
        </p:nvSpPr>
        <p:spPr>
          <a:xfrm>
            <a:off x="4572000" y="5943600"/>
            <a:ext cx="1143000" cy="914400"/>
          </a:xfrm>
          <a:prstGeom prst="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sp>
        <p:nvSpPr>
          <p:cNvPr id="29" name="Rectangle 28"/>
          <p:cNvSpPr/>
          <p:nvPr userDrawn="1"/>
        </p:nvSpPr>
        <p:spPr>
          <a:xfrm>
            <a:off x="5715000" y="5943600"/>
            <a:ext cx="1143000" cy="914400"/>
          </a:xfrm>
          <a:prstGeom prst="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sp>
        <p:nvSpPr>
          <p:cNvPr id="30" name="Rectangle 29"/>
          <p:cNvSpPr/>
          <p:nvPr userDrawn="1"/>
        </p:nvSpPr>
        <p:spPr>
          <a:xfrm>
            <a:off x="6858000" y="5943600"/>
            <a:ext cx="1143000" cy="914400"/>
          </a:xfrm>
          <a:prstGeom prst="rect">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sp>
        <p:nvSpPr>
          <p:cNvPr id="31" name="Rectangle 30"/>
          <p:cNvSpPr/>
          <p:nvPr userDrawn="1"/>
        </p:nvSpPr>
        <p:spPr>
          <a:xfrm>
            <a:off x="8001000" y="5943600"/>
            <a:ext cx="1143000" cy="914400"/>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sp>
        <p:nvSpPr>
          <p:cNvPr id="32" name="Rectangle 31"/>
          <p:cNvSpPr/>
          <p:nvPr userDrawn="1"/>
        </p:nvSpPr>
        <p:spPr>
          <a:xfrm>
            <a:off x="1143000" y="5943600"/>
            <a:ext cx="1143000" cy="914400"/>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prstClr val="white"/>
              </a:solidFill>
            </a:endParaRPr>
          </a:p>
        </p:txBody>
      </p:sp>
    </p:spTree>
    <p:extLst>
      <p:ext uri="{BB962C8B-B14F-4D97-AF65-F5344CB8AC3E}">
        <p14:creationId xmlns:p14="http://schemas.microsoft.com/office/powerpoint/2010/main" val="3067365993"/>
      </p:ext>
    </p:extLst>
  </p:cSld>
  <p:clrMapOvr>
    <a:masterClrMapping/>
  </p:clrMapOvr>
  <p:timing>
    <p:tnLst>
      <p:par>
        <p:cTn id="1" dur="indefinite" restart="never" nodeType="tmRoot"/>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0" y="3178177"/>
            <a:ext cx="9144000" cy="1470025"/>
          </a:xfrm>
        </p:spPr>
        <p:txBody>
          <a:bodyPr/>
          <a:lstStyle/>
          <a:p>
            <a:r>
              <a:rPr lang="en-US" dirty="0" smtClean="0"/>
              <a:t>Click to edit Master title style</a:t>
            </a:r>
            <a:endParaRPr lang="en-US" dirty="0"/>
          </a:p>
        </p:txBody>
      </p:sp>
      <p:sp>
        <p:nvSpPr>
          <p:cNvPr id="3" name="Subtitle 2"/>
          <p:cNvSpPr>
            <a:spLocks noGrp="1"/>
          </p:cNvSpPr>
          <p:nvPr>
            <p:ph type="subTitle" idx="1"/>
          </p:nvPr>
        </p:nvSpPr>
        <p:spPr>
          <a:xfrm>
            <a:off x="0" y="4724400"/>
            <a:ext cx="9144000" cy="160020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p>
            <a:fld id="{D6ECF940-69B7-4315-AE2B-758C18B21129}" type="datetimeFigureOut">
              <a:rPr lang="en-US" smtClean="0">
                <a:solidFill>
                  <a:prstClr val="black">
                    <a:tint val="75000"/>
                  </a:prstClr>
                </a:solidFill>
              </a:rPr>
              <a:pPr/>
              <a:t>10/27/2016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sz="1350">
                <a:latin typeface="Times New Roman" pitchFamily="18" charset="0"/>
                <a:cs typeface="Times New Roman" pitchFamily="18" charset="0"/>
              </a:defRPr>
            </a:lvl1pPr>
          </a:lstStyle>
          <a:p>
            <a:fld id="{BFDA250F-868C-41A6-9D90-09E2CBE02F85}" type="slidenum">
              <a:rPr lang="en-US" smtClean="0">
                <a:solidFill>
                  <a:prstClr val="black">
                    <a:tint val="75000"/>
                  </a:prstClr>
                </a:solidFill>
              </a:rPr>
              <a:pPr/>
              <a:t>‹#›</a:t>
            </a:fld>
            <a:endParaRPr lang="en-US" dirty="0">
              <a:solidFill>
                <a:prstClr val="black">
                  <a:tint val="75000"/>
                </a:prstClr>
              </a:solidFill>
            </a:endParaRPr>
          </a:p>
        </p:txBody>
      </p:sp>
      <p:pic>
        <p:nvPicPr>
          <p:cNvPr id="7" name="Picture 6" descr="adhe-logo2.eps"/>
          <p:cNvPicPr>
            <a:picLocks noChangeAspect="1"/>
          </p:cNvPicPr>
          <p:nvPr userDrawn="1"/>
        </p:nvPicPr>
        <p:blipFill>
          <a:blip r:embed="rId2" cstate="print"/>
          <a:stretch>
            <a:fillRect/>
          </a:stretch>
        </p:blipFill>
        <p:spPr>
          <a:xfrm>
            <a:off x="2590801" y="434975"/>
            <a:ext cx="3894791" cy="2743200"/>
          </a:xfrm>
          <a:prstGeom prst="rect">
            <a:avLst/>
          </a:prstGeom>
        </p:spPr>
      </p:pic>
    </p:spTree>
    <p:extLst>
      <p:ext uri="{BB962C8B-B14F-4D97-AF65-F5344CB8AC3E}">
        <p14:creationId xmlns:p14="http://schemas.microsoft.com/office/powerpoint/2010/main" val="1173096398"/>
      </p:ext>
    </p:extLst>
  </p:cSld>
  <p:clrMapOvr>
    <a:masterClrMapping/>
  </p:clrMapOvr>
  <p:timing>
    <p:tnLst>
      <p:par>
        <p:cTn id="1" dur="indefinite" restart="never" nodeType="tmRoot"/>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no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7" name="Picture 6" descr="adhe-logo2.eps"/>
          <p:cNvPicPr>
            <a:picLocks noChangeAspect="1"/>
          </p:cNvPicPr>
          <p:nvPr userDrawn="1"/>
        </p:nvPicPr>
        <p:blipFill>
          <a:blip r:embed="rId2" cstate="print"/>
          <a:stretch>
            <a:fillRect/>
          </a:stretch>
        </p:blipFill>
        <p:spPr>
          <a:xfrm>
            <a:off x="6934201" y="5486400"/>
            <a:ext cx="1947395" cy="1371600"/>
          </a:xfrm>
          <a:prstGeom prst="rect">
            <a:avLst/>
          </a:prstGeom>
        </p:spPr>
      </p:pic>
    </p:spTree>
    <p:extLst>
      <p:ext uri="{BB962C8B-B14F-4D97-AF65-F5344CB8AC3E}">
        <p14:creationId xmlns:p14="http://schemas.microsoft.com/office/powerpoint/2010/main" val="141689221"/>
      </p:ext>
    </p:extLst>
  </p:cSld>
  <p:clrMapOvr>
    <a:masterClrMapping/>
  </p:clrMapOvr>
  <p:timing>
    <p:tnLst>
      <p:par>
        <p:cTn id="1" dur="indefinite" restart="never" nodeType="tmRoot"/>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noAutofit/>
          </a:bodyPr>
          <a:lstStyle>
            <a:lvl1pPr algn="l">
              <a:defRPr sz="3300" b="1" cap="all"/>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normAutofit/>
          </a:bodyPr>
          <a:lstStyle>
            <a:lvl1pPr marL="0" indent="0">
              <a:buNone/>
              <a:defRPr sz="18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dirty="0" smtClean="0"/>
              <a:t>Click to edit Master text styles</a:t>
            </a:r>
          </a:p>
        </p:txBody>
      </p:sp>
      <p:pic>
        <p:nvPicPr>
          <p:cNvPr id="7" name="Picture 6" descr="adhe-logo2.eps"/>
          <p:cNvPicPr>
            <a:picLocks noChangeAspect="1"/>
          </p:cNvPicPr>
          <p:nvPr userDrawn="1"/>
        </p:nvPicPr>
        <p:blipFill>
          <a:blip r:embed="rId2" cstate="print"/>
          <a:stretch>
            <a:fillRect/>
          </a:stretch>
        </p:blipFill>
        <p:spPr>
          <a:xfrm>
            <a:off x="6934201" y="5486400"/>
            <a:ext cx="1947395" cy="1371600"/>
          </a:xfrm>
          <a:prstGeom prst="rect">
            <a:avLst/>
          </a:prstGeom>
        </p:spPr>
      </p:pic>
    </p:spTree>
    <p:extLst>
      <p:ext uri="{BB962C8B-B14F-4D97-AF65-F5344CB8AC3E}">
        <p14:creationId xmlns:p14="http://schemas.microsoft.com/office/powerpoint/2010/main" val="3045652791"/>
      </p:ext>
    </p:extLst>
  </p:cSld>
  <p:clrMapOvr>
    <a:masterClrMapping/>
  </p:clrMapOvr>
  <p:timing>
    <p:tnLst>
      <p:par>
        <p:cTn id="1" dur="indefinite" restart="never" nodeType="tmRoot"/>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457200" y="1600202"/>
            <a:ext cx="4038600" cy="4525963"/>
          </a:xfrm>
        </p:spPr>
        <p:txBody>
          <a:bodyPr>
            <a:noAutofit/>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600202"/>
            <a:ext cx="4038600" cy="4525963"/>
          </a:xfrm>
        </p:spPr>
        <p:txBody>
          <a:bodyPr>
            <a:noAutofit/>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6ECF940-69B7-4315-AE2B-758C18B21129}" type="datetimeFigureOut">
              <a:rPr lang="en-US" smtClean="0">
                <a:solidFill>
                  <a:prstClr val="black">
                    <a:tint val="75000"/>
                  </a:prstClr>
                </a:solidFill>
              </a:rPr>
              <a:pPr/>
              <a:t>10/27/2016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BFDA250F-868C-41A6-9D90-09E2CBE02F85}" type="slidenum">
              <a:rPr lang="en-US" smtClean="0">
                <a:solidFill>
                  <a:prstClr val="black">
                    <a:tint val="75000"/>
                  </a:prstClr>
                </a:solidFill>
              </a:rPr>
              <a:pPr/>
              <a:t>‹#›</a:t>
            </a:fld>
            <a:endParaRPr lang="en-US" dirty="0">
              <a:solidFill>
                <a:prstClr val="black">
                  <a:tint val="75000"/>
                </a:prstClr>
              </a:solidFill>
            </a:endParaRPr>
          </a:p>
        </p:txBody>
      </p:sp>
      <p:pic>
        <p:nvPicPr>
          <p:cNvPr id="8" name="Picture 7" descr="adhe-logo2.eps"/>
          <p:cNvPicPr>
            <a:picLocks noChangeAspect="1"/>
          </p:cNvPicPr>
          <p:nvPr userDrawn="1"/>
        </p:nvPicPr>
        <p:blipFill>
          <a:blip r:embed="rId2" cstate="print"/>
          <a:stretch>
            <a:fillRect/>
          </a:stretch>
        </p:blipFill>
        <p:spPr>
          <a:xfrm>
            <a:off x="6934201" y="5486400"/>
            <a:ext cx="1947395" cy="1371600"/>
          </a:xfrm>
          <a:prstGeom prst="rect">
            <a:avLst/>
          </a:prstGeom>
        </p:spPr>
      </p:pic>
    </p:spTree>
    <p:extLst>
      <p:ext uri="{BB962C8B-B14F-4D97-AF65-F5344CB8AC3E}">
        <p14:creationId xmlns:p14="http://schemas.microsoft.com/office/powerpoint/2010/main" val="1523371674"/>
      </p:ext>
    </p:extLst>
  </p:cSld>
  <p:clrMapOvr>
    <a:masterClrMapping/>
  </p:clrMapOvr>
  <p:timing>
    <p:tnLst>
      <p:par>
        <p:cTn id="1" dur="indefinite" restart="never" nodeType="tmRoot"/>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1535113"/>
            <a:ext cx="4040188" cy="639762"/>
          </a:xfrm>
        </p:spPr>
        <p:txBody>
          <a:bodyPr anchor="ctr"/>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smtClean="0"/>
              <a:t>Click to edit Master text styles</a:t>
            </a:r>
          </a:p>
        </p:txBody>
      </p:sp>
      <p:sp>
        <p:nvSpPr>
          <p:cNvPr id="4" name="Content Placeholder 3"/>
          <p:cNvSpPr>
            <a:spLocks noGrp="1"/>
          </p:cNvSpPr>
          <p:nvPr>
            <p:ph sz="half" idx="2"/>
          </p:nvPr>
        </p:nvSpPr>
        <p:spPr>
          <a:xfrm>
            <a:off x="457200" y="2297112"/>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6" y="1535113"/>
            <a:ext cx="4041775" cy="639762"/>
          </a:xfrm>
        </p:spPr>
        <p:txBody>
          <a:bodyPr anchor="ctr"/>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smtClean="0"/>
              <a:t>Click to edit Master text styles</a:t>
            </a:r>
          </a:p>
        </p:txBody>
      </p:sp>
      <p:sp>
        <p:nvSpPr>
          <p:cNvPr id="6" name="Content Placeholder 5"/>
          <p:cNvSpPr>
            <a:spLocks noGrp="1"/>
          </p:cNvSpPr>
          <p:nvPr>
            <p:ph sz="quarter" idx="4"/>
          </p:nvPr>
        </p:nvSpPr>
        <p:spPr>
          <a:xfrm>
            <a:off x="4645026" y="2297112"/>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6ECF940-69B7-4315-AE2B-758C18B21129}" type="datetimeFigureOut">
              <a:rPr lang="en-US" smtClean="0">
                <a:solidFill>
                  <a:prstClr val="black">
                    <a:tint val="75000"/>
                  </a:prstClr>
                </a:solidFill>
              </a:rPr>
              <a:pPr/>
              <a:t>10/27/2016</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BFDA250F-868C-41A6-9D90-09E2CBE02F85}" type="slidenum">
              <a:rPr lang="en-US" smtClean="0">
                <a:solidFill>
                  <a:prstClr val="black">
                    <a:tint val="75000"/>
                  </a:prstClr>
                </a:solidFill>
              </a:rPr>
              <a:pPr/>
              <a:t>‹#›</a:t>
            </a:fld>
            <a:endParaRPr lang="en-US" dirty="0">
              <a:solidFill>
                <a:prstClr val="black">
                  <a:tint val="75000"/>
                </a:prstClr>
              </a:solidFill>
            </a:endParaRPr>
          </a:p>
        </p:txBody>
      </p:sp>
      <p:pic>
        <p:nvPicPr>
          <p:cNvPr id="10" name="Picture 9" descr="adhe-logo2.eps"/>
          <p:cNvPicPr>
            <a:picLocks noChangeAspect="1"/>
          </p:cNvPicPr>
          <p:nvPr userDrawn="1"/>
        </p:nvPicPr>
        <p:blipFill>
          <a:blip r:embed="rId2" cstate="print"/>
          <a:stretch>
            <a:fillRect/>
          </a:stretch>
        </p:blipFill>
        <p:spPr>
          <a:xfrm>
            <a:off x="6934201" y="5486400"/>
            <a:ext cx="1947395" cy="1371600"/>
          </a:xfrm>
          <a:prstGeom prst="rect">
            <a:avLst/>
          </a:prstGeom>
        </p:spPr>
      </p:pic>
    </p:spTree>
    <p:extLst>
      <p:ext uri="{BB962C8B-B14F-4D97-AF65-F5344CB8AC3E}">
        <p14:creationId xmlns:p14="http://schemas.microsoft.com/office/powerpoint/2010/main" val="3947719329"/>
      </p:ext>
    </p:extLst>
  </p:cSld>
  <p:clrMapOvr>
    <a:masterClrMapping/>
  </p:clrMapOvr>
  <p:timing>
    <p:tnLst>
      <p:par>
        <p:cTn id="1" dur="indefinite" restart="never" nodeType="tmRoot"/>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lstStyle>
            <a:lvl1pPr>
              <a:defRPr b="1" i="0" baseline="0">
                <a:latin typeface="Times New Roman" pitchFamily="18" charset="0"/>
                <a:cs typeface="Times New Roman" pitchFamily="18" charset="0"/>
              </a:defRPr>
            </a:lvl1pPr>
          </a:lstStyle>
          <a:p>
            <a:r>
              <a:rPr lang="en-US" dirty="0" smtClean="0"/>
              <a:t>Click to edit Master title style</a:t>
            </a:r>
            <a:endParaRPr lang="en-US" dirty="0"/>
          </a:p>
        </p:txBody>
      </p:sp>
      <p:sp>
        <p:nvSpPr>
          <p:cNvPr id="7" name="Subtitle 2"/>
          <p:cNvSpPr>
            <a:spLocks noGrp="1"/>
          </p:cNvSpPr>
          <p:nvPr>
            <p:ph type="subTitle" idx="1"/>
          </p:nvPr>
        </p:nvSpPr>
        <p:spPr>
          <a:xfrm>
            <a:off x="0" y="1524000"/>
            <a:ext cx="9144000" cy="762000"/>
          </a:xfrm>
        </p:spPr>
        <p:txBody>
          <a:bodyPr/>
          <a:lstStyle>
            <a:lvl1pPr marL="0" indent="0" algn="ctr">
              <a:buNone/>
              <a:defRPr baseline="0">
                <a:solidFill>
                  <a:schemeClr val="tx1"/>
                </a:solidFill>
                <a:latin typeface="Times New Roman" pitchFamily="18" charset="0"/>
                <a:cs typeface="Times New Roman" pitchFamily="18" charset="0"/>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dirty="0" smtClean="0"/>
              <a:t>Click to edit Master subtitle style</a:t>
            </a:r>
            <a:endParaRPr lang="en-US" dirty="0"/>
          </a:p>
        </p:txBody>
      </p:sp>
      <p:sp>
        <p:nvSpPr>
          <p:cNvPr id="4" name="Content Placeholder 2"/>
          <p:cNvSpPr>
            <a:spLocks noGrp="1"/>
          </p:cNvSpPr>
          <p:nvPr>
            <p:ph sz="half" idx="10"/>
          </p:nvPr>
        </p:nvSpPr>
        <p:spPr>
          <a:xfrm>
            <a:off x="457200" y="2514602"/>
            <a:ext cx="8229600" cy="3611563"/>
          </a:xfrm>
        </p:spPr>
        <p:txBody>
          <a:bodyPr>
            <a:noAutofit/>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615227179"/>
      </p:ext>
    </p:extLst>
  </p:cSld>
  <p:clrMapOvr>
    <a:masterClrMapping/>
  </p:clrMapOvr>
  <p:timing>
    <p:tnLst>
      <p:par>
        <p:cTn id="1" dur="indefinite" restart="never" nodeType="tmRoot"/>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a:solidFill>
            <a:schemeClr val="tx2"/>
          </a:solidFill>
        </p:spPr>
        <p:txBody>
          <a:bodyPr>
            <a:normAutofit/>
          </a:bodyPr>
          <a:lstStyle>
            <a:lvl1pPr>
              <a:defRPr sz="3600" b="1" i="0" baseline="0">
                <a:solidFill>
                  <a:schemeClr val="bg1"/>
                </a:solidFill>
                <a:latin typeface="Times New Roman" pitchFamily="18" charset="0"/>
                <a:cs typeface="Times New Roman" pitchFamily="18" charset="0"/>
              </a:defRPr>
            </a:lvl1pPr>
          </a:lstStyle>
          <a:p>
            <a:r>
              <a:rPr lang="en-US" dirty="0" smtClean="0"/>
              <a:t>Click to edit Master title style</a:t>
            </a:r>
            <a:endParaRPr lang="en-US" dirty="0"/>
          </a:p>
        </p:txBody>
      </p:sp>
      <p:sp>
        <p:nvSpPr>
          <p:cNvPr id="7" name="Subtitle 2"/>
          <p:cNvSpPr>
            <a:spLocks noGrp="1"/>
          </p:cNvSpPr>
          <p:nvPr>
            <p:ph type="subTitle" idx="1"/>
          </p:nvPr>
        </p:nvSpPr>
        <p:spPr>
          <a:xfrm>
            <a:off x="0" y="1524000"/>
            <a:ext cx="9144000" cy="1600200"/>
          </a:xfrm>
        </p:spPr>
        <p:txBody>
          <a:bodyPr/>
          <a:lstStyle>
            <a:lvl1pPr marL="0" indent="0" algn="ctr">
              <a:buNone/>
              <a:defRPr baseline="0">
                <a:solidFill>
                  <a:schemeClr val="tx1"/>
                </a:solidFill>
                <a:latin typeface="Times New Roman" pitchFamily="18" charset="0"/>
                <a:cs typeface="Times New Roman" pitchFamily="18" charset="0"/>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dirty="0" smtClean="0"/>
              <a:t>Click to edit Master subtitle style</a:t>
            </a:r>
            <a:endParaRPr lang="en-US" dirty="0"/>
          </a:p>
        </p:txBody>
      </p:sp>
    </p:spTree>
    <p:extLst>
      <p:ext uri="{BB962C8B-B14F-4D97-AF65-F5344CB8AC3E}">
        <p14:creationId xmlns:p14="http://schemas.microsoft.com/office/powerpoint/2010/main" val="1024079765"/>
      </p:ext>
    </p:extLst>
  </p:cSld>
  <p:clrMapOvr>
    <a:masterClrMapping/>
  </p:clrMapOvr>
  <p:timing>
    <p:tnLst>
      <p:par>
        <p:cTn id="1" dur="indefinite" restart="never" nodeType="tmRoot"/>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6" name="Title 1"/>
          <p:cNvSpPr>
            <a:spLocks noGrp="1"/>
          </p:cNvSpPr>
          <p:nvPr>
            <p:ph type="title"/>
          </p:nvPr>
        </p:nvSpPr>
        <p:spPr>
          <a:xfrm>
            <a:off x="0" y="274638"/>
            <a:ext cx="9144000" cy="1143000"/>
          </a:xfrm>
          <a:solidFill>
            <a:schemeClr val="tx2"/>
          </a:solidFill>
        </p:spPr>
        <p:txBody>
          <a:bodyPr>
            <a:normAutofit/>
          </a:bodyPr>
          <a:lstStyle>
            <a:lvl1pPr>
              <a:defRPr sz="3600" b="1" i="0" baseline="0">
                <a:solidFill>
                  <a:schemeClr val="bg1"/>
                </a:solidFill>
                <a:latin typeface="Times New Roman" pitchFamily="18" charset="0"/>
                <a:cs typeface="Times New Roman" pitchFamily="18" charset="0"/>
              </a:defRPr>
            </a:lvl1pPr>
          </a:lstStyle>
          <a:p>
            <a:r>
              <a:rPr lang="en-US" dirty="0" smtClean="0"/>
              <a:t>Click to edit Master title style</a:t>
            </a:r>
            <a:endParaRPr lang="en-US" dirty="0"/>
          </a:p>
        </p:txBody>
      </p:sp>
      <p:sp>
        <p:nvSpPr>
          <p:cNvPr id="3" name="Content Placeholder 2"/>
          <p:cNvSpPr>
            <a:spLocks noGrp="1"/>
          </p:cNvSpPr>
          <p:nvPr>
            <p:ph sz="half" idx="10"/>
          </p:nvPr>
        </p:nvSpPr>
        <p:spPr>
          <a:xfrm>
            <a:off x="457200" y="2514602"/>
            <a:ext cx="8229600" cy="3611563"/>
          </a:xfrm>
        </p:spPr>
        <p:txBody>
          <a:bodyPr>
            <a:noAutofit/>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238912596"/>
      </p:ext>
    </p:extLst>
  </p:cSld>
  <p:clrMapOvr>
    <a:masterClrMapping/>
  </p:clrMapOvr>
  <p:timing>
    <p:tnLst>
      <p:par>
        <p:cTn id="1" dur="indefinite" restart="never" nodeType="tmRoot"/>
      </p:par>
    </p:tn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6_Title Only">
    <p:spTree>
      <p:nvGrpSpPr>
        <p:cNvPr id="1" name=""/>
        <p:cNvGrpSpPr/>
        <p:nvPr/>
      </p:nvGrpSpPr>
      <p:grpSpPr>
        <a:xfrm>
          <a:off x="0" y="0"/>
          <a:ext cx="0" cy="0"/>
          <a:chOff x="0" y="0"/>
          <a:chExt cx="0" cy="0"/>
        </a:xfrm>
      </p:grpSpPr>
      <p:sp>
        <p:nvSpPr>
          <p:cNvPr id="6" name="Title 1"/>
          <p:cNvSpPr>
            <a:spLocks noGrp="1"/>
          </p:cNvSpPr>
          <p:nvPr>
            <p:ph type="title"/>
          </p:nvPr>
        </p:nvSpPr>
        <p:spPr>
          <a:xfrm>
            <a:off x="0" y="274638"/>
            <a:ext cx="9144000" cy="1143000"/>
          </a:xfrm>
          <a:solidFill>
            <a:schemeClr val="tx2"/>
          </a:solidFill>
        </p:spPr>
        <p:txBody>
          <a:bodyPr>
            <a:normAutofit/>
          </a:bodyPr>
          <a:lstStyle>
            <a:lvl1pPr>
              <a:defRPr sz="3600" b="1" i="0" baseline="0">
                <a:solidFill>
                  <a:schemeClr val="bg1"/>
                </a:solidFill>
                <a:latin typeface="Times New Roman" pitchFamily="18" charset="0"/>
                <a:cs typeface="Times New Roman" pitchFamily="18" charset="0"/>
              </a:defRPr>
            </a:lvl1pPr>
          </a:lstStyle>
          <a:p>
            <a:r>
              <a:rPr lang="en-US" dirty="0" smtClean="0"/>
              <a:t>Click to edit Master title style</a:t>
            </a:r>
            <a:endParaRPr lang="en-US" dirty="0"/>
          </a:p>
        </p:txBody>
      </p:sp>
      <p:sp>
        <p:nvSpPr>
          <p:cNvPr id="3" name="Title 8"/>
          <p:cNvSpPr txBox="1">
            <a:spLocks/>
          </p:cNvSpPr>
          <p:nvPr userDrawn="1"/>
        </p:nvSpPr>
        <p:spPr>
          <a:xfrm>
            <a:off x="0" y="6324600"/>
            <a:ext cx="9144000" cy="381000"/>
          </a:xfrm>
          <a:prstGeom prst="rect">
            <a:avLst/>
          </a:prstGeom>
          <a:solidFill>
            <a:schemeClr val="tx2"/>
          </a:solidFill>
        </p:spPr>
        <p:txBody>
          <a:bodyPr vert="horz" lIns="68580" tIns="34290" rIns="68580" bIns="34290" rtlCol="0" anchor="ctr">
            <a:noAutofit/>
          </a:bodyPr>
          <a:lstStyle/>
          <a:p>
            <a:pPr algn="r">
              <a:spcBef>
                <a:spcPct val="0"/>
              </a:spcBef>
              <a:defRPr/>
            </a:pPr>
            <a:r>
              <a:rPr lang="en-US" sz="1350" b="1" dirty="0">
                <a:solidFill>
                  <a:prstClr val="white"/>
                </a:solidFill>
                <a:latin typeface="Times New Roman" pitchFamily="18" charset="0"/>
                <a:cs typeface="Times New Roman" pitchFamily="18" charset="0"/>
              </a:rPr>
              <a:t>(Source: XXXXX) </a:t>
            </a:r>
          </a:p>
        </p:txBody>
      </p:sp>
      <p:sp>
        <p:nvSpPr>
          <p:cNvPr id="4" name="Content Placeholder 2"/>
          <p:cNvSpPr>
            <a:spLocks noGrp="1"/>
          </p:cNvSpPr>
          <p:nvPr>
            <p:ph sz="half" idx="10"/>
          </p:nvPr>
        </p:nvSpPr>
        <p:spPr>
          <a:xfrm>
            <a:off x="457200" y="2514602"/>
            <a:ext cx="8229600" cy="3611563"/>
          </a:xfrm>
        </p:spPr>
        <p:txBody>
          <a:bodyPr>
            <a:noAutofit/>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158121944"/>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457200" y="1600200"/>
            <a:ext cx="4038600" cy="4525963"/>
          </a:xfrm>
        </p:spPr>
        <p:txBody>
          <a:bodyPr>
            <a:noAutofit/>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600200"/>
            <a:ext cx="4038600" cy="4525963"/>
          </a:xfrm>
        </p:spPr>
        <p:txBody>
          <a:bodyPr>
            <a:noAutofit/>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6ECF940-69B7-4315-AE2B-758C18B21129}" type="datetimeFigureOut">
              <a:rPr lang="en-US" smtClean="0"/>
              <a:pPr/>
              <a:t>10/27/2016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FDA250F-868C-41A6-9D90-09E2CBE02F85}" type="slidenum">
              <a:rPr lang="en-US" smtClean="0"/>
              <a:pPr/>
              <a:t>‹#›</a:t>
            </a:fld>
            <a:endParaRPr lang="en-US" dirty="0"/>
          </a:p>
        </p:txBody>
      </p:sp>
      <p:pic>
        <p:nvPicPr>
          <p:cNvPr id="8" name="Picture 7" descr="adhe-logo2.eps"/>
          <p:cNvPicPr>
            <a:picLocks noChangeAspect="1"/>
          </p:cNvPicPr>
          <p:nvPr userDrawn="1"/>
        </p:nvPicPr>
        <p:blipFill>
          <a:blip r:embed="rId2" cstate="print"/>
          <a:stretch>
            <a:fillRect/>
          </a:stretch>
        </p:blipFill>
        <p:spPr>
          <a:xfrm>
            <a:off x="6934200" y="5486400"/>
            <a:ext cx="1947395" cy="1371600"/>
          </a:xfrm>
          <a:prstGeom prst="rect">
            <a:avLst/>
          </a:prstGeom>
        </p:spPr>
      </p:pic>
    </p:spTree>
  </p:cSld>
  <p:clrMapOvr>
    <a:masterClrMapping/>
  </p:clrMapOvr>
  <p:timing>
    <p:tnLst>
      <p:par>
        <p:cTn id="1" dur="indefinite" restart="never" nodeType="tmRoot"/>
      </p:par>
    </p:tn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4_Title Only">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normAutofit/>
          </a:bodyPr>
          <a:lstStyle>
            <a:lvl1pPr>
              <a:defRPr sz="3600"/>
            </a:lvl1pPr>
          </a:lstStyle>
          <a:p>
            <a:r>
              <a:rPr lang="en-US" dirty="0" smtClean="0"/>
              <a:t>Click to edit Master title style</a:t>
            </a:r>
            <a:endParaRPr lang="en-US" dirty="0"/>
          </a:p>
        </p:txBody>
      </p:sp>
      <p:sp>
        <p:nvSpPr>
          <p:cNvPr id="3" name="Content Placeholder 2"/>
          <p:cNvSpPr>
            <a:spLocks noGrp="1"/>
          </p:cNvSpPr>
          <p:nvPr>
            <p:ph sz="half" idx="10"/>
          </p:nvPr>
        </p:nvSpPr>
        <p:spPr>
          <a:xfrm>
            <a:off x="457200" y="2514602"/>
            <a:ext cx="8229600" cy="3611563"/>
          </a:xfrm>
        </p:spPr>
        <p:txBody>
          <a:bodyPr>
            <a:noAutofit/>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135673713"/>
      </p:ext>
    </p:extLst>
  </p:cSld>
  <p:clrMapOvr>
    <a:masterClrMapping/>
  </p:clrMapOvr>
  <p:timing>
    <p:tnLst>
      <p:par>
        <p:cTn id="1" dur="indefinite" restart="never" nodeType="tmRoot"/>
      </p:par>
    </p:tn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Content Placeholder 2"/>
          <p:cNvSpPr>
            <a:spLocks noGrp="1"/>
          </p:cNvSpPr>
          <p:nvPr>
            <p:ph sz="half" idx="10"/>
          </p:nvPr>
        </p:nvSpPr>
        <p:spPr>
          <a:xfrm>
            <a:off x="457200" y="2514602"/>
            <a:ext cx="8229600" cy="3611563"/>
          </a:xfrm>
        </p:spPr>
        <p:txBody>
          <a:bodyPr>
            <a:noAutofit/>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44055073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normAutofit/>
          </a:bodyPr>
          <a:lstStyle>
            <a:lvl1pPr algn="l">
              <a:defRPr sz="1800" b="1"/>
            </a:lvl1pPr>
          </a:lstStyle>
          <a:p>
            <a:r>
              <a:rPr lang="en-US" dirty="0" smtClean="0"/>
              <a:t>Click to edit Master title style</a:t>
            </a:r>
            <a:endParaRPr lang="en-US" dirty="0"/>
          </a:p>
        </p:txBody>
      </p:sp>
      <p:sp>
        <p:nvSpPr>
          <p:cNvPr id="3" name="Content Placeholder 2"/>
          <p:cNvSpPr>
            <a:spLocks noGrp="1"/>
          </p:cNvSpPr>
          <p:nvPr>
            <p:ph idx="1"/>
          </p:nvPr>
        </p:nvSpPr>
        <p:spPr>
          <a:xfrm>
            <a:off x="3575050" y="273052"/>
            <a:ext cx="5111750" cy="5853113"/>
          </a:xfrm>
        </p:spPr>
        <p:txBody>
          <a:bodyPr>
            <a:noAutofit/>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457201" y="1435102"/>
            <a:ext cx="3008313" cy="4691063"/>
          </a:xfrm>
        </p:spPr>
        <p:txBody>
          <a:bodyPr>
            <a:noAutofit/>
          </a:bodyPr>
          <a:lstStyle>
            <a:lvl1pPr marL="0" indent="0">
              <a:buNone/>
              <a:defRPr sz="13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dirty="0" smtClean="0"/>
              <a:t>Click to edit Master text styles</a:t>
            </a:r>
          </a:p>
        </p:txBody>
      </p:sp>
      <p:pic>
        <p:nvPicPr>
          <p:cNvPr id="8" name="Picture 7" descr="adhe-logo2.eps"/>
          <p:cNvPicPr>
            <a:picLocks noChangeAspect="1"/>
          </p:cNvPicPr>
          <p:nvPr userDrawn="1"/>
        </p:nvPicPr>
        <p:blipFill>
          <a:blip r:embed="rId2" cstate="print"/>
          <a:stretch>
            <a:fillRect/>
          </a:stretch>
        </p:blipFill>
        <p:spPr>
          <a:xfrm>
            <a:off x="6934201" y="5486400"/>
            <a:ext cx="1947395" cy="1371600"/>
          </a:xfrm>
          <a:prstGeom prst="rect">
            <a:avLst/>
          </a:prstGeom>
        </p:spPr>
      </p:pic>
    </p:spTree>
    <p:extLst>
      <p:ext uri="{BB962C8B-B14F-4D97-AF65-F5344CB8AC3E}">
        <p14:creationId xmlns:p14="http://schemas.microsoft.com/office/powerpoint/2010/main" val="3724540302"/>
      </p:ext>
    </p:extLst>
  </p:cSld>
  <p:clrMapOvr>
    <a:masterClrMapping/>
  </p:clrMapOvr>
  <p:timing>
    <p:tnLst>
      <p:par>
        <p:cTn id="1" dur="indefinite" restart="never" nodeType="tmRoot"/>
      </p:par>
    </p:tn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normAutofit/>
          </a:bodyPr>
          <a:lstStyle>
            <a:lvl1pPr algn="l">
              <a:defRPr sz="1800" b="1"/>
            </a:lvl1pPr>
          </a:lstStyle>
          <a:p>
            <a:r>
              <a:rPr lang="en-US" dirty="0" smtClean="0"/>
              <a:t>Click to edit Master title style</a:t>
            </a:r>
            <a:endParaRPr lang="en-US" dirty="0"/>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normAutofit/>
          </a:bodyPr>
          <a:lstStyle>
            <a:lvl1pPr marL="0" indent="0">
              <a:buNone/>
              <a:defRPr sz="13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dirty="0" smtClean="0"/>
              <a:t>Click to edit Master text styles</a:t>
            </a:r>
          </a:p>
        </p:txBody>
      </p:sp>
    </p:spTree>
    <p:extLst>
      <p:ext uri="{BB962C8B-B14F-4D97-AF65-F5344CB8AC3E}">
        <p14:creationId xmlns:p14="http://schemas.microsoft.com/office/powerpoint/2010/main" val="2032556308"/>
      </p:ext>
    </p:extLst>
  </p:cSld>
  <p:clrMapOvr>
    <a:masterClrMapping/>
  </p:clrMapOvr>
  <p:timing>
    <p:tnLst>
      <p:par>
        <p:cTn id="1" dur="indefinite" restart="never" nodeType="tmRoot"/>
      </p:par>
    </p:tn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normAutofit/>
          </a:bodyPr>
          <a:lstStyle>
            <a:lvl1pPr>
              <a:defRPr sz="3600" b="1" i="0" baseline="0">
                <a:latin typeface="Times New Roman" pitchFamily="18" charset="0"/>
                <a:cs typeface="Times New Roman" pitchFamily="18" charset="0"/>
              </a:defRPr>
            </a:lvl1pPr>
          </a:lstStyle>
          <a:p>
            <a:r>
              <a:rPr lang="en-US" dirty="0" smtClean="0"/>
              <a:t>Click to edit Master title style</a:t>
            </a:r>
            <a:endParaRPr lang="en-US" dirty="0"/>
          </a:p>
        </p:txBody>
      </p:sp>
      <p:sp>
        <p:nvSpPr>
          <p:cNvPr id="3" name="Vertical Text Placeholder 2"/>
          <p:cNvSpPr>
            <a:spLocks noGrp="1"/>
          </p:cNvSpPr>
          <p:nvPr>
            <p:ph type="body" orient="vert" idx="1"/>
          </p:nvPr>
        </p:nvSpPr>
        <p:spPr/>
        <p:txBody>
          <a:bodyPr vert="eaVert">
            <a:noAutofit/>
          </a:bodyPr>
          <a:lstStyle>
            <a:lvl1pPr>
              <a:defRPr baseline="0">
                <a:latin typeface="Times New Roman" pitchFamily="18" charset="0"/>
                <a:cs typeface="Times New Roman" pitchFamily="18" charset="0"/>
              </a:defRPr>
            </a:lvl1pPr>
            <a:lvl2pPr>
              <a:defRPr baseline="0">
                <a:latin typeface="Times New Roman" pitchFamily="18" charset="0"/>
                <a:cs typeface="Times New Roman" pitchFamily="18" charset="0"/>
              </a:defRPr>
            </a:lvl2pPr>
            <a:lvl3pPr>
              <a:defRPr sz="1800" baseline="0">
                <a:latin typeface="Calibri" pitchFamily="34" charset="0"/>
                <a:cs typeface="Calibri" pitchFamily="34" charset="0"/>
              </a:defRPr>
            </a:lvl3pPr>
            <a:lvl4pPr>
              <a:defRPr sz="1800" baseline="0">
                <a:latin typeface="Calibri" pitchFamily="34" charset="0"/>
                <a:cs typeface="Calibri" pitchFamily="34" charset="0"/>
              </a:defRPr>
            </a:lvl4pPr>
            <a:lvl5pPr>
              <a:defRPr sz="1800" baseline="0">
                <a:latin typeface="Calibri" pitchFamily="34" charset="0"/>
                <a:cs typeface="Calibri"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978832105"/>
      </p:ext>
    </p:extLst>
  </p:cSld>
  <p:clrMapOvr>
    <a:masterClrMapping/>
  </p:clrMapOvr>
  <p:timing>
    <p:tnLst>
      <p:par>
        <p:cTn id="1" dur="indefinite" restart="never" nodeType="tmRoot"/>
      </p:par>
    </p:tn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normAutofit/>
          </a:bodyPr>
          <a:lstStyle>
            <a:lvl1pPr algn="l">
              <a:defRPr sz="3600"/>
            </a:lvl1pPr>
          </a:lstStyle>
          <a:p>
            <a:r>
              <a:rPr lang="en-US" dirty="0" smtClean="0"/>
              <a:t>Click to edit Master title style</a:t>
            </a:r>
            <a:endParaRPr lang="en-US" dirty="0"/>
          </a:p>
        </p:txBody>
      </p:sp>
      <p:sp>
        <p:nvSpPr>
          <p:cNvPr id="3" name="Vertical Text Placeholder 2"/>
          <p:cNvSpPr>
            <a:spLocks noGrp="1"/>
          </p:cNvSpPr>
          <p:nvPr>
            <p:ph type="body" orient="vert" idx="1"/>
          </p:nvPr>
        </p:nvSpPr>
        <p:spPr>
          <a:xfrm>
            <a:off x="457200" y="274640"/>
            <a:ext cx="6019800" cy="5851525"/>
          </a:xfrm>
        </p:spPr>
        <p:txBody>
          <a:bodyPr vert="eaVert">
            <a:noAutofit/>
          </a:bodyPr>
          <a:lstStyle>
            <a:lvl3pPr>
              <a:defRPr sz="1800"/>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9700567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F337259-5793-4459-B86C-569F86429933}" type="datetimeFigureOut">
              <a:rPr lang="en-US" smtClean="0">
                <a:solidFill>
                  <a:prstClr val="black">
                    <a:tint val="75000"/>
                  </a:prstClr>
                </a:solidFill>
              </a:rPr>
              <a:pPr/>
              <a:t>10/27/2016</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D6216245-3EE8-43B1-AB0E-149F105A12A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01831803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10_Title Only">
    <p:spTree>
      <p:nvGrpSpPr>
        <p:cNvPr id="1" name=""/>
        <p:cNvGrpSpPr/>
        <p:nvPr/>
      </p:nvGrpSpPr>
      <p:grpSpPr>
        <a:xfrm>
          <a:off x="0" y="0"/>
          <a:ext cx="0" cy="0"/>
          <a:chOff x="0" y="0"/>
          <a:chExt cx="0" cy="0"/>
        </a:xfrm>
      </p:grpSpPr>
      <p:sp>
        <p:nvSpPr>
          <p:cNvPr id="6" name="Title 1"/>
          <p:cNvSpPr>
            <a:spLocks noGrp="1"/>
          </p:cNvSpPr>
          <p:nvPr>
            <p:ph type="title"/>
          </p:nvPr>
        </p:nvSpPr>
        <p:spPr>
          <a:xfrm>
            <a:off x="0" y="274638"/>
            <a:ext cx="9144000" cy="1143000"/>
          </a:xfrm>
          <a:solidFill>
            <a:schemeClr val="tx2"/>
          </a:solidFill>
        </p:spPr>
        <p:txBody>
          <a:bodyPr>
            <a:normAutofit/>
          </a:bodyPr>
          <a:lstStyle>
            <a:lvl1pPr>
              <a:defRPr sz="4800" b="1" i="0" baseline="0">
                <a:solidFill>
                  <a:schemeClr val="bg1"/>
                </a:solidFill>
                <a:latin typeface="Times New Roman" pitchFamily="18" charset="0"/>
                <a:cs typeface="Times New Roman" pitchFamily="18" charset="0"/>
              </a:defRPr>
            </a:lvl1pPr>
          </a:lstStyle>
          <a:p>
            <a:r>
              <a:rPr lang="en-US" dirty="0" smtClean="0"/>
              <a:t>Click to edit Master title style</a:t>
            </a:r>
            <a:endParaRPr lang="en-US" dirty="0"/>
          </a:p>
        </p:txBody>
      </p:sp>
      <p:sp>
        <p:nvSpPr>
          <p:cNvPr id="3" name="Content Placeholder 2"/>
          <p:cNvSpPr>
            <a:spLocks noGrp="1"/>
          </p:cNvSpPr>
          <p:nvPr>
            <p:ph sz="half" idx="10"/>
          </p:nvPr>
        </p:nvSpPr>
        <p:spPr>
          <a:xfrm>
            <a:off x="457200" y="1600202"/>
            <a:ext cx="8229600" cy="3611563"/>
          </a:xfrm>
        </p:spPr>
        <p:txBody>
          <a:bodyPr>
            <a:noAutofit/>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446759528"/>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1535113"/>
            <a:ext cx="4040188" cy="639762"/>
          </a:xfrm>
        </p:spPr>
        <p:txBody>
          <a:bodyPr anchor="ctr"/>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297112"/>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5" y="1535113"/>
            <a:ext cx="4041775" cy="639762"/>
          </a:xfrm>
        </p:spPr>
        <p:txBody>
          <a:bodyPr anchor="ctr"/>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5" y="2297112"/>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6ECF940-69B7-4315-AE2B-758C18B21129}" type="datetimeFigureOut">
              <a:rPr lang="en-US" smtClean="0"/>
              <a:pPr/>
              <a:t>10/27/2016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BFDA250F-868C-41A6-9D90-09E2CBE02F85}" type="slidenum">
              <a:rPr lang="en-US" smtClean="0"/>
              <a:pPr/>
              <a:t>‹#›</a:t>
            </a:fld>
            <a:endParaRPr lang="en-US" dirty="0"/>
          </a:p>
        </p:txBody>
      </p:sp>
      <p:pic>
        <p:nvPicPr>
          <p:cNvPr id="10" name="Picture 9" descr="adhe-logo2.eps"/>
          <p:cNvPicPr>
            <a:picLocks noChangeAspect="1"/>
          </p:cNvPicPr>
          <p:nvPr userDrawn="1"/>
        </p:nvPicPr>
        <p:blipFill>
          <a:blip r:embed="rId2" cstate="print"/>
          <a:stretch>
            <a:fillRect/>
          </a:stretch>
        </p:blipFill>
        <p:spPr>
          <a:xfrm>
            <a:off x="6934200" y="5486400"/>
            <a:ext cx="1947395" cy="1371600"/>
          </a:xfrm>
          <a:prstGeom prst="rect">
            <a:avLst/>
          </a:prstGeom>
        </p:spPr>
      </p:pic>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lstStyle>
            <a:lvl1pPr>
              <a:defRPr b="1" i="0" baseline="0">
                <a:latin typeface="Times New Roman" pitchFamily="18" charset="0"/>
                <a:cs typeface="Times New Roman" pitchFamily="18" charset="0"/>
              </a:defRPr>
            </a:lvl1pPr>
          </a:lstStyle>
          <a:p>
            <a:r>
              <a:rPr lang="en-US" dirty="0" smtClean="0"/>
              <a:t>Click to edit Master title style</a:t>
            </a:r>
            <a:endParaRPr lang="en-US" dirty="0"/>
          </a:p>
        </p:txBody>
      </p:sp>
      <p:sp>
        <p:nvSpPr>
          <p:cNvPr id="7" name="Subtitle 2"/>
          <p:cNvSpPr>
            <a:spLocks noGrp="1"/>
          </p:cNvSpPr>
          <p:nvPr>
            <p:ph type="subTitle" idx="1"/>
          </p:nvPr>
        </p:nvSpPr>
        <p:spPr>
          <a:xfrm>
            <a:off x="0" y="1524000"/>
            <a:ext cx="9144000" cy="762000"/>
          </a:xfrm>
        </p:spPr>
        <p:txBody>
          <a:bodyPr/>
          <a:lstStyle>
            <a:lvl1pPr marL="0" indent="0" algn="ctr">
              <a:buNone/>
              <a:defRPr baseline="0">
                <a:solidFill>
                  <a:schemeClr val="tx1"/>
                </a:solidFill>
                <a:latin typeface="Times New Roman" pitchFamily="18" charset="0"/>
                <a:cs typeface="Times New Roman" pitchFamily="18"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4" name="Content Placeholder 2"/>
          <p:cNvSpPr>
            <a:spLocks noGrp="1"/>
          </p:cNvSpPr>
          <p:nvPr>
            <p:ph sz="half" idx="10"/>
          </p:nvPr>
        </p:nvSpPr>
        <p:spPr>
          <a:xfrm>
            <a:off x="457200" y="2514600"/>
            <a:ext cx="8229600" cy="3611563"/>
          </a:xfrm>
        </p:spPr>
        <p:txBody>
          <a:bodyPr>
            <a:noAutofit/>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a:solidFill>
            <a:schemeClr val="tx2"/>
          </a:solidFill>
        </p:spPr>
        <p:txBody>
          <a:bodyPr>
            <a:normAutofit/>
          </a:bodyPr>
          <a:lstStyle>
            <a:lvl1pPr>
              <a:defRPr sz="4800" b="1" i="0" baseline="0">
                <a:solidFill>
                  <a:schemeClr val="bg1"/>
                </a:solidFill>
                <a:latin typeface="Times New Roman" pitchFamily="18" charset="0"/>
                <a:cs typeface="Times New Roman" pitchFamily="18" charset="0"/>
              </a:defRPr>
            </a:lvl1pPr>
          </a:lstStyle>
          <a:p>
            <a:r>
              <a:rPr lang="en-US" dirty="0" smtClean="0"/>
              <a:t>Click to edit Master title style</a:t>
            </a:r>
            <a:endParaRPr lang="en-US" dirty="0"/>
          </a:p>
        </p:txBody>
      </p:sp>
      <p:sp>
        <p:nvSpPr>
          <p:cNvPr id="7" name="Subtitle 2"/>
          <p:cNvSpPr>
            <a:spLocks noGrp="1"/>
          </p:cNvSpPr>
          <p:nvPr>
            <p:ph type="subTitle" idx="1"/>
          </p:nvPr>
        </p:nvSpPr>
        <p:spPr>
          <a:xfrm>
            <a:off x="0" y="1524000"/>
            <a:ext cx="9144000" cy="1600200"/>
          </a:xfrm>
        </p:spPr>
        <p:txBody>
          <a:bodyPr/>
          <a:lstStyle>
            <a:lvl1pPr marL="0" indent="0" algn="ctr">
              <a:buNone/>
              <a:defRPr baseline="0">
                <a:solidFill>
                  <a:schemeClr val="tx1"/>
                </a:solidFill>
                <a:latin typeface="Times New Roman" pitchFamily="18" charset="0"/>
                <a:cs typeface="Times New Roman" pitchFamily="18"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theme" Target="../theme/theme2.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image" Target="../media/image2.jp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slideLayout" Target="../slideLayouts/slideLayout43.xml"/><Relationship Id="rId18" Type="http://schemas.openxmlformats.org/officeDocument/2006/relationships/slideLayout" Target="../slideLayouts/slideLayout48.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17" Type="http://schemas.openxmlformats.org/officeDocument/2006/relationships/slideLayout" Target="../slideLayouts/slideLayout47.xml"/><Relationship Id="rId2" Type="http://schemas.openxmlformats.org/officeDocument/2006/relationships/slideLayout" Target="../slideLayouts/slideLayout32.xml"/><Relationship Id="rId16" Type="http://schemas.openxmlformats.org/officeDocument/2006/relationships/slideLayout" Target="../slideLayouts/slideLayout46.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5" Type="http://schemas.openxmlformats.org/officeDocument/2006/relationships/slideLayout" Target="../slideLayouts/slideLayout45.xml"/><Relationship Id="rId10" Type="http://schemas.openxmlformats.org/officeDocument/2006/relationships/slideLayout" Target="../slideLayouts/slideLayout40.xml"/><Relationship Id="rId19" Type="http://schemas.openxmlformats.org/officeDocument/2006/relationships/theme" Target="../theme/theme3.xml"/><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slideLayout" Target="../slideLayouts/slideLayout4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slideLayout" Target="../slideLayouts/slideLayout61.xml"/><Relationship Id="rId18" Type="http://schemas.openxmlformats.org/officeDocument/2006/relationships/slideLayout" Target="../slideLayouts/slideLayout66.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17" Type="http://schemas.openxmlformats.org/officeDocument/2006/relationships/slideLayout" Target="../slideLayouts/slideLayout65.xml"/><Relationship Id="rId2" Type="http://schemas.openxmlformats.org/officeDocument/2006/relationships/slideLayout" Target="../slideLayouts/slideLayout50.xml"/><Relationship Id="rId16" Type="http://schemas.openxmlformats.org/officeDocument/2006/relationships/slideLayout" Target="../slideLayouts/slideLayout64.xml"/><Relationship Id="rId20" Type="http://schemas.openxmlformats.org/officeDocument/2006/relationships/theme" Target="../theme/theme4.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5" Type="http://schemas.openxmlformats.org/officeDocument/2006/relationships/slideLayout" Target="../slideLayouts/slideLayout63.xml"/><Relationship Id="rId10" Type="http://schemas.openxmlformats.org/officeDocument/2006/relationships/slideLayout" Target="../slideLayouts/slideLayout58.xml"/><Relationship Id="rId19" Type="http://schemas.openxmlformats.org/officeDocument/2006/relationships/slideLayout" Target="../slideLayouts/slideLayout67.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slideLayout" Target="../slideLayouts/slideLayout6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800">
                <a:solidFill>
                  <a:schemeClr val="tx1">
                    <a:tint val="75000"/>
                  </a:schemeClr>
                </a:solidFill>
                <a:latin typeface="Times New Roman" pitchFamily="18" charset="0"/>
                <a:cs typeface="Times New Roman" pitchFamily="18" charset="0"/>
              </a:defRPr>
            </a:lvl1pPr>
          </a:lstStyle>
          <a:p>
            <a:fld id="{D6ECF940-69B7-4315-AE2B-758C18B21129}" type="datetimeFigureOut">
              <a:rPr lang="en-US" smtClean="0"/>
              <a:pPr/>
              <a:t>10/27/2016</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800">
                <a:solidFill>
                  <a:schemeClr val="tx1">
                    <a:tint val="75000"/>
                  </a:schemeClr>
                </a:solidFill>
                <a:latin typeface="Times New Roman" pitchFamily="18" charset="0"/>
                <a:cs typeface="Times New Roman" pitchFamily="18" charset="0"/>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FDA250F-868C-41A6-9D90-09E2CBE02F85}"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708" r:id="rId1"/>
    <p:sldLayoutId id="2147483715" r:id="rId2"/>
    <p:sldLayoutId id="2147483717" r:id="rId3"/>
    <p:sldLayoutId id="2147483698" r:id="rId4"/>
    <p:sldLayoutId id="2147483699" r:id="rId5"/>
    <p:sldLayoutId id="2147483700" r:id="rId6"/>
    <p:sldLayoutId id="2147483701" r:id="rId7"/>
    <p:sldLayoutId id="2147483709" r:id="rId8"/>
    <p:sldLayoutId id="2147483712" r:id="rId9"/>
    <p:sldLayoutId id="2147483711" r:id="rId10"/>
    <p:sldLayoutId id="2147483716" r:id="rId11"/>
    <p:sldLayoutId id="2147483713" r:id="rId12"/>
    <p:sldLayoutId id="2147483703" r:id="rId13"/>
    <p:sldLayoutId id="2147483704" r:id="rId14"/>
    <p:sldLayoutId id="2147483705" r:id="rId15"/>
    <p:sldLayoutId id="2147483706" r:id="rId16"/>
    <p:sldLayoutId id="2147483707" r:id="rId17"/>
    <p:sldLayoutId id="2147483770" r:id="rId18"/>
  </p:sldLayoutIdLst>
  <p:timing>
    <p:tnLst>
      <p:par>
        <p:cTn id="1" dur="indefinite" restart="never" nodeType="tmRoot"/>
      </p:par>
    </p:tnLst>
  </p:timing>
  <p:txStyles>
    <p:titleStyle>
      <a:lvl1pPr algn="ctr" defTabSz="914400" rtl="0" eaLnBrk="1" latinLnBrk="0" hangingPunct="1">
        <a:spcBef>
          <a:spcPct val="0"/>
        </a:spcBef>
        <a:buNone/>
        <a:defRPr sz="4400" b="1" kern="1200">
          <a:solidFill>
            <a:schemeClr val="tx1"/>
          </a:solidFill>
          <a:latin typeface="Times New Roman" pitchFamily="18" charset="0"/>
          <a:ea typeface="+mj-ea"/>
          <a:cs typeface="Times New Roman" pitchFamily="18" charset="0"/>
        </a:defRPr>
      </a:lvl1pPr>
    </p:titleStyle>
    <p:bodyStyle>
      <a:lvl1pPr marL="342900" indent="-342900" algn="l" defTabSz="914400" rtl="0" eaLnBrk="1" latinLnBrk="0" hangingPunct="1">
        <a:spcBef>
          <a:spcPct val="20000"/>
        </a:spcBef>
        <a:buFont typeface="Arial" pitchFamily="34" charset="0"/>
        <a:buChar char="•"/>
        <a:defRPr sz="3200" kern="1200" baseline="0">
          <a:solidFill>
            <a:schemeClr val="tx1"/>
          </a:solidFill>
          <a:latin typeface="Times New Roman" pitchFamily="18" charset="0"/>
          <a:ea typeface="+mn-ea"/>
          <a:cs typeface="Times New Roman" pitchFamily="18" charset="0"/>
        </a:defRPr>
      </a:lvl1pPr>
      <a:lvl2pPr marL="742950" indent="-285750" algn="l" defTabSz="914400" rtl="0" eaLnBrk="1" latinLnBrk="0" hangingPunct="1">
        <a:spcBef>
          <a:spcPct val="20000"/>
        </a:spcBef>
        <a:buFont typeface="Arial" pitchFamily="34" charset="0"/>
        <a:buChar char="–"/>
        <a:defRPr sz="2800" kern="1200" baseline="0">
          <a:solidFill>
            <a:schemeClr val="tx1"/>
          </a:solidFill>
          <a:latin typeface="Times New Roman" pitchFamily="18" charset="0"/>
          <a:ea typeface="+mn-ea"/>
          <a:cs typeface="Times New Roman" pitchFamily="18" charset="0"/>
        </a:defRPr>
      </a:lvl2pPr>
      <a:lvl3pPr marL="1143000" indent="-228600" algn="l" defTabSz="914400" rtl="0" eaLnBrk="1" latinLnBrk="0" hangingPunct="1">
        <a:spcBef>
          <a:spcPct val="20000"/>
        </a:spcBef>
        <a:buFont typeface="Arial" pitchFamily="34" charset="0"/>
        <a:buChar char="•"/>
        <a:defRPr sz="2400" kern="1200" baseline="0">
          <a:solidFill>
            <a:schemeClr val="tx1"/>
          </a:solidFill>
          <a:latin typeface="Calibri" pitchFamily="34" charset="0"/>
          <a:ea typeface="+mn-ea"/>
          <a:cs typeface="Calibri" pitchFamily="34" charset="0"/>
        </a:defRPr>
      </a:lvl3pPr>
      <a:lvl4pPr marL="1600200" indent="-228600" algn="l" defTabSz="914400" rtl="0" eaLnBrk="1" latinLnBrk="0" hangingPunct="1">
        <a:spcBef>
          <a:spcPct val="20000"/>
        </a:spcBef>
        <a:buFont typeface="Arial" pitchFamily="34" charset="0"/>
        <a:buChar char="–"/>
        <a:defRPr sz="2000" kern="1200" baseline="0">
          <a:solidFill>
            <a:schemeClr val="tx1"/>
          </a:solidFill>
          <a:latin typeface="Calibri" pitchFamily="34" charset="0"/>
          <a:ea typeface="+mn-ea"/>
          <a:cs typeface="Calibri" pitchFamily="34" charset="0"/>
        </a:defRPr>
      </a:lvl4pPr>
      <a:lvl5pPr marL="2057400" indent="-228600" algn="l" defTabSz="914400" rtl="0" eaLnBrk="1" latinLnBrk="0" hangingPunct="1">
        <a:spcBef>
          <a:spcPct val="20000"/>
        </a:spcBef>
        <a:buFont typeface="Arial" pitchFamily="34" charset="0"/>
        <a:buChar char="»"/>
        <a:defRPr sz="2000" kern="1200" baseline="0">
          <a:solidFill>
            <a:schemeClr val="tx1"/>
          </a:solidFill>
          <a:latin typeface="Calibri" pitchFamily="34" charset="0"/>
          <a:ea typeface="+mn-ea"/>
          <a:cs typeface="Calibri"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142108" y="381000"/>
            <a:ext cx="6859787" cy="1371600"/>
          </a:xfrm>
          <a:prstGeom prst="rect">
            <a:avLst/>
          </a:prstGeom>
        </p:spPr>
        <p:txBody>
          <a:bodyPr vert="horz" lIns="91440" tIns="45720" rIns="91440" bIns="45720" rtlCol="0" anchor="b">
            <a:normAutofit/>
          </a:bodyPr>
          <a:lstStyle/>
          <a:p>
            <a:r>
              <a:rPr lang="en-US" smtClean="0"/>
              <a:t>Click to edit Master title style</a:t>
            </a:r>
            <a:endParaRPr/>
          </a:p>
        </p:txBody>
      </p:sp>
      <p:sp>
        <p:nvSpPr>
          <p:cNvPr id="3" name="Text Placeholder 2"/>
          <p:cNvSpPr>
            <a:spLocks noGrp="1"/>
          </p:cNvSpPr>
          <p:nvPr>
            <p:ph type="body" idx="1"/>
          </p:nvPr>
        </p:nvSpPr>
        <p:spPr>
          <a:xfrm>
            <a:off x="1142107" y="1904999"/>
            <a:ext cx="6852578" cy="4114801"/>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Footer Placeholder 4"/>
          <p:cNvSpPr>
            <a:spLocks noGrp="1"/>
          </p:cNvSpPr>
          <p:nvPr>
            <p:ph type="ftr" sz="quarter" idx="3"/>
          </p:nvPr>
        </p:nvSpPr>
        <p:spPr>
          <a:xfrm>
            <a:off x="1142107" y="6400800"/>
            <a:ext cx="4916180" cy="276228"/>
          </a:xfrm>
          <a:prstGeom prst="rect">
            <a:avLst/>
          </a:prstGeom>
        </p:spPr>
        <p:txBody>
          <a:bodyPr vert="horz" lIns="91440" tIns="45720" rIns="91440" bIns="45720" rtlCol="0" anchor="ctr"/>
          <a:lstStyle>
            <a:lvl1pPr algn="l">
              <a:defRPr sz="825">
                <a:solidFill>
                  <a:schemeClr val="tx1">
                    <a:tint val="75000"/>
                  </a:schemeClr>
                </a:solidFill>
              </a:defRPr>
            </a:lvl1pPr>
          </a:lstStyle>
          <a:p>
            <a:endParaRPr lang="en-US" dirty="0"/>
          </a:p>
        </p:txBody>
      </p:sp>
      <p:sp>
        <p:nvSpPr>
          <p:cNvPr id="4" name="Date Placeholder 3"/>
          <p:cNvSpPr>
            <a:spLocks noGrp="1"/>
          </p:cNvSpPr>
          <p:nvPr>
            <p:ph type="dt" sz="half" idx="2"/>
          </p:nvPr>
        </p:nvSpPr>
        <p:spPr>
          <a:xfrm>
            <a:off x="6171424" y="6400800"/>
            <a:ext cx="1087325" cy="276228"/>
          </a:xfrm>
          <a:prstGeom prst="rect">
            <a:avLst/>
          </a:prstGeom>
        </p:spPr>
        <p:txBody>
          <a:bodyPr vert="horz" lIns="91440" tIns="45720" rIns="91440" bIns="45720" rtlCol="0" anchor="ctr"/>
          <a:lstStyle>
            <a:lvl1pPr algn="r">
              <a:defRPr sz="825">
                <a:solidFill>
                  <a:schemeClr val="tx1">
                    <a:tint val="75000"/>
                  </a:schemeClr>
                </a:solidFill>
              </a:defRPr>
            </a:lvl1pPr>
          </a:lstStyle>
          <a:p>
            <a:fld id="{03F41C87-7AD9-4845-A077-840E4A0F3F06}" type="datetimeFigureOut">
              <a:rPr lang="en-US" smtClean="0"/>
              <a:pPr/>
              <a:t>10/27/2016</a:t>
            </a:fld>
            <a:endParaRPr lang="en-US"/>
          </a:p>
        </p:txBody>
      </p:sp>
      <p:sp>
        <p:nvSpPr>
          <p:cNvPr id="6" name="Slide Number Placeholder 5"/>
          <p:cNvSpPr>
            <a:spLocks noGrp="1"/>
          </p:cNvSpPr>
          <p:nvPr>
            <p:ph type="sldNum" sz="quarter" idx="4"/>
          </p:nvPr>
        </p:nvSpPr>
        <p:spPr>
          <a:xfrm>
            <a:off x="7373078" y="6400800"/>
            <a:ext cx="628815" cy="276228"/>
          </a:xfrm>
          <a:prstGeom prst="rect">
            <a:avLst/>
          </a:prstGeom>
        </p:spPr>
        <p:txBody>
          <a:bodyPr vert="horz" lIns="91440" tIns="45720" rIns="91440" bIns="45720" rtlCol="0" anchor="ctr"/>
          <a:lstStyle>
            <a:lvl1pPr algn="r">
              <a:defRPr sz="825">
                <a:solidFill>
                  <a:schemeClr val="tx1">
                    <a:tint val="75000"/>
                  </a:schemeClr>
                </a:solidFill>
              </a:defRPr>
            </a:lvl1pPr>
          </a:lstStyle>
          <a:p>
            <a:fld id="{2A013F82-EE5E-44EE-A61D-E31C6657F26F}" type="slidenum">
              <a:rPr lang="en-US" smtClean="0"/>
              <a:pPr/>
              <a:t>‹#›</a:t>
            </a:fld>
            <a:endParaRPr lang="en-US"/>
          </a:p>
        </p:txBody>
      </p:sp>
    </p:spTree>
    <p:extLst>
      <p:ext uri="{BB962C8B-B14F-4D97-AF65-F5344CB8AC3E}">
        <p14:creationId xmlns:p14="http://schemas.microsoft.com/office/powerpoint/2010/main" val="1316031558"/>
      </p:ext>
    </p:extLst>
  </p:cSld>
  <p:clrMap bg1="dk1" tx1="lt1" bg2="dk2" tx2="lt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 id="2147483730"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685983" rtl="0" eaLnBrk="1" latinLnBrk="0" hangingPunct="1">
        <a:lnSpc>
          <a:spcPct val="90000"/>
        </a:lnSpc>
        <a:spcBef>
          <a:spcPct val="0"/>
        </a:spcBef>
        <a:buNone/>
        <a:defRPr sz="2701" kern="1200" spc="75" baseline="0">
          <a:solidFill>
            <a:schemeClr val="tx1"/>
          </a:solidFill>
          <a:latin typeface="+mj-lt"/>
          <a:ea typeface="+mj-ea"/>
          <a:cs typeface="+mj-cs"/>
        </a:defRPr>
      </a:lvl1pPr>
    </p:titleStyle>
    <p:bodyStyle>
      <a:lvl1pPr marL="167923" indent="-167923" algn="l" defTabSz="685983" rtl="0" eaLnBrk="1" latinLnBrk="0" hangingPunct="1">
        <a:lnSpc>
          <a:spcPct val="90000"/>
        </a:lnSpc>
        <a:spcBef>
          <a:spcPts val="1350"/>
        </a:spcBef>
        <a:buClr>
          <a:schemeClr val="accent1"/>
        </a:buClr>
        <a:buSzPct val="100000"/>
        <a:buFont typeface="Arial" pitchFamily="34" charset="0"/>
        <a:buChar char="•"/>
        <a:defRPr sz="1800" kern="1200">
          <a:solidFill>
            <a:schemeClr val="tx1"/>
          </a:solidFill>
          <a:latin typeface="+mn-lt"/>
          <a:ea typeface="+mn-ea"/>
          <a:cs typeface="+mn-cs"/>
        </a:defRPr>
      </a:lvl1pPr>
      <a:lvl2pPr marL="347755" indent="-173878" algn="l" defTabSz="685983" rtl="0" eaLnBrk="1" latinLnBrk="0" hangingPunct="1">
        <a:lnSpc>
          <a:spcPct val="90000"/>
        </a:lnSpc>
        <a:spcBef>
          <a:spcPts val="900"/>
        </a:spcBef>
        <a:buClr>
          <a:schemeClr val="accent1"/>
        </a:buClr>
        <a:buSzPct val="100000"/>
        <a:buFont typeface="Arial" pitchFamily="34" charset="0"/>
        <a:buChar char="•"/>
        <a:defRPr sz="1500" kern="1200">
          <a:solidFill>
            <a:schemeClr val="tx1"/>
          </a:solidFill>
          <a:latin typeface="+mn-lt"/>
          <a:ea typeface="+mn-ea"/>
          <a:cs typeface="+mn-cs"/>
        </a:defRPr>
      </a:lvl2pPr>
      <a:lvl3pPr marL="512105" indent="-164350" algn="l" defTabSz="685983" rtl="0" eaLnBrk="1" latinLnBrk="0" hangingPunct="1">
        <a:lnSpc>
          <a:spcPct val="90000"/>
        </a:lnSpc>
        <a:spcBef>
          <a:spcPts val="450"/>
        </a:spcBef>
        <a:buClr>
          <a:schemeClr val="accent1"/>
        </a:buClr>
        <a:buSzPct val="100000"/>
        <a:buFont typeface="Arial" pitchFamily="34" charset="0"/>
        <a:buChar char="•"/>
        <a:defRPr sz="1350" kern="1200">
          <a:solidFill>
            <a:schemeClr val="tx1"/>
          </a:solidFill>
          <a:latin typeface="+mn-lt"/>
          <a:ea typeface="+mn-ea"/>
          <a:cs typeface="+mn-cs"/>
        </a:defRPr>
      </a:lvl3pPr>
      <a:lvl4pPr marL="643109" indent="-131004" algn="l" defTabSz="685983" rtl="0" eaLnBrk="1" latinLnBrk="0" hangingPunct="1">
        <a:lnSpc>
          <a:spcPct val="90000"/>
        </a:lnSpc>
        <a:spcBef>
          <a:spcPts val="450"/>
        </a:spcBef>
        <a:buClr>
          <a:schemeClr val="accent1"/>
        </a:buClr>
        <a:buSzPct val="100000"/>
        <a:buFont typeface="Arial" pitchFamily="34" charset="0"/>
        <a:buChar char="•"/>
        <a:defRPr sz="1200" kern="1200">
          <a:solidFill>
            <a:schemeClr val="tx1"/>
          </a:solidFill>
          <a:latin typeface="+mn-lt"/>
          <a:ea typeface="+mn-ea"/>
          <a:cs typeface="+mn-cs"/>
        </a:defRPr>
      </a:lvl4pPr>
      <a:lvl5pPr marL="772922" indent="-129813" algn="l" defTabSz="685983" rtl="0" eaLnBrk="1" latinLnBrk="0" hangingPunct="1">
        <a:lnSpc>
          <a:spcPct val="90000"/>
        </a:lnSpc>
        <a:spcBef>
          <a:spcPts val="450"/>
        </a:spcBef>
        <a:buClr>
          <a:schemeClr val="accent1"/>
        </a:buClr>
        <a:buSzPct val="100000"/>
        <a:buFont typeface="Arial" pitchFamily="34" charset="0"/>
        <a:buChar char="•"/>
        <a:defRPr sz="1200" kern="1200">
          <a:solidFill>
            <a:schemeClr val="tx1"/>
          </a:solidFill>
          <a:latin typeface="+mn-lt"/>
          <a:ea typeface="+mn-ea"/>
          <a:cs typeface="+mn-cs"/>
        </a:defRPr>
      </a:lvl5pPr>
      <a:lvl6pPr marL="905497" indent="-130337" algn="l" defTabSz="685983" rtl="0" eaLnBrk="1" latinLnBrk="0" hangingPunct="1">
        <a:spcBef>
          <a:spcPts val="450"/>
        </a:spcBef>
        <a:buClr>
          <a:schemeClr val="accent1"/>
        </a:buClr>
        <a:buFont typeface="Arial" pitchFamily="34" charset="0"/>
        <a:buChar char="•"/>
        <a:defRPr sz="1200" kern="1200">
          <a:solidFill>
            <a:schemeClr val="tx1"/>
          </a:solidFill>
          <a:latin typeface="+mn-lt"/>
          <a:ea typeface="+mn-ea"/>
          <a:cs typeface="+mn-cs"/>
        </a:defRPr>
      </a:lvl6pPr>
      <a:lvl7pPr marL="1035834" indent="-130337" algn="l" defTabSz="685983" rtl="0" eaLnBrk="1" latinLnBrk="0" hangingPunct="1">
        <a:spcBef>
          <a:spcPts val="450"/>
        </a:spcBef>
        <a:buClr>
          <a:schemeClr val="accent1"/>
        </a:buClr>
        <a:buFont typeface="Arial" pitchFamily="34" charset="0"/>
        <a:buChar char="•"/>
        <a:defRPr sz="1200" kern="1200">
          <a:solidFill>
            <a:schemeClr val="tx1"/>
          </a:solidFill>
          <a:latin typeface="+mn-lt"/>
          <a:ea typeface="+mn-ea"/>
          <a:cs typeface="+mn-cs"/>
        </a:defRPr>
      </a:lvl7pPr>
      <a:lvl8pPr marL="1166171" indent="-130337" algn="l" defTabSz="685983" rtl="0" eaLnBrk="1" latinLnBrk="0" hangingPunct="1">
        <a:spcBef>
          <a:spcPts val="450"/>
        </a:spcBef>
        <a:buClr>
          <a:schemeClr val="accent1"/>
        </a:buClr>
        <a:buFont typeface="Arial" pitchFamily="34" charset="0"/>
        <a:buChar char="•"/>
        <a:defRPr sz="1200" kern="1200">
          <a:solidFill>
            <a:schemeClr val="tx1"/>
          </a:solidFill>
          <a:latin typeface="+mn-lt"/>
          <a:ea typeface="+mn-ea"/>
          <a:cs typeface="+mn-cs"/>
        </a:defRPr>
      </a:lvl8pPr>
      <a:lvl9pPr marL="1296508" indent="-130337" algn="l" defTabSz="685983" rtl="0" eaLnBrk="1" latinLnBrk="0" hangingPunct="1">
        <a:spcBef>
          <a:spcPts val="450"/>
        </a:spcBef>
        <a:buClr>
          <a:schemeClr val="accent1"/>
        </a:buClr>
        <a:buFont typeface="Arial" pitchFamily="34" charset="0"/>
        <a:buChar char="•"/>
        <a:defRPr sz="1200" kern="1200">
          <a:solidFill>
            <a:schemeClr val="tx1"/>
          </a:solidFill>
          <a:latin typeface="+mn-lt"/>
          <a:ea typeface="+mn-ea"/>
          <a:cs typeface="+mn-cs"/>
        </a:defRPr>
      </a:lvl9pPr>
    </p:bodyStyle>
    <p:otherStyle>
      <a:defPPr>
        <a:defRPr/>
      </a:defPPr>
      <a:lvl1pPr marL="0" algn="l" defTabSz="685983" rtl="0" eaLnBrk="1" latinLnBrk="0" hangingPunct="1">
        <a:defRPr sz="1350" kern="1200">
          <a:solidFill>
            <a:schemeClr val="tx1"/>
          </a:solidFill>
          <a:latin typeface="+mn-lt"/>
          <a:ea typeface="+mn-ea"/>
          <a:cs typeface="+mn-cs"/>
        </a:defRPr>
      </a:lvl1pPr>
      <a:lvl2pPr marL="342991" algn="l" defTabSz="685983" rtl="0" eaLnBrk="1" latinLnBrk="0" hangingPunct="1">
        <a:defRPr sz="1350" kern="1200">
          <a:solidFill>
            <a:schemeClr val="tx1"/>
          </a:solidFill>
          <a:latin typeface="+mn-lt"/>
          <a:ea typeface="+mn-ea"/>
          <a:cs typeface="+mn-cs"/>
        </a:defRPr>
      </a:lvl2pPr>
      <a:lvl3pPr marL="685983" algn="l" defTabSz="685983" rtl="0" eaLnBrk="1" latinLnBrk="0" hangingPunct="1">
        <a:defRPr sz="1350" kern="1200">
          <a:solidFill>
            <a:schemeClr val="tx1"/>
          </a:solidFill>
          <a:latin typeface="+mn-lt"/>
          <a:ea typeface="+mn-ea"/>
          <a:cs typeface="+mn-cs"/>
        </a:defRPr>
      </a:lvl3pPr>
      <a:lvl4pPr marL="1028974" algn="l" defTabSz="685983" rtl="0" eaLnBrk="1" latinLnBrk="0" hangingPunct="1">
        <a:defRPr sz="1350" kern="1200">
          <a:solidFill>
            <a:schemeClr val="tx1"/>
          </a:solidFill>
          <a:latin typeface="+mn-lt"/>
          <a:ea typeface="+mn-ea"/>
          <a:cs typeface="+mn-cs"/>
        </a:defRPr>
      </a:lvl4pPr>
      <a:lvl5pPr marL="1371966" algn="l" defTabSz="685983" rtl="0" eaLnBrk="1" latinLnBrk="0" hangingPunct="1">
        <a:defRPr sz="1350" kern="1200">
          <a:solidFill>
            <a:schemeClr val="tx1"/>
          </a:solidFill>
          <a:latin typeface="+mn-lt"/>
          <a:ea typeface="+mn-ea"/>
          <a:cs typeface="+mn-cs"/>
        </a:defRPr>
      </a:lvl5pPr>
      <a:lvl6pPr marL="1714957" algn="l" defTabSz="685983" rtl="0" eaLnBrk="1" latinLnBrk="0" hangingPunct="1">
        <a:defRPr sz="1350" kern="1200">
          <a:solidFill>
            <a:schemeClr val="tx1"/>
          </a:solidFill>
          <a:latin typeface="+mn-lt"/>
          <a:ea typeface="+mn-ea"/>
          <a:cs typeface="+mn-cs"/>
        </a:defRPr>
      </a:lvl6pPr>
      <a:lvl7pPr marL="2057949" algn="l" defTabSz="685983" rtl="0" eaLnBrk="1" latinLnBrk="0" hangingPunct="1">
        <a:defRPr sz="1350" kern="1200">
          <a:solidFill>
            <a:schemeClr val="tx1"/>
          </a:solidFill>
          <a:latin typeface="+mn-lt"/>
          <a:ea typeface="+mn-ea"/>
          <a:cs typeface="+mn-cs"/>
        </a:defRPr>
      </a:lvl7pPr>
      <a:lvl8pPr marL="2400940" algn="l" defTabSz="685983" rtl="0" eaLnBrk="1" latinLnBrk="0" hangingPunct="1">
        <a:defRPr sz="1350" kern="1200">
          <a:solidFill>
            <a:schemeClr val="tx1"/>
          </a:solidFill>
          <a:latin typeface="+mn-lt"/>
          <a:ea typeface="+mn-ea"/>
          <a:cs typeface="+mn-cs"/>
        </a:defRPr>
      </a:lvl8pPr>
      <a:lvl9pPr marL="2743932" algn="l" defTabSz="685983" rtl="0" eaLnBrk="1" latinLnBrk="0" hangingPunct="1">
        <a:defRPr sz="135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3839">
          <p15:clr>
            <a:srgbClr val="F26B43"/>
          </p15:clr>
        </p15:guide>
        <p15:guide id="2" orient="horz" pos="216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800">
                <a:solidFill>
                  <a:schemeClr val="tx1">
                    <a:tint val="75000"/>
                  </a:schemeClr>
                </a:solidFill>
                <a:latin typeface="Times New Roman" pitchFamily="18" charset="0"/>
                <a:cs typeface="Times New Roman" pitchFamily="18" charset="0"/>
              </a:defRPr>
            </a:lvl1pPr>
          </a:lstStyle>
          <a:p>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800">
                <a:solidFill>
                  <a:schemeClr val="tx1">
                    <a:tint val="75000"/>
                  </a:schemeClr>
                </a:solidFill>
                <a:latin typeface="Times New Roman" pitchFamily="18" charset="0"/>
                <a:cs typeface="Times New Roman" pitchFamily="18" charset="0"/>
              </a:defRPr>
            </a:lvl1pPr>
          </a:lstStyle>
          <a:p>
            <a:r>
              <a:rPr lang="en-US" smtClean="0"/>
              <a:t>8</a:t>
            </a:r>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FDA250F-868C-41A6-9D90-09E2CBE02F85}" type="slidenum">
              <a:rPr lang="en-US" smtClean="0"/>
              <a:pPr/>
              <a:t>‹#›</a:t>
            </a:fld>
            <a:endParaRPr lang="en-US" dirty="0"/>
          </a:p>
        </p:txBody>
      </p:sp>
    </p:spTree>
    <p:extLst>
      <p:ext uri="{BB962C8B-B14F-4D97-AF65-F5344CB8AC3E}">
        <p14:creationId xmlns:p14="http://schemas.microsoft.com/office/powerpoint/2010/main" val="2546530995"/>
      </p:ext>
    </p:extLst>
  </p:cSld>
  <p:clrMap bg1="lt1" tx1="dk1" bg2="lt2" tx2="dk2" accent1="accent1" accent2="accent2" accent3="accent3" accent4="accent4" accent5="accent5" accent6="accent6" hlink="hlink" folHlink="folHlink"/>
  <p:sldLayoutIdLst>
    <p:sldLayoutId id="2147483732" r:id="rId1"/>
    <p:sldLayoutId id="2147483733" r:id="rId2"/>
    <p:sldLayoutId id="2147483734" r:id="rId3"/>
    <p:sldLayoutId id="2147483735" r:id="rId4"/>
    <p:sldLayoutId id="2147483736" r:id="rId5"/>
    <p:sldLayoutId id="2147483737" r:id="rId6"/>
    <p:sldLayoutId id="2147483738" r:id="rId7"/>
    <p:sldLayoutId id="2147483739" r:id="rId8"/>
    <p:sldLayoutId id="2147483740" r:id="rId9"/>
    <p:sldLayoutId id="2147483741" r:id="rId10"/>
    <p:sldLayoutId id="2147483742" r:id="rId11"/>
    <p:sldLayoutId id="2147483743" r:id="rId12"/>
    <p:sldLayoutId id="2147483744" r:id="rId13"/>
    <p:sldLayoutId id="2147483745" r:id="rId14"/>
    <p:sldLayoutId id="2147483746" r:id="rId15"/>
    <p:sldLayoutId id="2147483747" r:id="rId16"/>
    <p:sldLayoutId id="2147483748" r:id="rId17"/>
    <p:sldLayoutId id="2147483749" r:id="rId18"/>
  </p:sldLayoutIdLst>
  <p:timing>
    <p:tnLst>
      <p:par>
        <p:cTn id="1" dur="indefinite" restart="never" nodeType="tmRoot"/>
      </p:par>
    </p:tnLst>
  </p:timing>
  <p:hf sldNum="0" hdr="0" dt="0"/>
  <p:txStyles>
    <p:titleStyle>
      <a:lvl1pPr algn="ctr" defTabSz="914400" rtl="0" eaLnBrk="1" latinLnBrk="0" hangingPunct="1">
        <a:spcBef>
          <a:spcPct val="0"/>
        </a:spcBef>
        <a:buNone/>
        <a:defRPr sz="4400" b="1" kern="1200">
          <a:solidFill>
            <a:schemeClr val="tx1"/>
          </a:solidFill>
          <a:latin typeface="Times New Roman" pitchFamily="18" charset="0"/>
          <a:ea typeface="+mj-ea"/>
          <a:cs typeface="Times New Roman" pitchFamily="18" charset="0"/>
        </a:defRPr>
      </a:lvl1pPr>
    </p:titleStyle>
    <p:bodyStyle>
      <a:lvl1pPr marL="342900" indent="-342900" algn="l" defTabSz="914400" rtl="0" eaLnBrk="1" latinLnBrk="0" hangingPunct="1">
        <a:spcBef>
          <a:spcPct val="20000"/>
        </a:spcBef>
        <a:buFont typeface="Arial" pitchFamily="34" charset="0"/>
        <a:buChar char="•"/>
        <a:defRPr sz="3200" kern="1200" baseline="0">
          <a:solidFill>
            <a:schemeClr val="tx1"/>
          </a:solidFill>
          <a:latin typeface="Times New Roman" pitchFamily="18" charset="0"/>
          <a:ea typeface="+mn-ea"/>
          <a:cs typeface="Times New Roman" pitchFamily="18" charset="0"/>
        </a:defRPr>
      </a:lvl1pPr>
      <a:lvl2pPr marL="742950" indent="-285750" algn="l" defTabSz="914400" rtl="0" eaLnBrk="1" latinLnBrk="0" hangingPunct="1">
        <a:spcBef>
          <a:spcPct val="20000"/>
        </a:spcBef>
        <a:buFont typeface="Arial" pitchFamily="34" charset="0"/>
        <a:buChar char="–"/>
        <a:defRPr sz="2800" kern="1200" baseline="0">
          <a:solidFill>
            <a:schemeClr val="tx1"/>
          </a:solidFill>
          <a:latin typeface="Times New Roman" pitchFamily="18" charset="0"/>
          <a:ea typeface="+mn-ea"/>
          <a:cs typeface="Times New Roman" pitchFamily="18" charset="0"/>
        </a:defRPr>
      </a:lvl2pPr>
      <a:lvl3pPr marL="1143000" indent="-228600" algn="l" defTabSz="914400" rtl="0" eaLnBrk="1" latinLnBrk="0" hangingPunct="1">
        <a:spcBef>
          <a:spcPct val="20000"/>
        </a:spcBef>
        <a:buFont typeface="Arial" pitchFamily="34" charset="0"/>
        <a:buChar char="•"/>
        <a:defRPr sz="2400" kern="1200" baseline="0">
          <a:solidFill>
            <a:schemeClr val="tx1"/>
          </a:solidFill>
          <a:latin typeface="Calibri" pitchFamily="34" charset="0"/>
          <a:ea typeface="+mn-ea"/>
          <a:cs typeface="Calibri" pitchFamily="34" charset="0"/>
        </a:defRPr>
      </a:lvl3pPr>
      <a:lvl4pPr marL="1600200" indent="-228600" algn="l" defTabSz="914400" rtl="0" eaLnBrk="1" latinLnBrk="0" hangingPunct="1">
        <a:spcBef>
          <a:spcPct val="20000"/>
        </a:spcBef>
        <a:buFont typeface="Arial" pitchFamily="34" charset="0"/>
        <a:buChar char="–"/>
        <a:defRPr sz="2000" kern="1200" baseline="0">
          <a:solidFill>
            <a:schemeClr val="tx1"/>
          </a:solidFill>
          <a:latin typeface="Calibri" pitchFamily="34" charset="0"/>
          <a:ea typeface="+mn-ea"/>
          <a:cs typeface="Calibri" pitchFamily="34" charset="0"/>
        </a:defRPr>
      </a:lvl4pPr>
      <a:lvl5pPr marL="2057400" indent="-228600" algn="l" defTabSz="914400" rtl="0" eaLnBrk="1" latinLnBrk="0" hangingPunct="1">
        <a:spcBef>
          <a:spcPct val="20000"/>
        </a:spcBef>
        <a:buFont typeface="Arial" pitchFamily="34" charset="0"/>
        <a:buChar char="»"/>
        <a:defRPr sz="2000" kern="1200" baseline="0">
          <a:solidFill>
            <a:schemeClr val="tx1"/>
          </a:solidFill>
          <a:latin typeface="Calibri" pitchFamily="34" charset="0"/>
          <a:ea typeface="+mn-ea"/>
          <a:cs typeface="Calibri"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2"/>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1350">
                <a:solidFill>
                  <a:schemeClr val="tx1">
                    <a:tint val="75000"/>
                  </a:schemeClr>
                </a:solidFill>
                <a:latin typeface="Times New Roman" pitchFamily="18" charset="0"/>
                <a:cs typeface="Times New Roman" pitchFamily="18" charset="0"/>
              </a:defRPr>
            </a:lvl1pPr>
          </a:lstStyle>
          <a:p>
            <a:fld id="{D6ECF940-69B7-4315-AE2B-758C18B21129}" type="datetimeFigureOut">
              <a:rPr lang="en-US" smtClean="0">
                <a:solidFill>
                  <a:prstClr val="black">
                    <a:tint val="75000"/>
                  </a:prstClr>
                </a:solidFill>
              </a:rPr>
              <a:pPr/>
              <a:t>10/27/2016</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1350">
                <a:solidFill>
                  <a:schemeClr val="tx1">
                    <a:tint val="75000"/>
                  </a:schemeClr>
                </a:solidFill>
                <a:latin typeface="Times New Roman" pitchFamily="18" charset="0"/>
                <a:cs typeface="Times New Roman" pitchFamily="18" charset="0"/>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FDA250F-868C-41A6-9D90-09E2CBE02F8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03455507"/>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 id="2147483762" r:id="rId12"/>
    <p:sldLayoutId id="2147483763" r:id="rId13"/>
    <p:sldLayoutId id="2147483764" r:id="rId14"/>
    <p:sldLayoutId id="2147483765" r:id="rId15"/>
    <p:sldLayoutId id="2147483766" r:id="rId16"/>
    <p:sldLayoutId id="2147483767" r:id="rId17"/>
    <p:sldLayoutId id="2147483768" r:id="rId18"/>
    <p:sldLayoutId id="2147483769" r:id="rId19"/>
  </p:sldLayoutIdLst>
  <p:timing>
    <p:tnLst>
      <p:par>
        <p:cTn id="1" dur="indefinite" restart="never" nodeType="tmRoot"/>
      </p:par>
    </p:tnLst>
  </p:timing>
  <p:txStyles>
    <p:titleStyle>
      <a:lvl1pPr algn="ctr" defTabSz="685800" rtl="0" eaLnBrk="1" latinLnBrk="0" hangingPunct="1">
        <a:spcBef>
          <a:spcPct val="0"/>
        </a:spcBef>
        <a:buNone/>
        <a:defRPr sz="3300" b="1" kern="1200">
          <a:solidFill>
            <a:schemeClr val="tx1"/>
          </a:solidFill>
          <a:latin typeface="Times New Roman" pitchFamily="18" charset="0"/>
          <a:ea typeface="+mj-ea"/>
          <a:cs typeface="Times New Roman" pitchFamily="18" charset="0"/>
        </a:defRPr>
      </a:lvl1pPr>
    </p:titleStyle>
    <p:bodyStyle>
      <a:lvl1pPr marL="257175" indent="-257175" algn="l" defTabSz="685800" rtl="0" eaLnBrk="1" latinLnBrk="0" hangingPunct="1">
        <a:spcBef>
          <a:spcPct val="20000"/>
        </a:spcBef>
        <a:buFont typeface="Arial" pitchFamily="34" charset="0"/>
        <a:buChar char="•"/>
        <a:defRPr sz="2400" kern="1200" baseline="0">
          <a:solidFill>
            <a:schemeClr val="tx1"/>
          </a:solidFill>
          <a:latin typeface="Times New Roman" pitchFamily="18" charset="0"/>
          <a:ea typeface="+mn-ea"/>
          <a:cs typeface="Times New Roman" pitchFamily="18" charset="0"/>
        </a:defRPr>
      </a:lvl1pPr>
      <a:lvl2pPr marL="557213" indent="-214313" algn="l" defTabSz="685800" rtl="0" eaLnBrk="1" latinLnBrk="0" hangingPunct="1">
        <a:spcBef>
          <a:spcPct val="20000"/>
        </a:spcBef>
        <a:buFont typeface="Arial" pitchFamily="34" charset="0"/>
        <a:buChar char="–"/>
        <a:defRPr sz="2100" kern="1200" baseline="0">
          <a:solidFill>
            <a:schemeClr val="tx1"/>
          </a:solidFill>
          <a:latin typeface="Times New Roman" pitchFamily="18" charset="0"/>
          <a:ea typeface="+mn-ea"/>
          <a:cs typeface="Times New Roman" pitchFamily="18" charset="0"/>
        </a:defRPr>
      </a:lvl2pPr>
      <a:lvl3pPr marL="857250" indent="-171450" algn="l" defTabSz="685800" rtl="0" eaLnBrk="1" latinLnBrk="0" hangingPunct="1">
        <a:spcBef>
          <a:spcPct val="20000"/>
        </a:spcBef>
        <a:buFont typeface="Arial" pitchFamily="34" charset="0"/>
        <a:buChar char="•"/>
        <a:defRPr sz="1800" kern="1200" baseline="0">
          <a:solidFill>
            <a:schemeClr val="tx1"/>
          </a:solidFill>
          <a:latin typeface="Calibri" pitchFamily="34" charset="0"/>
          <a:ea typeface="+mn-ea"/>
          <a:cs typeface="Calibri" pitchFamily="34" charset="0"/>
        </a:defRPr>
      </a:lvl3pPr>
      <a:lvl4pPr marL="1200150" indent="-171450" algn="l" defTabSz="685800" rtl="0" eaLnBrk="1" latinLnBrk="0" hangingPunct="1">
        <a:spcBef>
          <a:spcPct val="20000"/>
        </a:spcBef>
        <a:buFont typeface="Arial" pitchFamily="34" charset="0"/>
        <a:buChar char="–"/>
        <a:defRPr sz="1500" kern="1200" baseline="0">
          <a:solidFill>
            <a:schemeClr val="tx1"/>
          </a:solidFill>
          <a:latin typeface="Calibri" pitchFamily="34" charset="0"/>
          <a:ea typeface="+mn-ea"/>
          <a:cs typeface="Calibri" pitchFamily="34" charset="0"/>
        </a:defRPr>
      </a:lvl4pPr>
      <a:lvl5pPr marL="1543050" indent="-171450" algn="l" defTabSz="685800" rtl="0" eaLnBrk="1" latinLnBrk="0" hangingPunct="1">
        <a:spcBef>
          <a:spcPct val="20000"/>
        </a:spcBef>
        <a:buFont typeface="Arial" pitchFamily="34" charset="0"/>
        <a:buChar char="»"/>
        <a:defRPr sz="1500" kern="1200" baseline="0">
          <a:solidFill>
            <a:schemeClr val="tx1"/>
          </a:solidFill>
          <a:latin typeface="Calibri" pitchFamily="34" charset="0"/>
          <a:ea typeface="+mn-ea"/>
          <a:cs typeface="Calibri" pitchFamily="34" charset="0"/>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9.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0.xml"/></Relationships>
</file>

<file path=ppt/slides/_rels/slide27.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image" Target="../media/image10.jpeg"/><Relationship Id="rId1" Type="http://schemas.openxmlformats.org/officeDocument/2006/relationships/slideLayout" Target="../slideLayouts/slideLayout30.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0.xml"/></Relationships>
</file>

<file path=ppt/slides/_rels/slide3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0.xml"/></Relationships>
</file>

<file path=ppt/slides/_rels/slide3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0.xml"/></Relationships>
</file>

<file path=ppt/slides/_rels/slide3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5.png"/><Relationship Id="rId1" Type="http://schemas.openxmlformats.org/officeDocument/2006/relationships/slideLayout" Target="../slideLayouts/slideLayout2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15.xml"/></Relationships>
</file>

<file path=ppt/slides/_rels/slide41.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15.xml"/></Relationships>
</file>

<file path=ppt/slides/_rels/slide42.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15.xml"/></Relationships>
</file>

<file path=ppt/slides/_rels/slide43.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15.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5.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9.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9.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9.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8.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8.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8.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9.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5.xml"/></Relationships>
</file>

<file path=ppt/slides/_rels/slide62.xml.rels><?xml version="1.0" encoding="UTF-8" standalone="yes"?>
<Relationships xmlns="http://schemas.openxmlformats.org/package/2006/relationships"><Relationship Id="rId3" Type="http://schemas.openxmlformats.org/officeDocument/2006/relationships/hyperlink" Target="http://youractionplanar.com/" TargetMode="External"/><Relationship Id="rId2" Type="http://schemas.openxmlformats.org/officeDocument/2006/relationships/notesSlide" Target="../notesSlides/notesSlide13.xml"/><Relationship Id="rId1" Type="http://schemas.openxmlformats.org/officeDocument/2006/relationships/slideLayout" Target="../slideLayouts/slideLayout39.xml"/><Relationship Id="rId5" Type="http://schemas.openxmlformats.org/officeDocument/2006/relationships/hyperlink" Target="http://www.digitaleditionsonline.com/publication/?i=314837&amp;pre=1#{&quot;issue_id&quot;:314837,&quot;page&quot;:0}" TargetMode="External"/><Relationship Id="rId4" Type="http://schemas.openxmlformats.org/officeDocument/2006/relationships/hyperlink" Target="https://www.youtube.com/watch?v=FaCyQMrSUg8" TargetMode="External"/></Relationships>
</file>

<file path=ppt/slides/_rels/slide6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4.xml"/><Relationship Id="rId1" Type="http://schemas.openxmlformats.org/officeDocument/2006/relationships/slideLayout" Target="../slideLayouts/slideLayout39.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effectLst>
                  <a:outerShdw blurRad="50800" dist="38100" dir="5400000" algn="t" rotWithShape="0">
                    <a:prstClr val="black">
                      <a:alpha val="40000"/>
                    </a:prstClr>
                  </a:outerShdw>
                </a:effectLst>
              </a:rPr>
              <a:t>AHECB Meeting</a:t>
            </a:r>
            <a:endParaRPr lang="en-US" dirty="0">
              <a:effectLst>
                <a:outerShdw blurRad="50800" dist="38100" dir="5400000" algn="t" rotWithShape="0">
                  <a:prstClr val="black">
                    <a:alpha val="40000"/>
                  </a:prstClr>
                </a:outerShdw>
              </a:effectLst>
            </a:endParaRPr>
          </a:p>
        </p:txBody>
      </p:sp>
      <p:sp>
        <p:nvSpPr>
          <p:cNvPr id="4" name="Text Placeholder 3"/>
          <p:cNvSpPr>
            <a:spLocks noGrp="1"/>
          </p:cNvSpPr>
          <p:nvPr>
            <p:ph type="body" sz="half" idx="2"/>
          </p:nvPr>
        </p:nvSpPr>
        <p:spPr/>
        <p:txBody>
          <a:bodyPr/>
          <a:lstStyle/>
          <a:p>
            <a:r>
              <a:rPr lang="en-US" dirty="0" smtClean="0"/>
              <a:t>October 28, 2016</a:t>
            </a:r>
            <a:endParaRPr lang="en-US" dirty="0"/>
          </a:p>
        </p:txBody>
      </p:sp>
    </p:spTree>
    <p:extLst>
      <p:ext uri="{BB962C8B-B14F-4D97-AF65-F5344CB8AC3E}">
        <p14:creationId xmlns:p14="http://schemas.microsoft.com/office/powerpoint/2010/main" val="174676376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pPr eaLnBrk="1" hangingPunct="1"/>
            <a:r>
              <a:rPr lang="en-US" dirty="0" smtClean="0"/>
              <a:t>Expenditures by Source</a:t>
            </a:r>
          </a:p>
        </p:txBody>
      </p:sp>
      <p:graphicFrame>
        <p:nvGraphicFramePr>
          <p:cNvPr id="2" name="Table 1"/>
          <p:cNvGraphicFramePr>
            <a:graphicFrameLocks noGrp="1"/>
          </p:cNvGraphicFramePr>
          <p:nvPr>
            <p:extLst/>
          </p:nvPr>
        </p:nvGraphicFramePr>
        <p:xfrm>
          <a:off x="1317489" y="1736003"/>
          <a:ext cx="6468491" cy="4525960"/>
        </p:xfrm>
        <a:graphic>
          <a:graphicData uri="http://schemas.openxmlformats.org/drawingml/2006/table">
            <a:tbl>
              <a:tblPr/>
              <a:tblGrid>
                <a:gridCol w="2566448">
                  <a:extLst>
                    <a:ext uri="{9D8B030D-6E8A-4147-A177-3AD203B41FA5}">
                      <a16:colId xmlns:a16="http://schemas.microsoft.com/office/drawing/2014/main" xmlns="" val="20000"/>
                    </a:ext>
                  </a:extLst>
                </a:gridCol>
                <a:gridCol w="1991762">
                  <a:extLst>
                    <a:ext uri="{9D8B030D-6E8A-4147-A177-3AD203B41FA5}">
                      <a16:colId xmlns:a16="http://schemas.microsoft.com/office/drawing/2014/main" xmlns="" val="20001"/>
                    </a:ext>
                  </a:extLst>
                </a:gridCol>
                <a:gridCol w="1910281">
                  <a:extLst>
                    <a:ext uri="{9D8B030D-6E8A-4147-A177-3AD203B41FA5}">
                      <a16:colId xmlns:a16="http://schemas.microsoft.com/office/drawing/2014/main" xmlns="" val="20002"/>
                    </a:ext>
                  </a:extLst>
                </a:gridCol>
              </a:tblGrid>
              <a:tr h="527120">
                <a:tc>
                  <a:txBody>
                    <a:bodyPr/>
                    <a:lstStyle/>
                    <a:p>
                      <a:pPr algn="ctr" rtl="0" fontAlgn="ctr"/>
                      <a:r>
                        <a:rPr lang="en-US" sz="1400" b="1" i="0" u="none" strike="noStrike" dirty="0">
                          <a:solidFill>
                            <a:srgbClr val="FFFFFF"/>
                          </a:solidFill>
                          <a:effectLst/>
                          <a:latin typeface="Times New Roman" panose="02020603050405020304" pitchFamily="18" charset="0"/>
                        </a:rPr>
                        <a:t>Expenditures</a:t>
                      </a: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4F81BD"/>
                    </a:solidFill>
                  </a:tcPr>
                </a:tc>
                <a:tc>
                  <a:txBody>
                    <a:bodyPr/>
                    <a:lstStyle/>
                    <a:p>
                      <a:pPr algn="ctr" rtl="0" fontAlgn="ctr"/>
                      <a:r>
                        <a:rPr lang="en-US" sz="1400" b="1" i="0" u="none" strike="noStrike" dirty="0">
                          <a:solidFill>
                            <a:srgbClr val="FFFFFF"/>
                          </a:solidFill>
                          <a:effectLst/>
                          <a:latin typeface="Times New Roman" panose="02020603050405020304" pitchFamily="18" charset="0"/>
                        </a:rPr>
                        <a:t>All Institutions</a:t>
                      </a: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4F81BD"/>
                    </a:solidFill>
                  </a:tcPr>
                </a:tc>
                <a:tc>
                  <a:txBody>
                    <a:bodyPr/>
                    <a:lstStyle/>
                    <a:p>
                      <a:pPr algn="ctr" rtl="0" fontAlgn="ctr"/>
                      <a:r>
                        <a:rPr lang="en-US" sz="1400" b="1" i="0" u="none" strike="noStrike" dirty="0">
                          <a:solidFill>
                            <a:srgbClr val="FFFFFF"/>
                          </a:solidFill>
                          <a:effectLst/>
                          <a:latin typeface="Times New Roman" panose="02020603050405020304" pitchFamily="18" charset="0"/>
                        </a:rPr>
                        <a:t>Percent of Total Revenues</a:t>
                      </a: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4F81BD"/>
                    </a:solidFill>
                  </a:tcPr>
                </a:tc>
                <a:extLst>
                  <a:ext uri="{0D108BD9-81ED-4DB2-BD59-A6C34878D82A}">
                    <a16:rowId xmlns:a16="http://schemas.microsoft.com/office/drawing/2014/main" xmlns="" val="10000"/>
                  </a:ext>
                </a:extLst>
              </a:tr>
              <a:tr h="399884">
                <a:tc>
                  <a:txBody>
                    <a:bodyPr/>
                    <a:lstStyle/>
                    <a:p>
                      <a:pPr algn="l" rtl="0" fontAlgn="ctr"/>
                      <a:r>
                        <a:rPr lang="en-US" sz="1400" b="0" i="0" u="none" strike="noStrike" dirty="0">
                          <a:solidFill>
                            <a:srgbClr val="000000"/>
                          </a:solidFill>
                          <a:effectLst/>
                          <a:latin typeface="Times New Roman" panose="02020603050405020304" pitchFamily="18" charset="0"/>
                        </a:rPr>
                        <a:t>Personnel Costs</a:t>
                      </a: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tc>
                  <a:txBody>
                    <a:bodyPr/>
                    <a:lstStyle/>
                    <a:p>
                      <a:pPr algn="r" rtl="0" fontAlgn="ctr"/>
                      <a:r>
                        <a:rPr lang="en-US" sz="1400" b="0" i="0" u="none" strike="noStrike" dirty="0" smtClean="0">
                          <a:solidFill>
                            <a:srgbClr val="000000"/>
                          </a:solidFill>
                          <a:effectLst/>
                          <a:latin typeface="Times New Roman" panose="02020603050405020304" pitchFamily="18" charset="0"/>
                        </a:rPr>
                        <a:t>117,389,205</a:t>
                      </a:r>
                      <a:endParaRPr lang="en-US" sz="1400" b="0" i="0" u="none" strike="noStrike" dirty="0">
                        <a:solidFill>
                          <a:srgbClr val="000000"/>
                        </a:solidFill>
                        <a:effectLst/>
                        <a:latin typeface="Times New Roman" panose="02020603050405020304" pitchFamily="18" charset="0"/>
                      </a:endParaRP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tc>
                  <a:txBody>
                    <a:bodyPr/>
                    <a:lstStyle/>
                    <a:p>
                      <a:pPr algn="ctr" rtl="0" fontAlgn="ctr"/>
                      <a:r>
                        <a:rPr lang="en-US" sz="1400" b="0" i="0" u="none" strike="noStrike" dirty="0">
                          <a:solidFill>
                            <a:srgbClr val="000000"/>
                          </a:solidFill>
                          <a:effectLst/>
                          <a:latin typeface="Times New Roman" panose="02020603050405020304" pitchFamily="18" charset="0"/>
                        </a:rPr>
                        <a:t>35.4%</a:t>
                      </a: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extLst>
                  <a:ext uri="{0D108BD9-81ED-4DB2-BD59-A6C34878D82A}">
                    <a16:rowId xmlns:a16="http://schemas.microsoft.com/office/drawing/2014/main" xmlns="" val="10001"/>
                  </a:ext>
                </a:extLst>
              </a:tr>
              <a:tr h="399884">
                <a:tc>
                  <a:txBody>
                    <a:bodyPr/>
                    <a:lstStyle/>
                    <a:p>
                      <a:pPr algn="l" rtl="0" fontAlgn="ctr"/>
                      <a:r>
                        <a:rPr lang="en-US" sz="1400" b="0" i="0" u="none" strike="noStrike" dirty="0">
                          <a:solidFill>
                            <a:srgbClr val="000000"/>
                          </a:solidFill>
                          <a:effectLst/>
                          <a:latin typeface="Times New Roman" panose="02020603050405020304" pitchFamily="18" charset="0"/>
                        </a:rPr>
                        <a:t>Scholarships</a:t>
                      </a: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c>
                  <a:txBody>
                    <a:bodyPr/>
                    <a:lstStyle/>
                    <a:p>
                      <a:pPr algn="r" rtl="0" fontAlgn="ctr"/>
                      <a:r>
                        <a:rPr lang="en-US" sz="1400" b="0" i="0" u="none" strike="noStrike" dirty="0">
                          <a:solidFill>
                            <a:srgbClr val="000000"/>
                          </a:solidFill>
                          <a:effectLst/>
                          <a:latin typeface="Times New Roman" panose="02020603050405020304" pitchFamily="18" charset="0"/>
                        </a:rPr>
                        <a:t>57,486,544</a:t>
                      </a: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E9EDF4"/>
                    </a:solidFill>
                  </a:tcPr>
                </a:tc>
                <a:tc>
                  <a:txBody>
                    <a:bodyPr/>
                    <a:lstStyle/>
                    <a:p>
                      <a:pPr algn="ctr" rtl="0" fontAlgn="ctr"/>
                      <a:r>
                        <a:rPr lang="en-US" sz="1400" b="0" i="0" u="none" strike="noStrike" dirty="0">
                          <a:solidFill>
                            <a:srgbClr val="000000"/>
                          </a:solidFill>
                          <a:effectLst/>
                          <a:latin typeface="Times New Roman" panose="02020603050405020304" pitchFamily="18" charset="0"/>
                        </a:rPr>
                        <a:t>17.3%</a:t>
                      </a: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E9EDF4"/>
                    </a:solidFill>
                  </a:tcPr>
                </a:tc>
                <a:extLst>
                  <a:ext uri="{0D108BD9-81ED-4DB2-BD59-A6C34878D82A}">
                    <a16:rowId xmlns:a16="http://schemas.microsoft.com/office/drawing/2014/main" xmlns="" val="10002"/>
                  </a:ext>
                </a:extLst>
              </a:tr>
              <a:tr h="399884">
                <a:tc>
                  <a:txBody>
                    <a:bodyPr/>
                    <a:lstStyle/>
                    <a:p>
                      <a:pPr algn="l" rtl="0" fontAlgn="ctr"/>
                      <a:r>
                        <a:rPr lang="en-US" sz="1400" b="0" i="0" u="none" strike="noStrike" dirty="0">
                          <a:solidFill>
                            <a:srgbClr val="000000"/>
                          </a:solidFill>
                          <a:effectLst/>
                          <a:latin typeface="Times New Roman" panose="02020603050405020304" pitchFamily="18" charset="0"/>
                        </a:rPr>
                        <a:t>Recruiting</a:t>
                      </a: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tc>
                  <a:txBody>
                    <a:bodyPr/>
                    <a:lstStyle/>
                    <a:p>
                      <a:pPr algn="r" rtl="0" fontAlgn="ctr"/>
                      <a:r>
                        <a:rPr lang="en-US" sz="1400" b="0" i="0" u="none" strike="noStrike" dirty="0">
                          <a:solidFill>
                            <a:srgbClr val="000000"/>
                          </a:solidFill>
                          <a:effectLst/>
                          <a:latin typeface="Times New Roman" panose="02020603050405020304" pitchFamily="18" charset="0"/>
                        </a:rPr>
                        <a:t>6,204,700</a:t>
                      </a: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tc>
                  <a:txBody>
                    <a:bodyPr/>
                    <a:lstStyle/>
                    <a:p>
                      <a:pPr algn="ctr" rtl="0" fontAlgn="ctr"/>
                      <a:r>
                        <a:rPr lang="en-US" sz="1400" b="0" i="0" u="none" strike="noStrike" dirty="0">
                          <a:solidFill>
                            <a:srgbClr val="000000"/>
                          </a:solidFill>
                          <a:effectLst/>
                          <a:latin typeface="Times New Roman" panose="02020603050405020304" pitchFamily="18" charset="0"/>
                        </a:rPr>
                        <a:t>1.9%</a:t>
                      </a: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extLst>
                  <a:ext uri="{0D108BD9-81ED-4DB2-BD59-A6C34878D82A}">
                    <a16:rowId xmlns:a16="http://schemas.microsoft.com/office/drawing/2014/main" xmlns="" val="10003"/>
                  </a:ext>
                </a:extLst>
              </a:tr>
              <a:tr h="399884">
                <a:tc>
                  <a:txBody>
                    <a:bodyPr/>
                    <a:lstStyle/>
                    <a:p>
                      <a:pPr algn="l" rtl="0" fontAlgn="ctr"/>
                      <a:r>
                        <a:rPr lang="en-US" sz="1400" b="0" i="0" u="none" strike="noStrike" dirty="0">
                          <a:solidFill>
                            <a:srgbClr val="000000"/>
                          </a:solidFill>
                          <a:effectLst/>
                          <a:latin typeface="Times New Roman" panose="02020603050405020304" pitchFamily="18" charset="0"/>
                        </a:rPr>
                        <a:t>Team Travel</a:t>
                      </a: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c>
                  <a:txBody>
                    <a:bodyPr/>
                    <a:lstStyle/>
                    <a:p>
                      <a:pPr algn="r" rtl="0" fontAlgn="ctr"/>
                      <a:r>
                        <a:rPr lang="en-US" sz="1400" b="0" i="0" u="none" strike="noStrike" dirty="0">
                          <a:solidFill>
                            <a:srgbClr val="000000"/>
                          </a:solidFill>
                          <a:effectLst/>
                          <a:latin typeface="Times New Roman" panose="02020603050405020304" pitchFamily="18" charset="0"/>
                        </a:rPr>
                        <a:t>31,736,130</a:t>
                      </a: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E9EDF4"/>
                    </a:solidFill>
                  </a:tcPr>
                </a:tc>
                <a:tc>
                  <a:txBody>
                    <a:bodyPr/>
                    <a:lstStyle/>
                    <a:p>
                      <a:pPr algn="ctr" rtl="0" fontAlgn="ctr"/>
                      <a:r>
                        <a:rPr lang="en-US" sz="1400" b="0" i="0" u="none" strike="noStrike" dirty="0">
                          <a:solidFill>
                            <a:srgbClr val="000000"/>
                          </a:solidFill>
                          <a:effectLst/>
                          <a:latin typeface="Times New Roman" panose="02020603050405020304" pitchFamily="18" charset="0"/>
                        </a:rPr>
                        <a:t>9.6%</a:t>
                      </a: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E9EDF4"/>
                    </a:solidFill>
                  </a:tcPr>
                </a:tc>
                <a:extLst>
                  <a:ext uri="{0D108BD9-81ED-4DB2-BD59-A6C34878D82A}">
                    <a16:rowId xmlns:a16="http://schemas.microsoft.com/office/drawing/2014/main" xmlns="" val="10004"/>
                  </a:ext>
                </a:extLst>
              </a:tr>
              <a:tr h="399884">
                <a:tc>
                  <a:txBody>
                    <a:bodyPr/>
                    <a:lstStyle/>
                    <a:p>
                      <a:pPr algn="l" rtl="0" fontAlgn="ctr"/>
                      <a:r>
                        <a:rPr lang="en-US" sz="1400" b="0" i="0" u="none" strike="noStrike" dirty="0">
                          <a:solidFill>
                            <a:srgbClr val="000000"/>
                          </a:solidFill>
                          <a:effectLst/>
                          <a:latin typeface="Times New Roman" panose="02020603050405020304" pitchFamily="18" charset="0"/>
                        </a:rPr>
                        <a:t>Game Expenses</a:t>
                      </a: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tc>
                  <a:txBody>
                    <a:bodyPr/>
                    <a:lstStyle/>
                    <a:p>
                      <a:pPr algn="r" rtl="0" fontAlgn="ctr"/>
                      <a:r>
                        <a:rPr lang="en-US" sz="1400" b="0" i="0" u="none" strike="noStrike" dirty="0">
                          <a:solidFill>
                            <a:srgbClr val="000000"/>
                          </a:solidFill>
                          <a:effectLst/>
                          <a:latin typeface="Times New Roman" panose="02020603050405020304" pitchFamily="18" charset="0"/>
                        </a:rPr>
                        <a:t>21,709,078</a:t>
                      </a: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tc>
                  <a:txBody>
                    <a:bodyPr/>
                    <a:lstStyle/>
                    <a:p>
                      <a:pPr algn="ctr" rtl="0" fontAlgn="ctr"/>
                      <a:r>
                        <a:rPr lang="en-US" sz="1400" b="0" i="0" u="none" strike="noStrike" dirty="0">
                          <a:solidFill>
                            <a:srgbClr val="000000"/>
                          </a:solidFill>
                          <a:effectLst/>
                          <a:latin typeface="Times New Roman" panose="02020603050405020304" pitchFamily="18" charset="0"/>
                        </a:rPr>
                        <a:t>6.5%</a:t>
                      </a: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extLst>
                  <a:ext uri="{0D108BD9-81ED-4DB2-BD59-A6C34878D82A}">
                    <a16:rowId xmlns:a16="http://schemas.microsoft.com/office/drawing/2014/main" xmlns="" val="10005"/>
                  </a:ext>
                </a:extLst>
              </a:tr>
              <a:tr h="399884">
                <a:tc>
                  <a:txBody>
                    <a:bodyPr/>
                    <a:lstStyle/>
                    <a:p>
                      <a:pPr algn="l" rtl="0" fontAlgn="ctr"/>
                      <a:r>
                        <a:rPr lang="en-US" sz="1400" b="0" i="0" u="none" strike="noStrike" dirty="0">
                          <a:solidFill>
                            <a:srgbClr val="000000"/>
                          </a:solidFill>
                          <a:effectLst/>
                          <a:latin typeface="Times New Roman" panose="02020603050405020304" pitchFamily="18" charset="0"/>
                        </a:rPr>
                        <a:t>Equipment and Facilities</a:t>
                      </a: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c>
                  <a:txBody>
                    <a:bodyPr/>
                    <a:lstStyle/>
                    <a:p>
                      <a:pPr algn="r" rtl="0" fontAlgn="ctr"/>
                      <a:r>
                        <a:rPr lang="en-US" sz="1400" b="0" i="0" u="none" strike="noStrike" dirty="0">
                          <a:solidFill>
                            <a:srgbClr val="000000"/>
                          </a:solidFill>
                          <a:effectLst/>
                          <a:latin typeface="Times New Roman" panose="02020603050405020304" pitchFamily="18" charset="0"/>
                        </a:rPr>
                        <a:t>31,709,092</a:t>
                      </a: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E9EDF4"/>
                    </a:solidFill>
                  </a:tcPr>
                </a:tc>
                <a:tc>
                  <a:txBody>
                    <a:bodyPr/>
                    <a:lstStyle/>
                    <a:p>
                      <a:pPr algn="ctr" rtl="0" fontAlgn="ctr"/>
                      <a:r>
                        <a:rPr lang="en-US" sz="1400" b="0" i="0" u="none" strike="noStrike" dirty="0">
                          <a:solidFill>
                            <a:srgbClr val="000000"/>
                          </a:solidFill>
                          <a:effectLst/>
                          <a:latin typeface="Times New Roman" panose="02020603050405020304" pitchFamily="18" charset="0"/>
                        </a:rPr>
                        <a:t>9.6%</a:t>
                      </a: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E9EDF4"/>
                    </a:solidFill>
                  </a:tcPr>
                </a:tc>
                <a:extLst>
                  <a:ext uri="{0D108BD9-81ED-4DB2-BD59-A6C34878D82A}">
                    <a16:rowId xmlns:a16="http://schemas.microsoft.com/office/drawing/2014/main" xmlns="" val="10006"/>
                  </a:ext>
                </a:extLst>
              </a:tr>
              <a:tr h="399884">
                <a:tc>
                  <a:txBody>
                    <a:bodyPr/>
                    <a:lstStyle/>
                    <a:p>
                      <a:pPr algn="l" rtl="0" fontAlgn="ctr"/>
                      <a:r>
                        <a:rPr lang="en-US" sz="1400" b="0" i="0" u="none" strike="noStrike" dirty="0">
                          <a:solidFill>
                            <a:srgbClr val="000000"/>
                          </a:solidFill>
                          <a:effectLst/>
                          <a:latin typeface="Times New Roman" panose="02020603050405020304" pitchFamily="18" charset="0"/>
                        </a:rPr>
                        <a:t>Debt Service</a:t>
                      </a: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tc>
                  <a:txBody>
                    <a:bodyPr/>
                    <a:lstStyle/>
                    <a:p>
                      <a:pPr algn="r" rtl="0" fontAlgn="ctr"/>
                      <a:r>
                        <a:rPr lang="en-US" sz="1400" b="0" i="0" u="none" strike="noStrike" dirty="0">
                          <a:solidFill>
                            <a:srgbClr val="000000"/>
                          </a:solidFill>
                          <a:effectLst/>
                          <a:latin typeface="Times New Roman" panose="02020603050405020304" pitchFamily="18" charset="0"/>
                        </a:rPr>
                        <a:t>22,606,266</a:t>
                      </a: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tc>
                  <a:txBody>
                    <a:bodyPr/>
                    <a:lstStyle/>
                    <a:p>
                      <a:pPr algn="ctr" rtl="0" fontAlgn="ctr"/>
                      <a:r>
                        <a:rPr lang="en-US" sz="1400" b="0" i="0" u="none" strike="noStrike" dirty="0">
                          <a:solidFill>
                            <a:srgbClr val="000000"/>
                          </a:solidFill>
                          <a:effectLst/>
                          <a:latin typeface="Times New Roman" panose="02020603050405020304" pitchFamily="18" charset="0"/>
                        </a:rPr>
                        <a:t>6.8%</a:t>
                      </a: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extLst>
                  <a:ext uri="{0D108BD9-81ED-4DB2-BD59-A6C34878D82A}">
                    <a16:rowId xmlns:a16="http://schemas.microsoft.com/office/drawing/2014/main" xmlns="" val="10007"/>
                  </a:ext>
                </a:extLst>
              </a:tr>
              <a:tr h="399884">
                <a:tc>
                  <a:txBody>
                    <a:bodyPr/>
                    <a:lstStyle/>
                    <a:p>
                      <a:pPr algn="l" rtl="0" fontAlgn="ctr"/>
                      <a:r>
                        <a:rPr lang="en-US" sz="1400" b="0" i="0" u="none" strike="noStrike" dirty="0">
                          <a:solidFill>
                            <a:srgbClr val="000000"/>
                          </a:solidFill>
                          <a:effectLst/>
                          <a:latin typeface="Times New Roman" panose="02020603050405020304" pitchFamily="18" charset="0"/>
                        </a:rPr>
                        <a:t>Other Expenses</a:t>
                      </a: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c>
                  <a:txBody>
                    <a:bodyPr/>
                    <a:lstStyle/>
                    <a:p>
                      <a:pPr algn="r" rtl="0" fontAlgn="ctr"/>
                      <a:r>
                        <a:rPr lang="en-US" sz="1400" b="0" i="0" u="none" strike="noStrike" dirty="0">
                          <a:solidFill>
                            <a:srgbClr val="000000"/>
                          </a:solidFill>
                          <a:effectLst/>
                          <a:latin typeface="Times New Roman" panose="02020603050405020304" pitchFamily="18" charset="0"/>
                        </a:rPr>
                        <a:t>37,731,545</a:t>
                      </a: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E9EDF4"/>
                    </a:solidFill>
                  </a:tcPr>
                </a:tc>
                <a:tc>
                  <a:txBody>
                    <a:bodyPr/>
                    <a:lstStyle/>
                    <a:p>
                      <a:pPr algn="ctr" rtl="0" fontAlgn="ctr"/>
                      <a:r>
                        <a:rPr lang="en-US" sz="1400" b="0" i="0" u="none" strike="noStrike" dirty="0">
                          <a:solidFill>
                            <a:srgbClr val="000000"/>
                          </a:solidFill>
                          <a:effectLst/>
                          <a:latin typeface="Times New Roman" panose="02020603050405020304" pitchFamily="18" charset="0"/>
                        </a:rPr>
                        <a:t>11.4%</a:t>
                      </a: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E9EDF4"/>
                    </a:solidFill>
                  </a:tcPr>
                </a:tc>
                <a:extLst>
                  <a:ext uri="{0D108BD9-81ED-4DB2-BD59-A6C34878D82A}">
                    <a16:rowId xmlns:a16="http://schemas.microsoft.com/office/drawing/2014/main" xmlns="" val="10008"/>
                  </a:ext>
                </a:extLst>
              </a:tr>
              <a:tr h="399884">
                <a:tc>
                  <a:txBody>
                    <a:bodyPr/>
                    <a:lstStyle/>
                    <a:p>
                      <a:pPr algn="l" rtl="0" fontAlgn="ctr"/>
                      <a:r>
                        <a:rPr lang="en-US" sz="1400" b="0" i="0" u="none" strike="noStrike" dirty="0">
                          <a:solidFill>
                            <a:srgbClr val="000000"/>
                          </a:solidFill>
                          <a:effectLst/>
                          <a:latin typeface="Times New Roman" panose="02020603050405020304" pitchFamily="18" charset="0"/>
                        </a:rPr>
                        <a:t>Transfers Out</a:t>
                      </a: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tc>
                  <a:txBody>
                    <a:bodyPr/>
                    <a:lstStyle/>
                    <a:p>
                      <a:pPr algn="r" rtl="0" fontAlgn="ctr"/>
                      <a:r>
                        <a:rPr lang="en-US" sz="1400" b="0" i="0" u="none" strike="noStrike" dirty="0">
                          <a:solidFill>
                            <a:srgbClr val="000000"/>
                          </a:solidFill>
                          <a:effectLst/>
                          <a:latin typeface="Times New Roman" panose="02020603050405020304" pitchFamily="18" charset="0"/>
                        </a:rPr>
                        <a:t>5,092,564</a:t>
                      </a: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tc>
                  <a:txBody>
                    <a:bodyPr/>
                    <a:lstStyle/>
                    <a:p>
                      <a:pPr algn="ctr" rtl="0" fontAlgn="ctr"/>
                      <a:r>
                        <a:rPr lang="en-US" sz="1400" b="0" i="0" u="none" strike="noStrike" dirty="0">
                          <a:solidFill>
                            <a:srgbClr val="000000"/>
                          </a:solidFill>
                          <a:effectLst/>
                          <a:latin typeface="Times New Roman" panose="02020603050405020304" pitchFamily="18" charset="0"/>
                        </a:rPr>
                        <a:t>1.5%</a:t>
                      </a: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extLst>
                  <a:ext uri="{0D108BD9-81ED-4DB2-BD59-A6C34878D82A}">
                    <a16:rowId xmlns:a16="http://schemas.microsoft.com/office/drawing/2014/main" xmlns="" val="10009"/>
                  </a:ext>
                </a:extLst>
              </a:tr>
              <a:tr h="399884">
                <a:tc>
                  <a:txBody>
                    <a:bodyPr/>
                    <a:lstStyle/>
                    <a:p>
                      <a:pPr algn="l" rtl="0" fontAlgn="ctr"/>
                      <a:r>
                        <a:rPr lang="en-US" sz="1400" b="0" i="0" u="none" strike="noStrike" dirty="0">
                          <a:solidFill>
                            <a:srgbClr val="000000"/>
                          </a:solidFill>
                          <a:effectLst/>
                          <a:latin typeface="Times New Roman" panose="02020603050405020304" pitchFamily="18" charset="0"/>
                        </a:rPr>
                        <a:t>Total Expenditures</a:t>
                      </a: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c>
                  <a:txBody>
                    <a:bodyPr/>
                    <a:lstStyle/>
                    <a:p>
                      <a:pPr algn="r" rtl="0" fontAlgn="ctr"/>
                      <a:r>
                        <a:rPr lang="en-US" sz="1400" b="0" i="0" u="none" strike="noStrike" dirty="0">
                          <a:solidFill>
                            <a:srgbClr val="000000"/>
                          </a:solidFill>
                          <a:effectLst/>
                          <a:latin typeface="Times New Roman" panose="02020603050405020304" pitchFamily="18" charset="0"/>
                        </a:rPr>
                        <a:t>331,665,125</a:t>
                      </a: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c>
                  <a:txBody>
                    <a:bodyPr/>
                    <a:lstStyle/>
                    <a:p>
                      <a:pPr algn="ctr" rtl="0" fontAlgn="ctr"/>
                      <a:r>
                        <a:rPr lang="en-US" sz="1400" b="0" i="0" u="none" strike="noStrike" dirty="0">
                          <a:solidFill>
                            <a:srgbClr val="000000"/>
                          </a:solidFill>
                          <a:effectLst/>
                          <a:latin typeface="Times New Roman" panose="02020603050405020304" pitchFamily="18" charset="0"/>
                        </a:rPr>
                        <a:t>100.0%</a:t>
                      </a: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extLst>
                  <a:ext uri="{0D108BD9-81ED-4DB2-BD59-A6C34878D82A}">
                    <a16:rowId xmlns:a16="http://schemas.microsoft.com/office/drawing/2014/main" xmlns="" val="10010"/>
                  </a:ext>
                </a:extLst>
              </a:tr>
            </a:tbl>
          </a:graphicData>
        </a:graphic>
      </p:graphicFrame>
    </p:spTree>
    <p:extLst>
      <p:ext uri="{BB962C8B-B14F-4D97-AF65-F5344CB8AC3E}">
        <p14:creationId xmlns:p14="http://schemas.microsoft.com/office/powerpoint/2010/main" val="146409690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524000" y="190504"/>
            <a:ext cx="7010400" cy="1527175"/>
          </a:xfrm>
          <a:prstGeom prst="rect">
            <a:avLst/>
          </a:prstGeom>
        </p:spPr>
        <p:txBody>
          <a:bodyPr/>
          <a:lstStyle/>
          <a:p>
            <a:pPr fontAlgn="base">
              <a:spcBef>
                <a:spcPct val="0"/>
              </a:spcBef>
              <a:spcAft>
                <a:spcPct val="0"/>
              </a:spcAft>
              <a:defRPr/>
            </a:pPr>
            <a:r>
              <a:rPr lang="en-US" sz="4000" kern="0" dirty="0">
                <a:solidFill>
                  <a:srgbClr val="1F497D"/>
                </a:solidFill>
              </a:rPr>
              <a:t>Athletic Revenues by Source 2009-10</a:t>
            </a:r>
          </a:p>
        </p:txBody>
      </p:sp>
      <p:sp>
        <p:nvSpPr>
          <p:cNvPr id="6" name="Title 5"/>
          <p:cNvSpPr>
            <a:spLocks noGrp="1"/>
          </p:cNvSpPr>
          <p:nvPr>
            <p:ph type="title"/>
          </p:nvPr>
        </p:nvSpPr>
        <p:spPr/>
        <p:txBody>
          <a:bodyPr>
            <a:normAutofit fontScale="90000"/>
          </a:bodyPr>
          <a:lstStyle/>
          <a:p>
            <a:r>
              <a:rPr lang="en-US" dirty="0" smtClean="0"/>
              <a:t>% of Athletic Expenditures By Source 2015-16</a:t>
            </a:r>
            <a:endParaRPr lang="en-US" dirty="0"/>
          </a:p>
        </p:txBody>
      </p:sp>
      <p:pic>
        <p:nvPicPr>
          <p:cNvPr id="2" name="Picture 1"/>
          <p:cNvPicPr>
            <a:picLocks noChangeAspect="1"/>
          </p:cNvPicPr>
          <p:nvPr/>
        </p:nvPicPr>
        <p:blipFill>
          <a:blip r:embed="rId2"/>
          <a:stretch>
            <a:fillRect/>
          </a:stretch>
        </p:blipFill>
        <p:spPr>
          <a:xfrm>
            <a:off x="129513" y="1717679"/>
            <a:ext cx="8931804" cy="5027153"/>
          </a:xfrm>
          <a:prstGeom prst="rect">
            <a:avLst/>
          </a:prstGeom>
        </p:spPr>
      </p:pic>
    </p:spTree>
    <p:extLst>
      <p:ext uri="{BB962C8B-B14F-4D97-AF65-F5344CB8AC3E}">
        <p14:creationId xmlns:p14="http://schemas.microsoft.com/office/powerpoint/2010/main" val="219619858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body" idx="1"/>
          </p:nvPr>
        </p:nvSpPr>
        <p:spPr>
          <a:xfrm>
            <a:off x="762000" y="1905000"/>
            <a:ext cx="7772400" cy="1524000"/>
          </a:xfrm>
        </p:spPr>
        <p:txBody>
          <a:bodyPr>
            <a:normAutofit/>
          </a:bodyPr>
          <a:lstStyle/>
          <a:p>
            <a:endParaRPr lang="en-US" sz="2000" dirty="0" smtClean="0">
              <a:solidFill>
                <a:schemeClr val="accent2"/>
              </a:solidFill>
            </a:endParaRPr>
          </a:p>
          <a:p>
            <a:r>
              <a:rPr lang="en-US" dirty="0" smtClean="0">
                <a:solidFill>
                  <a:schemeClr val="accent2"/>
                </a:solidFill>
              </a:rPr>
              <a:t>Ann </a:t>
            </a:r>
            <a:r>
              <a:rPr lang="en-US" dirty="0" err="1" smtClean="0">
                <a:solidFill>
                  <a:schemeClr val="accent2"/>
                </a:solidFill>
              </a:rPr>
              <a:t>Clemmer</a:t>
            </a:r>
            <a:endParaRPr lang="en-US" dirty="0">
              <a:solidFill>
                <a:schemeClr val="accent2"/>
              </a:solidFill>
            </a:endParaRPr>
          </a:p>
          <a:p>
            <a:r>
              <a:rPr lang="en-US" dirty="0" smtClean="0">
                <a:solidFill>
                  <a:schemeClr val="accent2"/>
                </a:solidFill>
              </a:rPr>
              <a:t>Senior Associate Director, </a:t>
            </a:r>
            <a:r>
              <a:rPr lang="en-US" dirty="0">
                <a:solidFill>
                  <a:schemeClr val="accent2"/>
                </a:solidFill>
              </a:rPr>
              <a:t>Academic Affairs</a:t>
            </a:r>
          </a:p>
          <a:p>
            <a:endParaRPr lang="en-US" dirty="0"/>
          </a:p>
        </p:txBody>
      </p:sp>
      <p:sp>
        <p:nvSpPr>
          <p:cNvPr id="4" name="Title 3"/>
          <p:cNvSpPr>
            <a:spLocks noGrp="1"/>
          </p:cNvSpPr>
          <p:nvPr>
            <p:ph type="title"/>
          </p:nvPr>
        </p:nvSpPr>
        <p:spPr>
          <a:xfrm>
            <a:off x="762000" y="3505200"/>
            <a:ext cx="7772400" cy="1362075"/>
          </a:xfrm>
        </p:spPr>
        <p:txBody>
          <a:bodyPr/>
          <a:lstStyle/>
          <a:p>
            <a:r>
              <a:rPr lang="en-US" dirty="0"/>
              <a:t>ACADEMIC COMMITTEE</a:t>
            </a:r>
            <a:br>
              <a:rPr lang="en-US" dirty="0"/>
            </a:br>
            <a:r>
              <a:rPr lang="en-US" dirty="0"/>
              <a:t>Consent Agenda Items</a:t>
            </a:r>
            <a:br>
              <a:rPr lang="en-US" dirty="0"/>
            </a:br>
            <a:endParaRPr lang="en-US" dirty="0"/>
          </a:p>
        </p:txBody>
      </p:sp>
    </p:spTree>
    <p:extLst>
      <p:ext uri="{BB962C8B-B14F-4D97-AF65-F5344CB8AC3E}">
        <p14:creationId xmlns:p14="http://schemas.microsoft.com/office/powerpoint/2010/main" val="335715394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9144000" cy="1295400"/>
          </a:xfrm>
        </p:spPr>
        <p:txBody>
          <a:bodyPr>
            <a:noAutofit/>
          </a:bodyPr>
          <a:lstStyle/>
          <a:p>
            <a:r>
              <a:rPr lang="en-US" sz="3600" dirty="0"/>
              <a:t/>
            </a:r>
            <a:br>
              <a:rPr lang="en-US" sz="3600" dirty="0"/>
            </a:br>
            <a:r>
              <a:rPr lang="en-US" sz="3600" dirty="0" smtClean="0"/>
              <a:t>Consent Items</a:t>
            </a:r>
            <a:r>
              <a:rPr lang="en-US" sz="2800" dirty="0" smtClean="0"/>
              <a:t/>
            </a:r>
            <a:br>
              <a:rPr lang="en-US" sz="2800" dirty="0" smtClean="0"/>
            </a:br>
            <a:r>
              <a:rPr lang="en-US" sz="3600" dirty="0" smtClean="0"/>
              <a:t>					</a:t>
            </a:r>
            <a:endParaRPr lang="en-US" sz="3600" dirty="0"/>
          </a:p>
        </p:txBody>
      </p:sp>
      <p:sp>
        <p:nvSpPr>
          <p:cNvPr id="3" name="Content Placeholder 2"/>
          <p:cNvSpPr>
            <a:spLocks noGrp="1"/>
          </p:cNvSpPr>
          <p:nvPr>
            <p:ph sz="half" idx="10"/>
          </p:nvPr>
        </p:nvSpPr>
        <p:spPr>
          <a:xfrm>
            <a:off x="457200" y="1600200"/>
            <a:ext cx="8001000" cy="4572000"/>
          </a:xfrm>
        </p:spPr>
        <p:txBody>
          <a:bodyPr/>
          <a:lstStyle/>
          <a:p>
            <a:pPr marL="0" indent="0">
              <a:buNone/>
            </a:pPr>
            <a:endParaRPr lang="en-US" sz="2300" dirty="0" smtClean="0"/>
          </a:p>
          <a:p>
            <a:pPr marL="0" indent="0">
              <a:buNone/>
            </a:pPr>
            <a:endParaRPr lang="en-US" sz="2300" dirty="0" smtClean="0"/>
          </a:p>
        </p:txBody>
      </p:sp>
      <p:sp>
        <p:nvSpPr>
          <p:cNvPr id="5" name="Rectangle 4"/>
          <p:cNvSpPr/>
          <p:nvPr/>
        </p:nvSpPr>
        <p:spPr>
          <a:xfrm>
            <a:off x="228600" y="1219200"/>
            <a:ext cx="8686800" cy="3693319"/>
          </a:xfrm>
          <a:prstGeom prst="rect">
            <a:avLst/>
          </a:prstGeom>
        </p:spPr>
        <p:txBody>
          <a:bodyPr wrap="square">
            <a:spAutoFit/>
          </a:bodyPr>
          <a:lstStyle/>
          <a:p>
            <a:endParaRPr lang="en-US" dirty="0"/>
          </a:p>
          <a:p>
            <a:r>
              <a:rPr lang="en-US" sz="2400" dirty="0">
                <a:latin typeface="Arial" panose="020B0604020202020204" pitchFamily="34" charset="0"/>
                <a:cs typeface="Arial" panose="020B0604020202020204" pitchFamily="34" charset="0"/>
              </a:rPr>
              <a:t>*</a:t>
            </a:r>
            <a:r>
              <a:rPr lang="en-US" sz="2400" dirty="0" smtClean="0">
                <a:latin typeface="Times New Roman" panose="02020603050405020304" pitchFamily="18" charset="0"/>
                <a:cs typeface="Times New Roman" panose="02020603050405020304" pitchFamily="18" charset="0"/>
              </a:rPr>
              <a:t>13.  	Henderson State University</a:t>
            </a:r>
          </a:p>
          <a:p>
            <a:r>
              <a:rPr lang="en-US" sz="2400" dirty="0" smtClean="0">
                <a:latin typeface="Times New Roman" panose="02020603050405020304" pitchFamily="18" charset="0"/>
                <a:cs typeface="Times New Roman" panose="02020603050405020304" pitchFamily="18" charset="0"/>
              </a:rPr>
              <a:t>	Bachelor of Science in Education in Computer Science &amp;</a:t>
            </a:r>
          </a:p>
          <a:p>
            <a:r>
              <a:rPr lang="en-US" sz="2400" dirty="0">
                <a:latin typeface="Times New Roman" panose="02020603050405020304" pitchFamily="18" charset="0"/>
                <a:cs typeface="Times New Roman" panose="02020603050405020304" pitchFamily="18" charset="0"/>
              </a:rPr>
              <a:t>	</a:t>
            </a:r>
            <a:r>
              <a:rPr lang="en-US" sz="2400" dirty="0" smtClean="0">
                <a:latin typeface="Times New Roman" panose="02020603050405020304" pitchFamily="18" charset="0"/>
                <a:cs typeface="Times New Roman" panose="02020603050405020304" pitchFamily="18" charset="0"/>
              </a:rPr>
              <a:t>Business Technology Education</a:t>
            </a:r>
          </a:p>
          <a:p>
            <a:endParaRPr lang="en-US" sz="2400" dirty="0">
              <a:latin typeface="Times New Roman" panose="02020603050405020304" pitchFamily="18" charset="0"/>
              <a:cs typeface="Times New Roman" panose="02020603050405020304" pitchFamily="18" charset="0"/>
            </a:endParaRPr>
          </a:p>
          <a:p>
            <a:r>
              <a:rPr lang="en-US" sz="2400" dirty="0">
                <a:latin typeface="Times New Roman" panose="02020603050405020304" pitchFamily="18" charset="0"/>
                <a:cs typeface="Times New Roman" panose="02020603050405020304" pitchFamily="18" charset="0"/>
              </a:rPr>
              <a:t>*</a:t>
            </a:r>
            <a:r>
              <a:rPr lang="en-US" sz="2400" dirty="0" smtClean="0">
                <a:latin typeface="Times New Roman" panose="02020603050405020304" pitchFamily="18" charset="0"/>
                <a:cs typeface="Times New Roman" panose="02020603050405020304" pitchFamily="18" charset="0"/>
              </a:rPr>
              <a:t>14.</a:t>
            </a:r>
            <a:r>
              <a:rPr lang="en-US" sz="2400" dirty="0">
                <a:latin typeface="Times New Roman" panose="02020603050405020304" pitchFamily="18" charset="0"/>
                <a:cs typeface="Times New Roman" panose="02020603050405020304" pitchFamily="18" charset="0"/>
              </a:rPr>
              <a:t>	</a:t>
            </a:r>
            <a:r>
              <a:rPr lang="en-US" sz="2400" dirty="0" smtClean="0">
                <a:latin typeface="Times New Roman" panose="02020603050405020304" pitchFamily="18" charset="0"/>
                <a:cs typeface="Times New Roman" panose="02020603050405020304" pitchFamily="18" charset="0"/>
              </a:rPr>
              <a:t>University of Arkansas, Fayetteville</a:t>
            </a:r>
          </a:p>
          <a:p>
            <a:r>
              <a:rPr lang="en-US" sz="2400" dirty="0">
                <a:latin typeface="Times New Roman" panose="02020603050405020304" pitchFamily="18" charset="0"/>
                <a:cs typeface="Times New Roman" panose="02020603050405020304" pitchFamily="18" charset="0"/>
              </a:rPr>
              <a:t>	</a:t>
            </a:r>
            <a:r>
              <a:rPr lang="en-US" sz="2400" dirty="0" smtClean="0">
                <a:latin typeface="Times New Roman" panose="02020603050405020304" pitchFamily="18" charset="0"/>
                <a:cs typeface="Times New Roman" panose="02020603050405020304" pitchFamily="18" charset="0"/>
              </a:rPr>
              <a:t>Doctor of Occupational Therapy</a:t>
            </a:r>
            <a:endParaRPr lang="en-US" sz="2400" dirty="0">
              <a:latin typeface="Times New Roman" panose="02020603050405020304" pitchFamily="18" charset="0"/>
              <a:cs typeface="Times New Roman" panose="02020603050405020304" pitchFamily="18" charset="0"/>
            </a:endParaRPr>
          </a:p>
          <a:p>
            <a:endParaRPr lang="en-US" sz="2400" dirty="0">
              <a:latin typeface="Times New Roman" panose="02020603050405020304" pitchFamily="18" charset="0"/>
              <a:cs typeface="Times New Roman" panose="02020603050405020304" pitchFamily="18" charset="0"/>
            </a:endParaRPr>
          </a:p>
          <a:p>
            <a:endParaRPr lang="en-US" sz="2400" dirty="0">
              <a:latin typeface="Times New Roman" panose="02020603050405020304" pitchFamily="18" charset="0"/>
              <a:cs typeface="Times New Roman" panose="02020603050405020304" pitchFamily="18" charset="0"/>
            </a:endParaRPr>
          </a:p>
          <a:p>
            <a:endParaRPr lang="en-US" sz="2400"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657600"/>
            <a:ext cx="9144000" cy="1371600"/>
          </a:xfrm>
        </p:spPr>
        <p:txBody>
          <a:bodyPr/>
          <a:lstStyle/>
          <a:p>
            <a:r>
              <a:rPr lang="en-US" sz="3200" dirty="0" smtClean="0"/>
              <a:t>Agenda Item  no. 15</a:t>
            </a:r>
            <a:br>
              <a:rPr lang="en-US" sz="3200" dirty="0" smtClean="0"/>
            </a:br>
            <a:r>
              <a:rPr lang="en-US" sz="3200" dirty="0"/>
              <a:t>Institutional Certification </a:t>
            </a:r>
            <a:r>
              <a:rPr lang="en-US" sz="3200" dirty="0" smtClean="0"/>
              <a:t/>
            </a:r>
            <a:br>
              <a:rPr lang="en-US" sz="3200" dirty="0" smtClean="0"/>
            </a:br>
            <a:r>
              <a:rPr lang="en-US" sz="3200" dirty="0" smtClean="0"/>
              <a:t>Advisory </a:t>
            </a:r>
            <a:r>
              <a:rPr lang="en-US" sz="3200" dirty="0"/>
              <a:t>Committee: Resolutions </a:t>
            </a:r>
          </a:p>
        </p:txBody>
      </p:sp>
      <p:sp>
        <p:nvSpPr>
          <p:cNvPr id="3" name="Subtitle 2"/>
          <p:cNvSpPr>
            <a:spLocks noGrp="1"/>
          </p:cNvSpPr>
          <p:nvPr>
            <p:ph type="body" idx="1"/>
          </p:nvPr>
        </p:nvSpPr>
        <p:spPr>
          <a:xfrm>
            <a:off x="457200" y="1752600"/>
            <a:ext cx="8001000" cy="1143000"/>
          </a:xfrm>
        </p:spPr>
        <p:txBody>
          <a:bodyPr>
            <a:normAutofit fontScale="25000" lnSpcReduction="20000"/>
          </a:bodyPr>
          <a:lstStyle/>
          <a:p>
            <a:endParaRPr lang="en-US" dirty="0" smtClean="0">
              <a:solidFill>
                <a:schemeClr val="accent2"/>
              </a:solidFill>
            </a:endParaRPr>
          </a:p>
          <a:p>
            <a:endParaRPr lang="en-US" dirty="0" smtClean="0">
              <a:solidFill>
                <a:schemeClr val="accent2"/>
              </a:solidFill>
            </a:endParaRPr>
          </a:p>
          <a:p>
            <a:endParaRPr lang="en-US" dirty="0" smtClean="0">
              <a:solidFill>
                <a:schemeClr val="accent2"/>
              </a:solidFill>
            </a:endParaRPr>
          </a:p>
          <a:p>
            <a:endParaRPr lang="en-US" dirty="0" smtClean="0">
              <a:solidFill>
                <a:schemeClr val="accent2"/>
              </a:solidFill>
            </a:endParaRPr>
          </a:p>
          <a:p>
            <a:endParaRPr lang="en-US" dirty="0" smtClean="0">
              <a:solidFill>
                <a:schemeClr val="accent2"/>
              </a:solidFill>
            </a:endParaRPr>
          </a:p>
          <a:p>
            <a:endParaRPr lang="en-US" dirty="0" smtClean="0">
              <a:solidFill>
                <a:schemeClr val="accent2"/>
              </a:solidFill>
            </a:endParaRPr>
          </a:p>
          <a:p>
            <a:r>
              <a:rPr lang="en-US" sz="9600" dirty="0" smtClean="0">
                <a:solidFill>
                  <a:schemeClr val="accent2"/>
                </a:solidFill>
              </a:rPr>
              <a:t>Alana Boles</a:t>
            </a:r>
          </a:p>
          <a:p>
            <a:r>
              <a:rPr lang="en-US" sz="9600" dirty="0" smtClean="0">
                <a:solidFill>
                  <a:schemeClr val="accent2"/>
                </a:solidFill>
              </a:rPr>
              <a:t>Program Specialist, Academic Affairs</a:t>
            </a:r>
          </a:p>
          <a:p>
            <a:endParaRPr lang="en-US" dirty="0"/>
          </a:p>
        </p:txBody>
      </p:sp>
    </p:spTree>
    <p:extLst>
      <p:ext uri="{BB962C8B-B14F-4D97-AF65-F5344CB8AC3E}">
        <p14:creationId xmlns:p14="http://schemas.microsoft.com/office/powerpoint/2010/main" val="213386952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9144000" cy="1295400"/>
          </a:xfrm>
        </p:spPr>
        <p:txBody>
          <a:bodyPr>
            <a:noAutofit/>
          </a:bodyPr>
          <a:lstStyle/>
          <a:p>
            <a:r>
              <a:rPr lang="en-US" sz="3200" dirty="0"/>
              <a:t>Institutional Certification Advisory Committee (ICAC)</a:t>
            </a:r>
          </a:p>
        </p:txBody>
      </p:sp>
      <p:sp>
        <p:nvSpPr>
          <p:cNvPr id="3" name="Content Placeholder 2"/>
          <p:cNvSpPr>
            <a:spLocks noGrp="1"/>
          </p:cNvSpPr>
          <p:nvPr>
            <p:ph sz="half" idx="10"/>
          </p:nvPr>
        </p:nvSpPr>
        <p:spPr>
          <a:xfrm>
            <a:off x="457200" y="1600200"/>
            <a:ext cx="8001000" cy="4572000"/>
          </a:xfrm>
        </p:spPr>
        <p:txBody>
          <a:bodyPr/>
          <a:lstStyle/>
          <a:p>
            <a:pPr marL="0" indent="0">
              <a:buNone/>
            </a:pPr>
            <a:endParaRPr lang="en-US" sz="2300" dirty="0" smtClean="0"/>
          </a:p>
          <a:p>
            <a:pPr marL="0" indent="0">
              <a:buNone/>
            </a:pPr>
            <a:endParaRPr lang="en-US" sz="2300" dirty="0"/>
          </a:p>
          <a:p>
            <a:r>
              <a:rPr lang="en-US" sz="2400" dirty="0" smtClean="0"/>
              <a:t>10 Colleges </a:t>
            </a:r>
            <a:r>
              <a:rPr lang="en-US" sz="2400" dirty="0"/>
              <a:t>and Universities </a:t>
            </a:r>
          </a:p>
          <a:p>
            <a:r>
              <a:rPr lang="en-US" sz="2400" dirty="0" smtClean="0"/>
              <a:t>34 Programs</a:t>
            </a:r>
          </a:p>
          <a:p>
            <a:r>
              <a:rPr lang="en-US" sz="2400" smtClean="0"/>
              <a:t>Arkansas </a:t>
            </a:r>
            <a:r>
              <a:rPr lang="en-US" sz="2400" dirty="0" smtClean="0"/>
              <a:t>College of Health Education – Doctor of Osteopathic Medicine</a:t>
            </a:r>
          </a:p>
          <a:p>
            <a:pPr marL="0" indent="0">
              <a:buNone/>
            </a:pPr>
            <a:endParaRPr lang="en-US" sz="2000" b="1" dirty="0"/>
          </a:p>
          <a:p>
            <a:pPr marL="0" indent="0">
              <a:buNone/>
            </a:pPr>
            <a:endParaRPr lang="en-US" sz="2300" dirty="0" smtClean="0"/>
          </a:p>
        </p:txBody>
      </p:sp>
      <p:sp>
        <p:nvSpPr>
          <p:cNvPr id="5" name="Rectangle 4"/>
          <p:cNvSpPr/>
          <p:nvPr/>
        </p:nvSpPr>
        <p:spPr>
          <a:xfrm>
            <a:off x="228600" y="1219200"/>
            <a:ext cx="8686800" cy="1477328"/>
          </a:xfrm>
          <a:prstGeom prst="rect">
            <a:avLst/>
          </a:prstGeom>
        </p:spPr>
        <p:txBody>
          <a:bodyPr wrap="square">
            <a:spAutoFit/>
          </a:bodyPr>
          <a:lstStyle/>
          <a:p>
            <a:endParaRPr lang="en-US" dirty="0"/>
          </a:p>
          <a:p>
            <a:endParaRPr lang="en-US" sz="2400" dirty="0">
              <a:latin typeface="Times New Roman" panose="02020603050405020304" pitchFamily="18" charset="0"/>
              <a:cs typeface="Times New Roman" panose="02020603050405020304" pitchFamily="18" charset="0"/>
            </a:endParaRPr>
          </a:p>
          <a:p>
            <a:endParaRPr lang="en-US" sz="2400" dirty="0">
              <a:latin typeface="Times New Roman" panose="02020603050405020304" pitchFamily="18" charset="0"/>
              <a:cs typeface="Times New Roman" panose="02020603050405020304" pitchFamily="18" charset="0"/>
            </a:endParaRPr>
          </a:p>
          <a:p>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192139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657600"/>
            <a:ext cx="9144000" cy="1371600"/>
          </a:xfrm>
        </p:spPr>
        <p:txBody>
          <a:bodyPr/>
          <a:lstStyle/>
          <a:p>
            <a:r>
              <a:rPr lang="en-US" sz="3200" dirty="0" smtClean="0"/>
              <a:t>Agenda Item  no. 16</a:t>
            </a:r>
            <a:br>
              <a:rPr lang="en-US" sz="3200" dirty="0" smtClean="0"/>
            </a:br>
            <a:r>
              <a:rPr lang="en-US" sz="3200" dirty="0" smtClean="0"/>
              <a:t>Letters of Notification</a:t>
            </a:r>
            <a:endParaRPr lang="en-US" sz="3200" dirty="0"/>
          </a:p>
        </p:txBody>
      </p:sp>
      <p:sp>
        <p:nvSpPr>
          <p:cNvPr id="3" name="Subtitle 2"/>
          <p:cNvSpPr>
            <a:spLocks noGrp="1"/>
          </p:cNvSpPr>
          <p:nvPr>
            <p:ph type="body" idx="1"/>
          </p:nvPr>
        </p:nvSpPr>
        <p:spPr>
          <a:xfrm>
            <a:off x="457200" y="1752600"/>
            <a:ext cx="8001000" cy="1143000"/>
          </a:xfrm>
        </p:spPr>
        <p:txBody>
          <a:bodyPr>
            <a:normAutofit fontScale="25000" lnSpcReduction="20000"/>
          </a:bodyPr>
          <a:lstStyle/>
          <a:p>
            <a:endParaRPr lang="en-US" dirty="0" smtClean="0">
              <a:solidFill>
                <a:schemeClr val="accent2"/>
              </a:solidFill>
            </a:endParaRPr>
          </a:p>
          <a:p>
            <a:endParaRPr lang="en-US" dirty="0" smtClean="0">
              <a:solidFill>
                <a:schemeClr val="accent2"/>
              </a:solidFill>
            </a:endParaRPr>
          </a:p>
          <a:p>
            <a:endParaRPr lang="en-US" dirty="0" smtClean="0">
              <a:solidFill>
                <a:schemeClr val="accent2"/>
              </a:solidFill>
            </a:endParaRPr>
          </a:p>
          <a:p>
            <a:endParaRPr lang="en-US" dirty="0" smtClean="0">
              <a:solidFill>
                <a:schemeClr val="accent2"/>
              </a:solidFill>
            </a:endParaRPr>
          </a:p>
          <a:p>
            <a:endParaRPr lang="en-US" dirty="0" smtClean="0">
              <a:solidFill>
                <a:schemeClr val="accent2"/>
              </a:solidFill>
            </a:endParaRPr>
          </a:p>
          <a:p>
            <a:endParaRPr lang="en-US" dirty="0" smtClean="0">
              <a:solidFill>
                <a:schemeClr val="accent2"/>
              </a:solidFill>
            </a:endParaRPr>
          </a:p>
          <a:p>
            <a:r>
              <a:rPr lang="en-US" sz="9600" dirty="0" smtClean="0">
                <a:solidFill>
                  <a:schemeClr val="accent2"/>
                </a:solidFill>
              </a:rPr>
              <a:t>Lillian Williams</a:t>
            </a:r>
          </a:p>
          <a:p>
            <a:r>
              <a:rPr lang="en-US" sz="9600" dirty="0" smtClean="0">
                <a:solidFill>
                  <a:schemeClr val="accent2"/>
                </a:solidFill>
              </a:rPr>
              <a:t>Program Specialist, Academic Affairs</a:t>
            </a:r>
          </a:p>
          <a:p>
            <a:endParaRPr lang="en-US" dirty="0"/>
          </a:p>
        </p:txBody>
      </p:sp>
    </p:spTree>
    <p:extLst>
      <p:ext uri="{BB962C8B-B14F-4D97-AF65-F5344CB8AC3E}">
        <p14:creationId xmlns:p14="http://schemas.microsoft.com/office/powerpoint/2010/main" val="325808209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9144000" cy="1295400"/>
          </a:xfrm>
        </p:spPr>
        <p:txBody>
          <a:bodyPr>
            <a:noAutofit/>
          </a:bodyPr>
          <a:lstStyle/>
          <a:p>
            <a:r>
              <a:rPr lang="en-US" sz="3200" dirty="0" smtClean="0"/>
              <a:t/>
            </a:r>
            <a:br>
              <a:rPr lang="en-US" sz="3200" dirty="0" smtClean="0"/>
            </a:br>
            <a:r>
              <a:rPr lang="en-US" sz="3200" dirty="0" smtClean="0"/>
              <a:t/>
            </a:r>
            <a:br>
              <a:rPr lang="en-US" sz="3200" dirty="0" smtClean="0"/>
            </a:br>
            <a:r>
              <a:rPr lang="en-US" sz="3200" dirty="0" smtClean="0"/>
              <a:t/>
            </a:r>
            <a:br>
              <a:rPr lang="en-US" sz="3200" dirty="0" smtClean="0"/>
            </a:br>
            <a:r>
              <a:rPr lang="en-US" sz="2800" dirty="0" smtClean="0"/>
              <a:t>Letters of Notification</a:t>
            </a:r>
            <a:br>
              <a:rPr lang="en-US" sz="2800" dirty="0" smtClean="0"/>
            </a:br>
            <a:r>
              <a:rPr lang="en-US" sz="5300" dirty="0" smtClean="0"/>
              <a:t/>
            </a:r>
            <a:br>
              <a:rPr lang="en-US" sz="5300" dirty="0" smtClean="0"/>
            </a:br>
            <a:r>
              <a:rPr lang="en-US" dirty="0" smtClean="0"/>
              <a:t>	</a:t>
            </a:r>
            <a:endParaRPr lang="en-US" dirty="0"/>
          </a:p>
        </p:txBody>
      </p:sp>
      <p:sp>
        <p:nvSpPr>
          <p:cNvPr id="3" name="Content Placeholder 2"/>
          <p:cNvSpPr>
            <a:spLocks noGrp="1"/>
          </p:cNvSpPr>
          <p:nvPr>
            <p:ph sz="half" idx="10"/>
          </p:nvPr>
        </p:nvSpPr>
        <p:spPr>
          <a:xfrm>
            <a:off x="457200" y="1905000"/>
            <a:ext cx="8305800" cy="4648200"/>
          </a:xfrm>
        </p:spPr>
        <p:txBody>
          <a:bodyPr/>
          <a:lstStyle/>
          <a:p>
            <a:pPr>
              <a:buSzPct val="145000"/>
              <a:buNone/>
            </a:pPr>
            <a:endParaRPr lang="en-US" sz="2400" b="1" dirty="0" smtClean="0"/>
          </a:p>
          <a:p>
            <a:pPr>
              <a:buSzPct val="145000"/>
            </a:pPr>
            <a:r>
              <a:rPr lang="en-US" sz="2400" dirty="0" smtClean="0"/>
              <a:t>Programs approved by the ADHE Director</a:t>
            </a:r>
          </a:p>
          <a:p>
            <a:pPr marL="0" indent="0">
              <a:buSzPct val="145000"/>
              <a:buNone/>
            </a:pPr>
            <a:endParaRPr lang="en-US" sz="2400" dirty="0" smtClean="0"/>
          </a:p>
          <a:p>
            <a:pPr>
              <a:buSzPct val="145000"/>
            </a:pPr>
            <a:r>
              <a:rPr lang="en-US" sz="2400" dirty="0" smtClean="0"/>
              <a:t>Programs must be included on the AHECB agenda prior to initiation </a:t>
            </a:r>
          </a:p>
          <a:p>
            <a:pPr marL="0" indent="0">
              <a:buSzPct val="145000"/>
              <a:buNone/>
            </a:pPr>
            <a:endParaRPr lang="en-US" sz="2400" dirty="0" smtClean="0"/>
          </a:p>
          <a:p>
            <a:pPr>
              <a:buSzPct val="145000"/>
            </a:pPr>
            <a:r>
              <a:rPr lang="en-US" sz="2400" dirty="0" smtClean="0"/>
              <a:t>Programs are reasonable and moderate extensions of existing certificates and degrees</a:t>
            </a:r>
          </a:p>
          <a:p>
            <a:pPr>
              <a:buNone/>
            </a:pPr>
            <a:endParaRPr lang="en-US" sz="2400" dirty="0" smtClean="0"/>
          </a:p>
          <a:p>
            <a:pPr>
              <a:buNone/>
            </a:pPr>
            <a:endParaRPr lang="en-US" sz="2400" dirty="0" smtClean="0"/>
          </a:p>
          <a:p>
            <a:endParaRPr lang="en-US" sz="2400" dirty="0" smtClean="0"/>
          </a:p>
          <a:p>
            <a:pPr>
              <a:buNone/>
            </a:pPr>
            <a:endParaRPr lang="en-US" sz="2400" dirty="0" smtClean="0"/>
          </a:p>
          <a:p>
            <a:endParaRPr lang="en-US" sz="2400" dirty="0" smtClean="0"/>
          </a:p>
        </p:txBody>
      </p:sp>
    </p:spTree>
    <p:extLst>
      <p:ext uri="{BB962C8B-B14F-4D97-AF65-F5344CB8AC3E}">
        <p14:creationId xmlns:p14="http://schemas.microsoft.com/office/powerpoint/2010/main" val="155154663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657600"/>
            <a:ext cx="9144000" cy="1371600"/>
          </a:xfrm>
        </p:spPr>
        <p:txBody>
          <a:bodyPr/>
          <a:lstStyle/>
          <a:p>
            <a:r>
              <a:rPr lang="en-US" sz="3200" dirty="0" smtClean="0"/>
              <a:t>Agenda Item  no. 17</a:t>
            </a:r>
            <a:br>
              <a:rPr lang="en-US" sz="3200" dirty="0" smtClean="0"/>
            </a:br>
            <a:r>
              <a:rPr lang="en-US" sz="3200" dirty="0" smtClean="0"/>
              <a:t>Letters of Intent</a:t>
            </a:r>
            <a:endParaRPr lang="en-US" sz="3200" dirty="0"/>
          </a:p>
        </p:txBody>
      </p:sp>
      <p:sp>
        <p:nvSpPr>
          <p:cNvPr id="3" name="Subtitle 2"/>
          <p:cNvSpPr>
            <a:spLocks noGrp="1"/>
          </p:cNvSpPr>
          <p:nvPr>
            <p:ph type="body" idx="1"/>
          </p:nvPr>
        </p:nvSpPr>
        <p:spPr>
          <a:xfrm>
            <a:off x="457200" y="1752600"/>
            <a:ext cx="8001000" cy="1447800"/>
          </a:xfrm>
        </p:spPr>
        <p:txBody>
          <a:bodyPr>
            <a:normAutofit fontScale="25000" lnSpcReduction="20000"/>
          </a:bodyPr>
          <a:lstStyle/>
          <a:p>
            <a:endParaRPr lang="en-US" dirty="0" smtClean="0">
              <a:solidFill>
                <a:schemeClr val="accent2"/>
              </a:solidFill>
            </a:endParaRPr>
          </a:p>
          <a:p>
            <a:endParaRPr lang="en-US" dirty="0" smtClean="0">
              <a:solidFill>
                <a:schemeClr val="accent2"/>
              </a:solidFill>
            </a:endParaRPr>
          </a:p>
          <a:p>
            <a:endParaRPr lang="en-US" dirty="0" smtClean="0">
              <a:solidFill>
                <a:schemeClr val="accent2"/>
              </a:solidFill>
            </a:endParaRPr>
          </a:p>
          <a:p>
            <a:endParaRPr lang="en-US" dirty="0" smtClean="0">
              <a:solidFill>
                <a:schemeClr val="accent2"/>
              </a:solidFill>
            </a:endParaRPr>
          </a:p>
          <a:p>
            <a:endParaRPr lang="en-US" dirty="0" smtClean="0">
              <a:solidFill>
                <a:schemeClr val="accent2"/>
              </a:solidFill>
            </a:endParaRPr>
          </a:p>
          <a:p>
            <a:endParaRPr lang="en-US" dirty="0" smtClean="0">
              <a:solidFill>
                <a:schemeClr val="accent2"/>
              </a:solidFill>
            </a:endParaRPr>
          </a:p>
          <a:p>
            <a:r>
              <a:rPr lang="en-US" sz="9600" dirty="0">
                <a:solidFill>
                  <a:schemeClr val="accent2"/>
                </a:solidFill>
              </a:rPr>
              <a:t>Lillian Williams</a:t>
            </a:r>
          </a:p>
          <a:p>
            <a:r>
              <a:rPr lang="en-US" sz="9600" dirty="0">
                <a:solidFill>
                  <a:schemeClr val="accent2"/>
                </a:solidFill>
              </a:rPr>
              <a:t>Program Specialist, Academic Affairs</a:t>
            </a:r>
          </a:p>
          <a:p>
            <a:endParaRPr lang="en-US" dirty="0"/>
          </a:p>
        </p:txBody>
      </p:sp>
    </p:spTree>
    <p:extLst>
      <p:ext uri="{BB962C8B-B14F-4D97-AF65-F5344CB8AC3E}">
        <p14:creationId xmlns:p14="http://schemas.microsoft.com/office/powerpoint/2010/main" val="428789590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9144000" cy="1524000"/>
          </a:xfrm>
        </p:spPr>
        <p:txBody>
          <a:bodyPr>
            <a:noAutofit/>
          </a:bodyPr>
          <a:lstStyle/>
          <a:p>
            <a:r>
              <a:rPr lang="en-US" sz="3200" dirty="0" smtClean="0"/>
              <a:t/>
            </a:r>
            <a:br>
              <a:rPr lang="en-US" sz="3200" dirty="0" smtClean="0"/>
            </a:br>
            <a:r>
              <a:rPr lang="en-US" sz="2800" dirty="0" smtClean="0"/>
              <a:t/>
            </a:r>
            <a:br>
              <a:rPr lang="en-US" sz="2800" dirty="0" smtClean="0"/>
            </a:br>
            <a:r>
              <a:rPr lang="en-US" sz="2800" dirty="0" smtClean="0"/>
              <a:t>Letters of Intent</a:t>
            </a:r>
            <a:r>
              <a:rPr lang="en-US" sz="5300" dirty="0" smtClean="0"/>
              <a:t/>
            </a:r>
            <a:br>
              <a:rPr lang="en-US" sz="5300" dirty="0" smtClean="0"/>
            </a:br>
            <a:r>
              <a:rPr lang="en-US" dirty="0" smtClean="0"/>
              <a:t>	</a:t>
            </a:r>
            <a:endParaRPr lang="en-US" dirty="0"/>
          </a:p>
        </p:txBody>
      </p:sp>
      <p:sp>
        <p:nvSpPr>
          <p:cNvPr id="3" name="Content Placeholder 2"/>
          <p:cNvSpPr>
            <a:spLocks noGrp="1"/>
          </p:cNvSpPr>
          <p:nvPr>
            <p:ph sz="half" idx="10"/>
          </p:nvPr>
        </p:nvSpPr>
        <p:spPr>
          <a:xfrm>
            <a:off x="457200" y="1905000"/>
            <a:ext cx="8305800" cy="4648200"/>
          </a:xfrm>
        </p:spPr>
        <p:txBody>
          <a:bodyPr/>
          <a:lstStyle/>
          <a:p>
            <a:pPr>
              <a:buSzPct val="145000"/>
              <a:buNone/>
            </a:pPr>
            <a:endParaRPr lang="en-US" sz="2400" b="1" dirty="0" smtClean="0"/>
          </a:p>
          <a:p>
            <a:pPr>
              <a:buSzPct val="145000"/>
            </a:pPr>
            <a:r>
              <a:rPr lang="en-US" sz="2400" dirty="0" smtClean="0"/>
              <a:t>Notification of institutional plans to offer new programs or organizational units that require Coordinating Board approval</a:t>
            </a:r>
          </a:p>
          <a:p>
            <a:pPr marL="0" indent="0">
              <a:buSzPct val="145000"/>
              <a:buNone/>
            </a:pPr>
            <a:endParaRPr lang="en-US" sz="2400" dirty="0" smtClean="0"/>
          </a:p>
          <a:p>
            <a:pPr>
              <a:buSzPct val="145000"/>
            </a:pPr>
            <a:r>
              <a:rPr lang="en-US" sz="2400" dirty="0" smtClean="0"/>
              <a:t>Chief academic officers and chief executive officers can comment on the proposals before consideration by AHECB</a:t>
            </a:r>
          </a:p>
          <a:p>
            <a:pPr>
              <a:buNone/>
            </a:pPr>
            <a:endParaRPr lang="en-US" sz="2400" dirty="0" smtClean="0"/>
          </a:p>
          <a:p>
            <a:pPr>
              <a:buNone/>
            </a:pPr>
            <a:endParaRPr lang="en-US" sz="2400" dirty="0" smtClean="0"/>
          </a:p>
          <a:p>
            <a:endParaRPr lang="en-US" sz="2400" dirty="0" smtClean="0"/>
          </a:p>
          <a:p>
            <a:pPr>
              <a:buNone/>
            </a:pPr>
            <a:endParaRPr lang="en-US" sz="2400" dirty="0" smtClean="0"/>
          </a:p>
          <a:p>
            <a:endParaRPr lang="en-US" sz="2400" dirty="0" smtClean="0"/>
          </a:p>
        </p:txBody>
      </p:sp>
    </p:spTree>
    <p:extLst>
      <p:ext uri="{BB962C8B-B14F-4D97-AF65-F5344CB8AC3E}">
        <p14:creationId xmlns:p14="http://schemas.microsoft.com/office/powerpoint/2010/main" val="29540306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2313" y="2882900"/>
            <a:ext cx="7772400" cy="1689100"/>
          </a:xfrm>
        </p:spPr>
        <p:txBody>
          <a:bodyPr/>
          <a:lstStyle/>
          <a:p>
            <a:r>
              <a:rPr lang="en-US" sz="3200" dirty="0" smtClean="0"/>
              <a:t>Agenda item no. 10:</a:t>
            </a:r>
            <a:br>
              <a:rPr lang="en-US" sz="3200" dirty="0" smtClean="0"/>
            </a:br>
            <a:r>
              <a:rPr lang="en-US" sz="3200" dirty="0" smtClean="0"/>
              <a:t>Bond and loan feasibility updates</a:t>
            </a:r>
            <a:endParaRPr lang="en-US" sz="3200" dirty="0"/>
          </a:p>
        </p:txBody>
      </p:sp>
      <p:sp>
        <p:nvSpPr>
          <p:cNvPr id="3" name="Subtitle 2"/>
          <p:cNvSpPr>
            <a:spLocks noGrp="1"/>
          </p:cNvSpPr>
          <p:nvPr>
            <p:ph type="body" idx="1"/>
          </p:nvPr>
        </p:nvSpPr>
        <p:spPr>
          <a:xfrm>
            <a:off x="685800" y="1600200"/>
            <a:ext cx="7772400" cy="1511300"/>
          </a:xfrm>
        </p:spPr>
        <p:txBody>
          <a:bodyPr/>
          <a:lstStyle/>
          <a:p>
            <a:r>
              <a:rPr lang="en-US" dirty="0" smtClean="0">
                <a:solidFill>
                  <a:schemeClr val="accent1">
                    <a:lumMod val="75000"/>
                  </a:schemeClr>
                </a:solidFill>
              </a:rPr>
              <a:t>Chandra Robinson</a:t>
            </a:r>
          </a:p>
          <a:p>
            <a:r>
              <a:rPr lang="en-US" dirty="0" smtClean="0">
                <a:solidFill>
                  <a:schemeClr val="accent1">
                    <a:lumMod val="75000"/>
                  </a:schemeClr>
                </a:solidFill>
              </a:rPr>
              <a:t>Program Coordinator, Institutional Finance</a:t>
            </a:r>
          </a:p>
          <a:p>
            <a:endParaRPr lang="en-US" dirty="0"/>
          </a:p>
        </p:txBody>
      </p:sp>
    </p:spTree>
    <p:extLst>
      <p:ext uri="{BB962C8B-B14F-4D97-AF65-F5344CB8AC3E}">
        <p14:creationId xmlns:p14="http://schemas.microsoft.com/office/powerpoint/2010/main" val="13458368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9144000" cy="1295400"/>
          </a:xfrm>
        </p:spPr>
        <p:txBody>
          <a:bodyPr>
            <a:noAutofit/>
          </a:bodyPr>
          <a:lstStyle/>
          <a:p>
            <a:r>
              <a:rPr lang="en-US" sz="3600" dirty="0"/>
              <a:t/>
            </a:r>
            <a:br>
              <a:rPr lang="en-US" sz="3600" dirty="0"/>
            </a:br>
            <a:r>
              <a:rPr lang="en-US" sz="3600" dirty="0" smtClean="0"/>
              <a:t>Approve Minutes</a:t>
            </a:r>
            <a:r>
              <a:rPr lang="en-US" sz="2800" dirty="0" smtClean="0"/>
              <a:t/>
            </a:r>
            <a:br>
              <a:rPr lang="en-US" sz="2800" dirty="0" smtClean="0"/>
            </a:br>
            <a:r>
              <a:rPr lang="en-US" sz="3600" dirty="0" smtClean="0"/>
              <a:t>					</a:t>
            </a:r>
            <a:endParaRPr lang="en-US" sz="3600" dirty="0"/>
          </a:p>
        </p:txBody>
      </p:sp>
      <p:sp>
        <p:nvSpPr>
          <p:cNvPr id="3" name="Content Placeholder 2"/>
          <p:cNvSpPr>
            <a:spLocks noGrp="1"/>
          </p:cNvSpPr>
          <p:nvPr>
            <p:ph sz="half" idx="10"/>
          </p:nvPr>
        </p:nvSpPr>
        <p:spPr>
          <a:xfrm>
            <a:off x="457200" y="1600200"/>
            <a:ext cx="8001000" cy="4572000"/>
          </a:xfrm>
        </p:spPr>
        <p:txBody>
          <a:bodyPr/>
          <a:lstStyle/>
          <a:p>
            <a:pPr marL="0" indent="0">
              <a:buNone/>
            </a:pPr>
            <a:endParaRPr lang="en-US" sz="2300" dirty="0" smtClean="0"/>
          </a:p>
          <a:p>
            <a:pPr marL="0" indent="0">
              <a:buNone/>
            </a:pPr>
            <a:endParaRPr lang="en-US" sz="2300" dirty="0" smtClean="0"/>
          </a:p>
        </p:txBody>
      </p:sp>
      <p:sp>
        <p:nvSpPr>
          <p:cNvPr id="5" name="Rectangle 4"/>
          <p:cNvSpPr/>
          <p:nvPr/>
        </p:nvSpPr>
        <p:spPr>
          <a:xfrm>
            <a:off x="228600" y="1219200"/>
            <a:ext cx="8686800" cy="381642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eorgia"/>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44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July </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29 Regular </a:t>
            </a:r>
            <a:r>
              <a:rPr kumimoji="0" lang="en-US" sz="44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Meeting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44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September </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30 Special Meeting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85922709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9144000" cy="1295400"/>
          </a:xfrm>
        </p:spPr>
        <p:txBody>
          <a:bodyPr>
            <a:noAutofit/>
          </a:bodyPr>
          <a:lstStyle/>
          <a:p>
            <a:r>
              <a:rPr lang="en-US" sz="3200" dirty="0" smtClean="0"/>
              <a:t>Appointment </a:t>
            </a:r>
            <a:r>
              <a:rPr lang="en-US" sz="3200" dirty="0"/>
              <a:t>of Nominating Committee </a:t>
            </a:r>
          </a:p>
        </p:txBody>
      </p:sp>
      <p:sp>
        <p:nvSpPr>
          <p:cNvPr id="3" name="Content Placeholder 2"/>
          <p:cNvSpPr>
            <a:spLocks noGrp="1"/>
          </p:cNvSpPr>
          <p:nvPr>
            <p:ph sz="half" idx="10"/>
          </p:nvPr>
        </p:nvSpPr>
        <p:spPr>
          <a:xfrm>
            <a:off x="838200" y="1600200"/>
            <a:ext cx="8001000" cy="4572000"/>
          </a:xfrm>
        </p:spPr>
        <p:txBody>
          <a:bodyPr/>
          <a:lstStyle/>
          <a:p>
            <a:pPr marL="0" indent="0">
              <a:buNone/>
            </a:pPr>
            <a:endParaRPr lang="en-US" sz="2300" dirty="0" smtClean="0"/>
          </a:p>
          <a:p>
            <a:pPr marL="0" indent="0">
              <a:buNone/>
            </a:pPr>
            <a:endParaRPr lang="en-US" sz="2300" dirty="0"/>
          </a:p>
          <a:p>
            <a:pPr marL="0" indent="0">
              <a:buNone/>
            </a:pPr>
            <a:r>
              <a:rPr lang="en-US" dirty="0"/>
              <a:t>Chairman Bob Crafton will appoint members of the Arkansas Higher Education Coordinating Board nominating </a:t>
            </a:r>
            <a:r>
              <a:rPr lang="en-US" dirty="0" smtClean="0"/>
              <a:t>committee.  </a:t>
            </a:r>
            <a:r>
              <a:rPr lang="en-US" dirty="0"/>
              <a:t>The nominating committee will recommend Board officers for 2017-18 at the January 27, 2017 meeting.</a:t>
            </a:r>
            <a:endParaRPr lang="en-US" b="1" dirty="0"/>
          </a:p>
          <a:p>
            <a:pPr marL="0" indent="0">
              <a:buNone/>
            </a:pPr>
            <a:endParaRPr lang="en-US" sz="2300" dirty="0" smtClean="0"/>
          </a:p>
        </p:txBody>
      </p:sp>
      <p:sp>
        <p:nvSpPr>
          <p:cNvPr id="5" name="Rectangle 4"/>
          <p:cNvSpPr/>
          <p:nvPr/>
        </p:nvSpPr>
        <p:spPr>
          <a:xfrm>
            <a:off x="228600" y="1219200"/>
            <a:ext cx="8686800" cy="147732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eorgi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98289459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9144000" cy="1295400"/>
          </a:xfrm>
        </p:spPr>
        <p:txBody>
          <a:bodyPr>
            <a:noAutofit/>
          </a:bodyPr>
          <a:lstStyle/>
          <a:p>
            <a:r>
              <a:rPr lang="en-US" sz="3200" dirty="0" smtClean="0"/>
              <a:t>Nominating </a:t>
            </a:r>
            <a:r>
              <a:rPr lang="en-US" sz="3200" dirty="0"/>
              <a:t>Committee </a:t>
            </a:r>
          </a:p>
        </p:txBody>
      </p:sp>
      <p:sp>
        <p:nvSpPr>
          <p:cNvPr id="3" name="Content Placeholder 2"/>
          <p:cNvSpPr>
            <a:spLocks noGrp="1"/>
          </p:cNvSpPr>
          <p:nvPr>
            <p:ph sz="half" idx="10"/>
          </p:nvPr>
        </p:nvSpPr>
        <p:spPr>
          <a:xfrm>
            <a:off x="2057400" y="1676400"/>
            <a:ext cx="5943600" cy="4572000"/>
          </a:xfrm>
        </p:spPr>
        <p:txBody>
          <a:bodyPr/>
          <a:lstStyle/>
          <a:p>
            <a:pPr marL="0" indent="0">
              <a:buNone/>
            </a:pPr>
            <a:endParaRPr lang="en-US" sz="2300" dirty="0" smtClean="0"/>
          </a:p>
          <a:p>
            <a:pPr marL="0" indent="0">
              <a:buNone/>
            </a:pPr>
            <a:endParaRPr lang="en-US" sz="2300" dirty="0"/>
          </a:p>
          <a:p>
            <a:pPr>
              <a:buFont typeface="Wingdings" panose="05000000000000000000" pitchFamily="2" charset="2"/>
              <a:buChar char="§"/>
            </a:pPr>
            <a:r>
              <a:rPr lang="en-US" sz="3600" b="1" dirty="0" smtClean="0"/>
              <a:t>Dr. Jim Carr, Chair</a:t>
            </a:r>
          </a:p>
          <a:p>
            <a:pPr>
              <a:buFont typeface="Wingdings" panose="05000000000000000000" pitchFamily="2" charset="2"/>
              <a:buChar char="§"/>
            </a:pPr>
            <a:endParaRPr lang="en-US" sz="3600" dirty="0" smtClean="0"/>
          </a:p>
          <a:p>
            <a:pPr>
              <a:buFont typeface="Wingdings" panose="05000000000000000000" pitchFamily="2" charset="2"/>
              <a:buChar char="§"/>
            </a:pPr>
            <a:r>
              <a:rPr lang="en-US" sz="3600" b="1" dirty="0" smtClean="0"/>
              <a:t>Dr. Michael Stanton</a:t>
            </a:r>
          </a:p>
          <a:p>
            <a:pPr>
              <a:buFont typeface="Wingdings" panose="05000000000000000000" pitchFamily="2" charset="2"/>
              <a:buChar char="§"/>
            </a:pPr>
            <a:endParaRPr lang="en-US" sz="3600" b="1" dirty="0" smtClean="0"/>
          </a:p>
          <a:p>
            <a:pPr>
              <a:buFont typeface="Wingdings" panose="05000000000000000000" pitchFamily="2" charset="2"/>
              <a:buChar char="§"/>
            </a:pPr>
            <a:r>
              <a:rPr lang="en-US" sz="3600" b="1" dirty="0" smtClean="0"/>
              <a:t>Sam Sicard</a:t>
            </a:r>
            <a:endParaRPr lang="en-US" sz="3600" b="1" dirty="0"/>
          </a:p>
          <a:p>
            <a:pPr marL="0" indent="0">
              <a:buNone/>
            </a:pPr>
            <a:endParaRPr lang="en-US" sz="2300" dirty="0" smtClean="0"/>
          </a:p>
        </p:txBody>
      </p:sp>
      <p:sp>
        <p:nvSpPr>
          <p:cNvPr id="5" name="Rectangle 4"/>
          <p:cNvSpPr/>
          <p:nvPr/>
        </p:nvSpPr>
        <p:spPr>
          <a:xfrm>
            <a:off x="228600" y="1219200"/>
            <a:ext cx="8686800" cy="147732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eorgi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75434317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9144000" cy="1295400"/>
          </a:xfrm>
        </p:spPr>
        <p:txBody>
          <a:bodyPr>
            <a:noAutofit/>
          </a:bodyPr>
          <a:lstStyle/>
          <a:p>
            <a:r>
              <a:rPr lang="en-US" sz="3200" dirty="0" smtClean="0"/>
              <a:t/>
            </a:r>
            <a:br>
              <a:rPr lang="en-US" sz="3200" dirty="0" smtClean="0"/>
            </a:br>
            <a:r>
              <a:rPr lang="en-US" sz="3200" dirty="0" smtClean="0"/>
              <a:t/>
            </a:r>
            <a:br>
              <a:rPr lang="en-US" sz="3200" dirty="0" smtClean="0"/>
            </a:br>
            <a:r>
              <a:rPr lang="en-US" sz="3200" dirty="0" smtClean="0"/>
              <a:t/>
            </a:r>
            <a:br>
              <a:rPr lang="en-US" sz="3200" dirty="0" smtClean="0"/>
            </a:br>
            <a:r>
              <a:rPr lang="en-US" sz="2800" dirty="0" smtClean="0"/>
              <a:t>2017 </a:t>
            </a:r>
            <a:r>
              <a:rPr lang="en-US" sz="2800" dirty="0"/>
              <a:t>Coordinating Board Meeting Schedule </a:t>
            </a:r>
            <a:r>
              <a:rPr lang="en-US" sz="2800" dirty="0" smtClean="0"/>
              <a:t/>
            </a:r>
            <a:br>
              <a:rPr lang="en-US" sz="2800" dirty="0" smtClean="0"/>
            </a:br>
            <a:r>
              <a:rPr lang="en-US" sz="5300" dirty="0" smtClean="0"/>
              <a:t/>
            </a:r>
            <a:br>
              <a:rPr lang="en-US" sz="5300" dirty="0" smtClean="0"/>
            </a:br>
            <a:r>
              <a:rPr lang="en-US" dirty="0" smtClean="0"/>
              <a:t>	</a:t>
            </a:r>
            <a:endParaRPr lang="en-US" dirty="0"/>
          </a:p>
        </p:txBody>
      </p:sp>
      <p:sp>
        <p:nvSpPr>
          <p:cNvPr id="3" name="Content Placeholder 2"/>
          <p:cNvSpPr>
            <a:spLocks noGrp="1"/>
          </p:cNvSpPr>
          <p:nvPr>
            <p:ph sz="half" idx="10"/>
          </p:nvPr>
        </p:nvSpPr>
        <p:spPr>
          <a:xfrm>
            <a:off x="457200" y="1828800"/>
            <a:ext cx="8343900" cy="4648200"/>
          </a:xfrm>
        </p:spPr>
        <p:txBody>
          <a:bodyPr/>
          <a:lstStyle/>
          <a:p>
            <a:pPr marL="0" indent="0">
              <a:buNone/>
            </a:pPr>
            <a:r>
              <a:rPr lang="en-US" sz="2400" dirty="0"/>
              <a:t>The proposed 2017 schedule for these regular quarterly meetings follows</a:t>
            </a:r>
            <a:r>
              <a:rPr lang="en-US" sz="2400" dirty="0" smtClean="0"/>
              <a:t>:</a:t>
            </a:r>
          </a:p>
          <a:p>
            <a:pPr marL="0" indent="0">
              <a:buNone/>
            </a:pPr>
            <a:r>
              <a:rPr lang="en-US" sz="2000" dirty="0"/>
              <a:t> </a:t>
            </a:r>
          </a:p>
          <a:p>
            <a:pPr>
              <a:buFont typeface="Wingdings" panose="05000000000000000000" pitchFamily="2" charset="2"/>
              <a:buChar char="§"/>
            </a:pPr>
            <a:r>
              <a:rPr lang="en-US" sz="2000" dirty="0"/>
              <a:t>January 26 - 27, 2017		</a:t>
            </a:r>
            <a:r>
              <a:rPr lang="en-US" sz="2000" dirty="0" smtClean="0"/>
              <a:t>     Southern </a:t>
            </a:r>
            <a:r>
              <a:rPr lang="en-US" sz="2000" dirty="0"/>
              <a:t>Arkansas </a:t>
            </a:r>
            <a:r>
              <a:rPr lang="en-US" sz="2000" dirty="0" smtClean="0"/>
              <a:t>University, Magnolia</a:t>
            </a:r>
            <a:endParaRPr lang="en-US" sz="2000" dirty="0"/>
          </a:p>
          <a:p>
            <a:pPr marL="0" indent="0">
              <a:buNone/>
            </a:pPr>
            <a:r>
              <a:rPr lang="en-US" sz="2000" dirty="0"/>
              <a:t>						</a:t>
            </a:r>
          </a:p>
          <a:p>
            <a:pPr>
              <a:buFont typeface="Wingdings" panose="05000000000000000000" pitchFamily="2" charset="2"/>
              <a:buChar char="§"/>
            </a:pPr>
            <a:r>
              <a:rPr lang="en-US" sz="2000" dirty="0"/>
              <a:t>April 20 - 21, </a:t>
            </a:r>
            <a:r>
              <a:rPr lang="en-US" sz="2000" dirty="0" smtClean="0"/>
              <a:t>2017       </a:t>
            </a:r>
            <a:r>
              <a:rPr lang="en-US" sz="2000" dirty="0"/>
              <a:t>	</a:t>
            </a:r>
            <a:r>
              <a:rPr lang="en-US" sz="2000" dirty="0" smtClean="0"/>
              <a:t>            </a:t>
            </a:r>
            <a:r>
              <a:rPr lang="en-US" sz="2000" dirty="0"/>
              <a:t>	</a:t>
            </a:r>
            <a:r>
              <a:rPr lang="en-US" sz="2000" dirty="0" smtClean="0"/>
              <a:t>    Arkansas </a:t>
            </a:r>
            <a:r>
              <a:rPr lang="en-US" sz="2000" dirty="0"/>
              <a:t>Tech University </a:t>
            </a:r>
            <a:r>
              <a:rPr lang="en-US" sz="2000" dirty="0" smtClean="0"/>
              <a:t>in Russellville</a:t>
            </a:r>
            <a:r>
              <a:rPr lang="en-US" sz="2000" dirty="0"/>
              <a:t>								</a:t>
            </a:r>
          </a:p>
          <a:p>
            <a:pPr>
              <a:buFont typeface="Wingdings" panose="05000000000000000000" pitchFamily="2" charset="2"/>
              <a:buChar char="§"/>
            </a:pPr>
            <a:r>
              <a:rPr lang="en-US" sz="2000" dirty="0"/>
              <a:t>July 27 - 28, 2017	</a:t>
            </a:r>
            <a:r>
              <a:rPr lang="en-US" sz="2000" dirty="0" smtClean="0"/>
              <a:t>                                         U A </a:t>
            </a:r>
            <a:r>
              <a:rPr lang="en-US" sz="2000" dirty="0" err="1" smtClean="0"/>
              <a:t>Cossatot</a:t>
            </a:r>
            <a:r>
              <a:rPr lang="en-US" sz="2000" dirty="0" smtClean="0"/>
              <a:t> in De </a:t>
            </a:r>
            <a:r>
              <a:rPr lang="en-US" sz="2000" dirty="0"/>
              <a:t>Queen</a:t>
            </a:r>
          </a:p>
          <a:p>
            <a:pPr marL="0" indent="0">
              <a:buNone/>
            </a:pPr>
            <a:r>
              <a:rPr lang="en-US" sz="2000" dirty="0"/>
              <a:t>						</a:t>
            </a:r>
          </a:p>
          <a:p>
            <a:pPr>
              <a:buFont typeface="Wingdings" panose="05000000000000000000" pitchFamily="2" charset="2"/>
              <a:buChar char="§"/>
            </a:pPr>
            <a:r>
              <a:rPr lang="en-US" sz="2000" dirty="0"/>
              <a:t>October 26 - 27, 2017		</a:t>
            </a:r>
            <a:r>
              <a:rPr lang="en-US" sz="2000" dirty="0" smtClean="0"/>
              <a:t> Arkansas </a:t>
            </a:r>
            <a:r>
              <a:rPr lang="en-US" sz="2000" dirty="0"/>
              <a:t>State University-Mountain Home</a:t>
            </a:r>
            <a:r>
              <a:rPr lang="en-US" sz="1600" dirty="0"/>
              <a:t> </a:t>
            </a:r>
          </a:p>
          <a:p>
            <a:pPr marL="0" indent="0">
              <a:buNone/>
            </a:pPr>
            <a:r>
              <a:rPr lang="en-US" sz="1600" dirty="0"/>
              <a:t>						</a:t>
            </a:r>
          </a:p>
          <a:p>
            <a:pPr marL="0" indent="0">
              <a:buNone/>
            </a:pPr>
            <a:r>
              <a:rPr lang="en-US" dirty="0"/>
              <a:t>		</a:t>
            </a:r>
          </a:p>
          <a:p>
            <a:pPr>
              <a:buNone/>
            </a:pPr>
            <a:endParaRPr lang="en-US" sz="2400" dirty="0" smtClean="0"/>
          </a:p>
          <a:p>
            <a:pPr>
              <a:buNone/>
            </a:pPr>
            <a:endParaRPr lang="en-US" sz="2400" dirty="0" smtClean="0"/>
          </a:p>
          <a:p>
            <a:endParaRPr lang="en-US" sz="2400" dirty="0" smtClean="0"/>
          </a:p>
          <a:p>
            <a:pPr>
              <a:buNone/>
            </a:pPr>
            <a:endParaRPr lang="en-US" sz="2400" dirty="0" smtClean="0"/>
          </a:p>
          <a:p>
            <a:endParaRPr lang="en-US" sz="2400" dirty="0" smtClean="0"/>
          </a:p>
        </p:txBody>
      </p:sp>
    </p:spTree>
    <p:extLst>
      <p:ext uri="{BB962C8B-B14F-4D97-AF65-F5344CB8AC3E}">
        <p14:creationId xmlns:p14="http://schemas.microsoft.com/office/powerpoint/2010/main" val="76150218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p:txBody>
          <a:bodyPr/>
          <a:lstStyle/>
          <a:p>
            <a:r>
              <a:rPr lang="it-IT" dirty="0" smtClean="0"/>
              <a:t>AHECB</a:t>
            </a:r>
          </a:p>
          <a:p>
            <a:r>
              <a:rPr lang="it-IT" dirty="0" smtClean="0"/>
              <a:t>October 28, 2016</a:t>
            </a:r>
          </a:p>
          <a:p>
            <a:r>
              <a:rPr lang="it-IT" dirty="0" smtClean="0"/>
              <a:t>Director Maria markham, phd</a:t>
            </a:r>
            <a:endParaRPr lang="it-IT" dirty="0"/>
          </a:p>
        </p:txBody>
      </p:sp>
      <p:pic>
        <p:nvPicPr>
          <p:cNvPr id="5" name="Picture 4"/>
          <p:cNvPicPr>
            <a:picLocks noChangeAspect="1"/>
          </p:cNvPicPr>
          <p:nvPr/>
        </p:nvPicPr>
        <p:blipFill>
          <a:blip r:embed="rId2">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1720902" y="1242836"/>
            <a:ext cx="4330240" cy="3204378"/>
          </a:xfrm>
          <a:prstGeom prst="rect">
            <a:avLst/>
          </a:prstGeom>
        </p:spPr>
      </p:pic>
    </p:spTree>
    <p:extLst>
      <p:ext uri="{BB962C8B-B14F-4D97-AF65-F5344CB8AC3E}">
        <p14:creationId xmlns:p14="http://schemas.microsoft.com/office/powerpoint/2010/main" val="2498256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normAutofit/>
          </a:bodyPr>
          <a:lstStyle/>
          <a:p>
            <a:r>
              <a:rPr lang="en-US" sz="4400" dirty="0" smtClean="0"/>
              <a:t>Agency updates</a:t>
            </a:r>
            <a:endParaRPr lang="en-US" sz="4400" dirty="0"/>
          </a:p>
        </p:txBody>
      </p:sp>
      <p:sp>
        <p:nvSpPr>
          <p:cNvPr id="14" name="Content Placeholder 13"/>
          <p:cNvSpPr>
            <a:spLocks noGrp="1"/>
          </p:cNvSpPr>
          <p:nvPr>
            <p:ph idx="1"/>
          </p:nvPr>
        </p:nvSpPr>
        <p:spPr/>
        <p:txBody>
          <a:bodyPr/>
          <a:lstStyle/>
          <a:p>
            <a:endParaRPr lang="en-US" dirty="0"/>
          </a:p>
          <a:p>
            <a:r>
              <a:rPr lang="en-US" sz="3600" dirty="0"/>
              <a:t>No personnel changes</a:t>
            </a:r>
          </a:p>
          <a:p>
            <a:r>
              <a:rPr lang="en-US" sz="3600" dirty="0" smtClean="0"/>
              <a:t>Policy and procedure </a:t>
            </a:r>
            <a:r>
              <a:rPr lang="en-US" sz="3600" dirty="0" smtClean="0"/>
              <a:t>review</a:t>
            </a:r>
            <a:endParaRPr lang="en-US" sz="3600" dirty="0"/>
          </a:p>
          <a:p>
            <a:r>
              <a:rPr lang="en-US" sz="3600" dirty="0" smtClean="0"/>
              <a:t>15toFinish</a:t>
            </a:r>
          </a:p>
          <a:p>
            <a:r>
              <a:rPr lang="en-US" sz="3600" dirty="0" smtClean="0"/>
              <a:t>ACTS course review</a:t>
            </a:r>
            <a:endParaRPr lang="en-US" sz="3600" dirty="0" smtClean="0"/>
          </a:p>
          <a:p>
            <a:endParaRPr lang="en-US" dirty="0"/>
          </a:p>
        </p:txBody>
      </p:sp>
    </p:spTree>
    <p:extLst>
      <p:ext uri="{BB962C8B-B14F-4D97-AF65-F5344CB8AC3E}">
        <p14:creationId xmlns:p14="http://schemas.microsoft.com/office/powerpoint/2010/main" val="641208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normAutofit/>
          </a:bodyPr>
          <a:lstStyle/>
          <a:p>
            <a:r>
              <a:rPr lang="en-US" sz="4400" dirty="0" smtClean="0"/>
              <a:t>Agency updates</a:t>
            </a:r>
            <a:endParaRPr lang="en-US" sz="4400" dirty="0"/>
          </a:p>
        </p:txBody>
      </p:sp>
      <p:sp>
        <p:nvSpPr>
          <p:cNvPr id="14" name="Content Placeholder 13"/>
          <p:cNvSpPr>
            <a:spLocks noGrp="1"/>
          </p:cNvSpPr>
          <p:nvPr>
            <p:ph idx="1"/>
          </p:nvPr>
        </p:nvSpPr>
        <p:spPr>
          <a:xfrm>
            <a:off x="1447800" y="1143000"/>
            <a:ext cx="6852578" cy="4114801"/>
          </a:xfrm>
        </p:spPr>
        <p:txBody>
          <a:bodyPr/>
          <a:lstStyle/>
          <a:p>
            <a:endParaRPr lang="en-US" dirty="0"/>
          </a:p>
          <a:p>
            <a:endParaRPr lang="en-US" sz="3600" dirty="0" smtClean="0"/>
          </a:p>
          <a:p>
            <a:r>
              <a:rPr lang="en-US" sz="2400" dirty="0"/>
              <a:t>Alana Boles </a:t>
            </a:r>
            <a:r>
              <a:rPr lang="en-US" sz="2400" dirty="0" smtClean="0"/>
              <a:t>has been </a:t>
            </a:r>
            <a:r>
              <a:rPr lang="en-US" sz="2400" dirty="0"/>
              <a:t>elected Chair of the SREB SARA Steering Committee </a:t>
            </a:r>
            <a:r>
              <a:rPr lang="en-US" sz="2400" dirty="0" smtClean="0"/>
              <a:t>at </a:t>
            </a:r>
            <a:r>
              <a:rPr lang="en-US" sz="2400" dirty="0"/>
              <a:t>the SREB SARA meeting in Atlanta. </a:t>
            </a:r>
            <a:endParaRPr lang="en-US" sz="2400" dirty="0" smtClean="0"/>
          </a:p>
          <a:p>
            <a:endParaRPr lang="en-US" sz="2400" dirty="0"/>
          </a:p>
          <a:p>
            <a:endParaRPr lang="en-US" sz="2400" dirty="0"/>
          </a:p>
        </p:txBody>
      </p:sp>
      <p:pic>
        <p:nvPicPr>
          <p:cNvPr id="5" name="Picture 2" descr="https://static.ark.org/eeuploads/adhe/directory/_directoryPhotos/Alan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43199" y="3733800"/>
            <a:ext cx="1372972" cy="19202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0033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3429000" y="2033718"/>
            <a:ext cx="5174122" cy="1153649"/>
          </a:xfrm>
          <a:prstGeom prst="rect">
            <a:avLst/>
          </a:prstGeom>
        </p:spPr>
        <p:txBody>
          <a:bodyPr wrap="square">
            <a:spAutoFit/>
          </a:bodyPr>
          <a:lstStyle/>
          <a:p>
            <a:pPr marL="144699" indent="-144699" defTabSz="685983">
              <a:spcBef>
                <a:spcPct val="20000"/>
              </a:spcBef>
              <a:buFont typeface="Arial" pitchFamily="34" charset="0"/>
              <a:buChar char="•"/>
              <a:defRPr/>
            </a:pPr>
            <a:r>
              <a:rPr lang="en-US" sz="2400" dirty="0">
                <a:solidFill>
                  <a:prstClr val="white"/>
                </a:solidFill>
                <a:latin typeface="Times New Roman" pitchFamily="18" charset="0"/>
                <a:cs typeface="Times New Roman" pitchFamily="18" charset="0"/>
              </a:rPr>
              <a:t>Arkansas State University - Jonesboro</a:t>
            </a:r>
          </a:p>
          <a:p>
            <a:pPr marL="313516" lvl="1" indent="-120583" defTabSz="685983">
              <a:spcBef>
                <a:spcPct val="20000"/>
              </a:spcBef>
              <a:spcAft>
                <a:spcPts val="450"/>
              </a:spcAft>
              <a:buFont typeface="Arial" pitchFamily="34" charset="0"/>
              <a:buChar char="–"/>
              <a:defRPr/>
            </a:pPr>
            <a:r>
              <a:rPr lang="en-US" dirty="0">
                <a:solidFill>
                  <a:prstClr val="white"/>
                </a:solidFill>
                <a:latin typeface="Times New Roman" pitchFamily="18" charset="0"/>
                <a:cs typeface="Times New Roman" pitchFamily="18" charset="0"/>
              </a:rPr>
              <a:t>Dr. Doug Whitlock, Interim Chancellor </a:t>
            </a:r>
          </a:p>
          <a:p>
            <a:pPr marL="192933" lvl="1" defTabSz="685983">
              <a:spcBef>
                <a:spcPct val="20000"/>
              </a:spcBef>
              <a:spcAft>
                <a:spcPts val="450"/>
              </a:spcAft>
              <a:defRPr/>
            </a:pPr>
            <a:r>
              <a:rPr lang="en-US" sz="900" i="1" dirty="0">
                <a:solidFill>
                  <a:prstClr val="white"/>
                </a:solidFill>
                <a:latin typeface="Times New Roman" pitchFamily="18" charset="0"/>
                <a:cs typeface="Times New Roman" pitchFamily="18" charset="0"/>
              </a:rPr>
              <a:t>    </a:t>
            </a:r>
            <a:r>
              <a:rPr lang="en-US" sz="1600" i="1" dirty="0">
                <a:solidFill>
                  <a:prstClr val="white"/>
                </a:solidFill>
                <a:latin typeface="Calibri" pitchFamily="34" charset="0"/>
              </a:rPr>
              <a:t>Began September 2016</a:t>
            </a:r>
          </a:p>
        </p:txBody>
      </p:sp>
      <p:pic>
        <p:nvPicPr>
          <p:cNvPr id="1026" name="Picture 2" descr="Dr. Doug Whitloc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3063" y="1731265"/>
            <a:ext cx="1602987" cy="210312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1543063" y="3586176"/>
            <a:ext cx="1602987" cy="248209"/>
          </a:xfrm>
          <a:prstGeom prst="rect">
            <a:avLst/>
          </a:prstGeom>
          <a:solidFill>
            <a:schemeClr val="bg1">
              <a:alpha val="50000"/>
            </a:schemeClr>
          </a:solidFill>
        </p:spPr>
        <p:txBody>
          <a:bodyPr wrap="square" rtlCol="0">
            <a:spAutoFit/>
          </a:bodyPr>
          <a:lstStyle/>
          <a:p>
            <a:pPr algn="ctr" defTabSz="685983">
              <a:defRPr/>
            </a:pPr>
            <a:r>
              <a:rPr lang="en-US" sz="1013" b="1" dirty="0">
                <a:solidFill>
                  <a:prstClr val="white"/>
                </a:solidFill>
                <a:effectLst>
                  <a:outerShdw blurRad="38100" dist="38100" dir="2700000" algn="tl">
                    <a:srgbClr val="000000">
                      <a:alpha val="43137"/>
                    </a:srgbClr>
                  </a:outerShdw>
                </a:effectLst>
                <a:latin typeface="Georgia"/>
              </a:rPr>
              <a:t>Whitlock</a:t>
            </a:r>
          </a:p>
        </p:txBody>
      </p:sp>
      <p:sp>
        <p:nvSpPr>
          <p:cNvPr id="12" name="Title 1"/>
          <p:cNvSpPr>
            <a:spLocks noGrp="1"/>
          </p:cNvSpPr>
          <p:nvPr>
            <p:ph type="title"/>
          </p:nvPr>
        </p:nvSpPr>
        <p:spPr>
          <a:xfrm>
            <a:off x="1371600" y="609600"/>
            <a:ext cx="6306279" cy="1028968"/>
          </a:xfrm>
          <a:solidFill>
            <a:schemeClr val="tx2">
              <a:alpha val="0"/>
            </a:schemeClr>
          </a:solidFill>
        </p:spPr>
        <p:txBody>
          <a:bodyPr>
            <a:noAutofit/>
          </a:bodyPr>
          <a:lstStyle/>
          <a:p>
            <a:r>
              <a:rPr lang="en-US" sz="4400" b="0" dirty="0" smtClean="0">
                <a:solidFill>
                  <a:schemeClr val="tx1"/>
                </a:solidFill>
                <a:latin typeface="+mj-lt"/>
              </a:rPr>
              <a:t>Institutional Leadership</a:t>
            </a:r>
            <a:endParaRPr lang="en-US" sz="4400" b="0" dirty="0">
              <a:solidFill>
                <a:schemeClr val="tx1"/>
              </a:solidFill>
              <a:latin typeface="+mj-lt"/>
            </a:endParaRPr>
          </a:p>
        </p:txBody>
      </p:sp>
      <p:sp>
        <p:nvSpPr>
          <p:cNvPr id="6" name="Rectangle 5"/>
          <p:cNvSpPr/>
          <p:nvPr/>
        </p:nvSpPr>
        <p:spPr>
          <a:xfrm>
            <a:off x="3657600" y="4495800"/>
            <a:ext cx="5410200" cy="1153649"/>
          </a:xfrm>
          <a:prstGeom prst="rect">
            <a:avLst/>
          </a:prstGeom>
        </p:spPr>
        <p:txBody>
          <a:bodyPr wrap="square">
            <a:spAutoFit/>
          </a:bodyPr>
          <a:lstStyle/>
          <a:p>
            <a:pPr marL="144699" indent="-144699" defTabSz="685983">
              <a:spcBef>
                <a:spcPct val="20000"/>
              </a:spcBef>
              <a:buFont typeface="Arial" pitchFamily="34" charset="0"/>
              <a:buChar char="•"/>
              <a:defRPr/>
            </a:pPr>
            <a:r>
              <a:rPr lang="en-US" sz="2400" dirty="0" smtClean="0">
                <a:solidFill>
                  <a:prstClr val="white"/>
                </a:solidFill>
                <a:latin typeface="Times New Roman" pitchFamily="18" charset="0"/>
                <a:cs typeface="Times New Roman" pitchFamily="18" charset="0"/>
              </a:rPr>
              <a:t>University of Arkansas at Little Rock</a:t>
            </a:r>
            <a:endParaRPr lang="en-US" sz="2400" dirty="0">
              <a:solidFill>
                <a:prstClr val="white"/>
              </a:solidFill>
              <a:latin typeface="Times New Roman" pitchFamily="18" charset="0"/>
              <a:cs typeface="Times New Roman" pitchFamily="18" charset="0"/>
            </a:endParaRPr>
          </a:p>
          <a:p>
            <a:pPr marL="313516" lvl="1" indent="-120583" defTabSz="685983">
              <a:spcBef>
                <a:spcPct val="20000"/>
              </a:spcBef>
              <a:spcAft>
                <a:spcPts val="450"/>
              </a:spcAft>
              <a:buFont typeface="Arial" pitchFamily="34" charset="0"/>
              <a:buChar char="–"/>
              <a:defRPr/>
            </a:pPr>
            <a:r>
              <a:rPr lang="en-US" dirty="0">
                <a:solidFill>
                  <a:prstClr val="white"/>
                </a:solidFill>
                <a:latin typeface="Times New Roman" pitchFamily="18" charset="0"/>
                <a:cs typeface="Times New Roman" pitchFamily="18" charset="0"/>
              </a:rPr>
              <a:t>Dr. </a:t>
            </a:r>
            <a:r>
              <a:rPr lang="en-US" dirty="0" smtClean="0">
                <a:solidFill>
                  <a:prstClr val="white"/>
                </a:solidFill>
                <a:latin typeface="Times New Roman" pitchFamily="18" charset="0"/>
                <a:cs typeface="Times New Roman" pitchFamily="18" charset="0"/>
              </a:rPr>
              <a:t>Zulma Toro, Provost/Executive Vice Chancellor</a:t>
            </a:r>
            <a:endParaRPr lang="en-US" dirty="0">
              <a:solidFill>
                <a:prstClr val="white"/>
              </a:solidFill>
              <a:latin typeface="Times New Roman" pitchFamily="18" charset="0"/>
              <a:cs typeface="Times New Roman" pitchFamily="18" charset="0"/>
            </a:endParaRPr>
          </a:p>
          <a:p>
            <a:pPr marL="192933" lvl="1" defTabSz="685983">
              <a:spcBef>
                <a:spcPct val="20000"/>
              </a:spcBef>
              <a:spcAft>
                <a:spcPts val="450"/>
              </a:spcAft>
              <a:defRPr/>
            </a:pPr>
            <a:r>
              <a:rPr lang="en-US" sz="1600" i="1" dirty="0" smtClean="0">
                <a:solidFill>
                  <a:prstClr val="white"/>
                </a:solidFill>
                <a:latin typeface="Calibri" pitchFamily="34" charset="0"/>
              </a:rPr>
              <a:t>Leaving December 31, 2016</a:t>
            </a:r>
            <a:endParaRPr lang="en-US" sz="1600" i="1" dirty="0">
              <a:solidFill>
                <a:prstClr val="white"/>
              </a:solidFill>
              <a:latin typeface="Calibri" pitchFamily="34" charset="0"/>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59335" y="4038600"/>
            <a:ext cx="1586715" cy="2377440"/>
          </a:xfrm>
          <a:prstGeom prst="rect">
            <a:avLst/>
          </a:prstGeom>
        </p:spPr>
      </p:pic>
      <p:sp>
        <p:nvSpPr>
          <p:cNvPr id="8" name="TextBox 7"/>
          <p:cNvSpPr txBox="1"/>
          <p:nvPr/>
        </p:nvSpPr>
        <p:spPr>
          <a:xfrm>
            <a:off x="1543062" y="6144705"/>
            <a:ext cx="1602987" cy="248209"/>
          </a:xfrm>
          <a:prstGeom prst="rect">
            <a:avLst/>
          </a:prstGeom>
          <a:solidFill>
            <a:schemeClr val="bg1">
              <a:alpha val="50000"/>
            </a:schemeClr>
          </a:solidFill>
        </p:spPr>
        <p:txBody>
          <a:bodyPr wrap="square" rtlCol="0">
            <a:spAutoFit/>
          </a:bodyPr>
          <a:lstStyle/>
          <a:p>
            <a:pPr algn="ctr" defTabSz="685983">
              <a:defRPr/>
            </a:pPr>
            <a:r>
              <a:rPr lang="en-US" sz="1013" b="1" dirty="0" smtClean="0">
                <a:solidFill>
                  <a:prstClr val="white"/>
                </a:solidFill>
                <a:effectLst>
                  <a:outerShdw blurRad="38100" dist="38100" dir="2700000" algn="tl">
                    <a:srgbClr val="000000">
                      <a:alpha val="43137"/>
                    </a:srgbClr>
                  </a:outerShdw>
                </a:effectLst>
                <a:latin typeface="Georgia"/>
              </a:rPr>
              <a:t>Toro</a:t>
            </a:r>
            <a:endParaRPr lang="en-US" sz="1013" b="1" dirty="0">
              <a:solidFill>
                <a:prstClr val="white"/>
              </a:solidFill>
              <a:effectLst>
                <a:outerShdw blurRad="38100" dist="38100" dir="2700000" algn="tl">
                  <a:srgbClr val="000000">
                    <a:alpha val="43137"/>
                  </a:srgbClr>
                </a:outerShdw>
              </a:effectLst>
              <a:latin typeface="Georgia"/>
            </a:endParaRPr>
          </a:p>
        </p:txBody>
      </p:sp>
    </p:spTree>
    <p:extLst>
      <p:ext uri="{BB962C8B-B14F-4D97-AF65-F5344CB8AC3E}">
        <p14:creationId xmlns:p14="http://schemas.microsoft.com/office/powerpoint/2010/main" val="296135411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smtClean="0"/>
              <a:t>Funding Workgroup</a:t>
            </a:r>
            <a:endParaRPr lang="en-US" sz="4400" dirty="0"/>
          </a:p>
        </p:txBody>
      </p:sp>
      <p:sp>
        <p:nvSpPr>
          <p:cNvPr id="3" name="Content Placeholder 2"/>
          <p:cNvSpPr>
            <a:spLocks noGrp="1"/>
          </p:cNvSpPr>
          <p:nvPr>
            <p:ph idx="1"/>
          </p:nvPr>
        </p:nvSpPr>
        <p:spPr>
          <a:xfrm>
            <a:off x="1828800" y="2362200"/>
            <a:ext cx="6852578" cy="4114801"/>
          </a:xfrm>
        </p:spPr>
        <p:txBody>
          <a:bodyPr>
            <a:normAutofit/>
          </a:bodyPr>
          <a:lstStyle/>
          <a:p>
            <a:r>
              <a:rPr lang="en-US" sz="3600" dirty="0" smtClean="0"/>
              <a:t>Continue to meet monthly</a:t>
            </a:r>
          </a:p>
          <a:p>
            <a:r>
              <a:rPr lang="en-US" sz="3600" dirty="0" smtClean="0"/>
              <a:t>Making steady progress</a:t>
            </a:r>
          </a:p>
          <a:p>
            <a:r>
              <a:rPr lang="en-US" sz="3600" dirty="0" smtClean="0"/>
              <a:t>Lumina </a:t>
            </a:r>
            <a:r>
              <a:rPr lang="en-US" sz="3600" dirty="0" smtClean="0"/>
              <a:t>conference</a:t>
            </a:r>
          </a:p>
          <a:p>
            <a:r>
              <a:rPr lang="en-US" sz="3600" dirty="0" smtClean="0"/>
              <a:t>Workforce advisory group</a:t>
            </a:r>
          </a:p>
          <a:p>
            <a:r>
              <a:rPr lang="en-US" sz="3600" dirty="0" smtClean="0"/>
              <a:t>Press conference</a:t>
            </a:r>
            <a:endParaRPr lang="en-US" sz="3600" dirty="0"/>
          </a:p>
        </p:txBody>
      </p:sp>
    </p:spTree>
    <p:extLst>
      <p:ext uri="{BB962C8B-B14F-4D97-AF65-F5344CB8AC3E}">
        <p14:creationId xmlns:p14="http://schemas.microsoft.com/office/powerpoint/2010/main" val="38214961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smtClean="0"/>
              <a:t>Concurrent Advisory Group</a:t>
            </a:r>
            <a:endParaRPr lang="en-US" sz="4400" dirty="0"/>
          </a:p>
        </p:txBody>
      </p:sp>
      <p:sp>
        <p:nvSpPr>
          <p:cNvPr id="3" name="Content Placeholder 2"/>
          <p:cNvSpPr>
            <a:spLocks noGrp="1"/>
          </p:cNvSpPr>
          <p:nvPr>
            <p:ph idx="1"/>
          </p:nvPr>
        </p:nvSpPr>
        <p:spPr>
          <a:xfrm>
            <a:off x="1828800" y="2362200"/>
            <a:ext cx="6935092" cy="4114801"/>
          </a:xfrm>
        </p:spPr>
        <p:txBody>
          <a:bodyPr>
            <a:normAutofit fontScale="92500"/>
          </a:bodyPr>
          <a:lstStyle/>
          <a:p>
            <a:r>
              <a:rPr lang="en-US" sz="3600" dirty="0" smtClean="0"/>
              <a:t>Placement testing cannot include predictors</a:t>
            </a:r>
          </a:p>
          <a:p>
            <a:pPr marL="0" indent="0">
              <a:buNone/>
            </a:pPr>
            <a:endParaRPr lang="en-US" sz="3600" dirty="0" smtClean="0"/>
          </a:p>
          <a:p>
            <a:r>
              <a:rPr lang="en-US" sz="3600" dirty="0" smtClean="0"/>
              <a:t>Institutions free to set their own rates</a:t>
            </a:r>
          </a:p>
          <a:p>
            <a:pPr marL="0" indent="0">
              <a:buNone/>
            </a:pPr>
            <a:endParaRPr lang="en-US" sz="3600" dirty="0" smtClean="0"/>
          </a:p>
          <a:p>
            <a:r>
              <a:rPr lang="en-US" sz="3600" dirty="0" smtClean="0"/>
              <a:t>ADHE will verify credentials via random sampling</a:t>
            </a:r>
          </a:p>
          <a:p>
            <a:pPr marL="0" indent="0">
              <a:buNone/>
            </a:pPr>
            <a:endParaRPr lang="en-US" dirty="0"/>
          </a:p>
        </p:txBody>
      </p:sp>
    </p:spTree>
    <p:extLst>
      <p:ext uri="{BB962C8B-B14F-4D97-AF65-F5344CB8AC3E}">
        <p14:creationId xmlns:p14="http://schemas.microsoft.com/office/powerpoint/2010/main" val="24039145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smtClean="0"/>
              <a:t>Bond &amp; Loan Feasibility Updates</a:t>
            </a:r>
            <a:endParaRPr lang="en-US" dirty="0"/>
          </a:p>
        </p:txBody>
      </p:sp>
      <p:sp>
        <p:nvSpPr>
          <p:cNvPr id="3" name="Content Placeholder 2"/>
          <p:cNvSpPr>
            <a:spLocks noGrp="1"/>
          </p:cNvSpPr>
          <p:nvPr>
            <p:ph sz="half" idx="10"/>
          </p:nvPr>
        </p:nvSpPr>
        <p:spPr>
          <a:xfrm>
            <a:off x="457200" y="1600200"/>
            <a:ext cx="8229600" cy="5029200"/>
          </a:xfrm>
        </p:spPr>
        <p:txBody>
          <a:bodyPr/>
          <a:lstStyle/>
          <a:p>
            <a:pPr marL="0" indent="0">
              <a:spcBef>
                <a:spcPts val="0"/>
              </a:spcBef>
              <a:spcAft>
                <a:spcPts val="600"/>
              </a:spcAft>
              <a:buNone/>
            </a:pPr>
            <a:endParaRPr lang="en-US" sz="2200" dirty="0" smtClean="0"/>
          </a:p>
          <a:p>
            <a:pPr marL="0" indent="0">
              <a:spcBef>
                <a:spcPts val="0"/>
              </a:spcBef>
              <a:spcAft>
                <a:spcPts val="600"/>
              </a:spcAft>
              <a:buNone/>
            </a:pPr>
            <a:r>
              <a:rPr lang="en-US" sz="2200" dirty="0" smtClean="0"/>
              <a:t>This </a:t>
            </a:r>
            <a:r>
              <a:rPr lang="en-US" sz="2200" dirty="0"/>
              <a:t>update consists of the actual terms for bond and loan issues receiving AHECB approval that occurred from </a:t>
            </a:r>
            <a:r>
              <a:rPr lang="en-US" sz="2200" dirty="0" smtClean="0"/>
              <a:t>October 2015 </a:t>
            </a:r>
            <a:r>
              <a:rPr lang="en-US" sz="2200" dirty="0"/>
              <a:t>through October </a:t>
            </a:r>
            <a:r>
              <a:rPr lang="en-US" sz="2200" dirty="0" smtClean="0"/>
              <a:t>2016.  </a:t>
            </a:r>
          </a:p>
          <a:p>
            <a:pPr marL="0" indent="0">
              <a:spcBef>
                <a:spcPts val="0"/>
              </a:spcBef>
              <a:spcAft>
                <a:spcPts val="600"/>
              </a:spcAft>
              <a:buNone/>
            </a:pPr>
            <a:endParaRPr lang="en-US" sz="2200" dirty="0"/>
          </a:p>
          <a:p>
            <a:pPr>
              <a:spcBef>
                <a:spcPts val="0"/>
              </a:spcBef>
              <a:spcAft>
                <a:spcPts val="600"/>
              </a:spcAft>
            </a:pPr>
            <a:r>
              <a:rPr lang="en-US" sz="2200" dirty="0" smtClean="0"/>
              <a:t>Report includes the actual date of bond/loan issue, amount of bond/loan issue and actual bond/loan terms for bond and loans approved during the reporting period.</a:t>
            </a:r>
          </a:p>
        </p:txBody>
      </p:sp>
    </p:spTree>
    <p:extLst>
      <p:ext uri="{BB962C8B-B14F-4D97-AF65-F5344CB8AC3E}">
        <p14:creationId xmlns:p14="http://schemas.microsoft.com/office/powerpoint/2010/main" val="173952761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rotWithShape="1">
          <a:blip r:embed="rId2"/>
          <a:srcRect l="4698" t="29194" r="61099" b="36305"/>
          <a:stretch/>
        </p:blipFill>
        <p:spPr>
          <a:xfrm>
            <a:off x="284634" y="1999878"/>
            <a:ext cx="8420822" cy="2670017"/>
          </a:xfrm>
          <a:prstGeom prst="rect">
            <a:avLst/>
          </a:prstGeom>
        </p:spPr>
      </p:pic>
      <p:sp>
        <p:nvSpPr>
          <p:cNvPr id="4" name="Title 1"/>
          <p:cNvSpPr>
            <a:spLocks noGrp="1"/>
          </p:cNvSpPr>
          <p:nvPr>
            <p:ph type="title"/>
          </p:nvPr>
        </p:nvSpPr>
        <p:spPr>
          <a:xfrm>
            <a:off x="113139" y="1028075"/>
            <a:ext cx="7583061" cy="1028968"/>
          </a:xfrm>
        </p:spPr>
        <p:txBody>
          <a:bodyPr>
            <a:normAutofit fontScale="90000"/>
          </a:bodyPr>
          <a:lstStyle/>
          <a:p>
            <a:r>
              <a:rPr lang="en-US" sz="4400" dirty="0"/>
              <a:t>SREB Report on Affordability</a:t>
            </a:r>
            <a:r>
              <a:rPr lang="en-US" dirty="0"/>
              <a:t/>
            </a:r>
            <a:br>
              <a:rPr lang="en-US" dirty="0"/>
            </a:br>
            <a:endParaRPr lang="en-US" dirty="0"/>
          </a:p>
        </p:txBody>
      </p:sp>
    </p:spTree>
    <p:extLst>
      <p:ext uri="{BB962C8B-B14F-4D97-AF65-F5344CB8AC3E}">
        <p14:creationId xmlns:p14="http://schemas.microsoft.com/office/powerpoint/2010/main" val="12322542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rotWithShape="1">
          <a:blip r:embed="rId2"/>
          <a:srcRect l="5005" t="20185" r="59959" b="30896"/>
          <a:stretch/>
        </p:blipFill>
        <p:spPr>
          <a:xfrm>
            <a:off x="341799" y="1714053"/>
            <a:ext cx="8361116" cy="3782410"/>
          </a:xfrm>
          <a:prstGeom prst="rect">
            <a:avLst/>
          </a:prstGeom>
        </p:spPr>
      </p:pic>
      <p:sp>
        <p:nvSpPr>
          <p:cNvPr id="4" name="Title 1"/>
          <p:cNvSpPr>
            <a:spLocks noGrp="1"/>
          </p:cNvSpPr>
          <p:nvPr>
            <p:ph type="title"/>
          </p:nvPr>
        </p:nvSpPr>
        <p:spPr>
          <a:xfrm>
            <a:off x="170304" y="913745"/>
            <a:ext cx="6859787" cy="1028968"/>
          </a:xfrm>
        </p:spPr>
        <p:txBody>
          <a:bodyPr>
            <a:normAutofit fontScale="90000"/>
          </a:bodyPr>
          <a:lstStyle/>
          <a:p>
            <a:r>
              <a:rPr lang="en-US" sz="4400" dirty="0"/>
              <a:t>SREB Report on Affordability</a:t>
            </a:r>
            <a:r>
              <a:rPr lang="en-US" dirty="0"/>
              <a:t/>
            </a:r>
            <a:br>
              <a:rPr lang="en-US" dirty="0"/>
            </a:br>
            <a:endParaRPr lang="en-US" dirty="0"/>
          </a:p>
        </p:txBody>
      </p:sp>
    </p:spTree>
    <p:extLst>
      <p:ext uri="{BB962C8B-B14F-4D97-AF65-F5344CB8AC3E}">
        <p14:creationId xmlns:p14="http://schemas.microsoft.com/office/powerpoint/2010/main" val="30720568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1798" y="1025065"/>
            <a:ext cx="7887802" cy="1028968"/>
          </a:xfrm>
        </p:spPr>
        <p:txBody>
          <a:bodyPr>
            <a:noAutofit/>
          </a:bodyPr>
          <a:lstStyle/>
          <a:p>
            <a:r>
              <a:rPr lang="en-US" sz="4400" dirty="0"/>
              <a:t>SREB Report on Affordability</a:t>
            </a:r>
            <a:br>
              <a:rPr lang="en-US" sz="4400" dirty="0"/>
            </a:br>
            <a:endParaRPr lang="en-US" sz="4400" dirty="0"/>
          </a:p>
        </p:txBody>
      </p:sp>
      <p:pic>
        <p:nvPicPr>
          <p:cNvPr id="4" name="Content Placeholder 3"/>
          <p:cNvPicPr>
            <a:picLocks noGrp="1" noChangeAspect="1"/>
          </p:cNvPicPr>
          <p:nvPr>
            <p:ph idx="1"/>
          </p:nvPr>
        </p:nvPicPr>
        <p:blipFill rotWithShape="1">
          <a:blip r:embed="rId2"/>
          <a:srcRect l="5005" t="9495" r="60792" b="4883"/>
          <a:stretch/>
        </p:blipFill>
        <p:spPr>
          <a:xfrm>
            <a:off x="1485096" y="1832132"/>
            <a:ext cx="4859015" cy="3823486"/>
          </a:xfrm>
          <a:prstGeom prst="rect">
            <a:avLst/>
          </a:prstGeom>
        </p:spPr>
      </p:pic>
    </p:spTree>
    <p:extLst>
      <p:ext uri="{BB962C8B-B14F-4D97-AF65-F5344CB8AC3E}">
        <p14:creationId xmlns:p14="http://schemas.microsoft.com/office/powerpoint/2010/main" val="35029407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485007"/>
            <a:ext cx="5868472" cy="457319"/>
          </a:xfrm>
        </p:spPr>
        <p:txBody>
          <a:bodyPr/>
          <a:lstStyle/>
          <a:p>
            <a:r>
              <a:rPr lang="en-US" sz="4400" dirty="0"/>
              <a:t>Director Campus Visits</a:t>
            </a:r>
          </a:p>
        </p:txBody>
      </p:sp>
      <p:sp>
        <p:nvSpPr>
          <p:cNvPr id="3" name="Content Placeholder 2"/>
          <p:cNvSpPr>
            <a:spLocks noGrp="1"/>
          </p:cNvSpPr>
          <p:nvPr>
            <p:ph idx="1"/>
          </p:nvPr>
        </p:nvSpPr>
        <p:spPr>
          <a:xfrm>
            <a:off x="457200" y="1219200"/>
            <a:ext cx="8350838" cy="4181927"/>
          </a:xfrm>
        </p:spPr>
        <p:txBody>
          <a:bodyPr numCol="3">
            <a:normAutofit/>
          </a:bodyPr>
          <a:lstStyle/>
          <a:p>
            <a:r>
              <a:rPr lang="en-US" sz="1200" dirty="0"/>
              <a:t>ASU Mountain Home</a:t>
            </a:r>
          </a:p>
          <a:p>
            <a:r>
              <a:rPr lang="en-US" sz="1200" dirty="0" err="1"/>
              <a:t>Ozarka</a:t>
            </a:r>
            <a:r>
              <a:rPr lang="en-US" sz="1200" dirty="0"/>
              <a:t> College</a:t>
            </a:r>
          </a:p>
          <a:p>
            <a:r>
              <a:rPr lang="en-US" sz="1200" dirty="0"/>
              <a:t>University of Central Arkansas</a:t>
            </a:r>
          </a:p>
          <a:p>
            <a:r>
              <a:rPr lang="en-US" sz="1200" dirty="0"/>
              <a:t>Clinton School</a:t>
            </a:r>
          </a:p>
          <a:p>
            <a:r>
              <a:rPr lang="en-US" sz="1200" dirty="0"/>
              <a:t>Southern Arkansas University</a:t>
            </a:r>
          </a:p>
          <a:p>
            <a:r>
              <a:rPr lang="en-US" sz="1200" dirty="0"/>
              <a:t>South Arkansas Community College</a:t>
            </a:r>
          </a:p>
          <a:p>
            <a:r>
              <a:rPr lang="en-US" sz="1200" dirty="0"/>
              <a:t>University of Arkansas System</a:t>
            </a:r>
          </a:p>
          <a:p>
            <a:r>
              <a:rPr lang="en-US" sz="1200" dirty="0"/>
              <a:t>Arkansas Community Colleges</a:t>
            </a:r>
          </a:p>
          <a:p>
            <a:r>
              <a:rPr lang="en-US" sz="1200" dirty="0"/>
              <a:t>Arkansas Northeastern College</a:t>
            </a:r>
          </a:p>
          <a:p>
            <a:r>
              <a:rPr lang="en-US" sz="1200" dirty="0"/>
              <a:t>UA Division of Agriculture</a:t>
            </a:r>
          </a:p>
          <a:p>
            <a:r>
              <a:rPr lang="en-US" sz="1200" dirty="0"/>
              <a:t>Pulaski Technical College</a:t>
            </a:r>
          </a:p>
          <a:p>
            <a:r>
              <a:rPr lang="en-US" sz="1200" dirty="0"/>
              <a:t>Arkansas State University System</a:t>
            </a:r>
          </a:p>
          <a:p>
            <a:r>
              <a:rPr lang="en-US" sz="1200" dirty="0"/>
              <a:t>College of the </a:t>
            </a:r>
            <a:r>
              <a:rPr lang="en-US" sz="1200" dirty="0" err="1"/>
              <a:t>Ouachitas</a:t>
            </a:r>
            <a:endParaRPr lang="en-US" sz="1200" dirty="0"/>
          </a:p>
          <a:p>
            <a:r>
              <a:rPr lang="en-US" sz="1200" dirty="0"/>
              <a:t>National Park College</a:t>
            </a:r>
          </a:p>
          <a:p>
            <a:r>
              <a:rPr lang="en-US" sz="1200" dirty="0"/>
              <a:t>South East Arkansas Community College</a:t>
            </a:r>
          </a:p>
          <a:p>
            <a:r>
              <a:rPr lang="en-US" sz="1200" dirty="0"/>
              <a:t>University of Arkansas Little Rock</a:t>
            </a:r>
          </a:p>
          <a:p>
            <a:r>
              <a:rPr lang="en-US" sz="1200" dirty="0"/>
              <a:t>Arkansas Tech University</a:t>
            </a:r>
          </a:p>
          <a:p>
            <a:r>
              <a:rPr lang="en-US" sz="1200" dirty="0"/>
              <a:t>ASU Mid-South</a:t>
            </a:r>
          </a:p>
          <a:p>
            <a:r>
              <a:rPr lang="en-US" sz="1200" dirty="0"/>
              <a:t>East Arkansas Community College</a:t>
            </a:r>
          </a:p>
          <a:p>
            <a:r>
              <a:rPr lang="en-US" sz="1200" dirty="0"/>
              <a:t>Criminal Justice Institute</a:t>
            </a:r>
          </a:p>
          <a:p>
            <a:r>
              <a:rPr lang="en-US" sz="1200" dirty="0"/>
              <a:t>UA </a:t>
            </a:r>
            <a:r>
              <a:rPr lang="en-US" sz="1200" dirty="0" err="1"/>
              <a:t>Cossatot</a:t>
            </a:r>
            <a:endParaRPr lang="en-US" sz="1200" dirty="0"/>
          </a:p>
          <a:p>
            <a:r>
              <a:rPr lang="en-US" sz="1200" dirty="0"/>
              <a:t>Henderson State University</a:t>
            </a:r>
          </a:p>
          <a:p>
            <a:r>
              <a:rPr lang="en-US" sz="1200" dirty="0"/>
              <a:t>UA Medical Sciences</a:t>
            </a:r>
          </a:p>
          <a:p>
            <a:r>
              <a:rPr lang="en-US" sz="1200" dirty="0"/>
              <a:t>University of Arkansas Fayetteville</a:t>
            </a:r>
          </a:p>
          <a:p>
            <a:r>
              <a:rPr lang="en-US" sz="1200" dirty="0"/>
              <a:t>Black River Technical College</a:t>
            </a:r>
          </a:p>
          <a:p>
            <a:r>
              <a:rPr lang="en-US" sz="1200" dirty="0"/>
              <a:t>ASU Newport</a:t>
            </a:r>
          </a:p>
          <a:p>
            <a:r>
              <a:rPr lang="en-US" sz="1200" dirty="0"/>
              <a:t>UACC Morrilton</a:t>
            </a:r>
          </a:p>
          <a:p>
            <a:r>
              <a:rPr lang="en-US" sz="1200" dirty="0"/>
              <a:t>Phillips Community College</a:t>
            </a:r>
          </a:p>
          <a:p>
            <a:r>
              <a:rPr lang="en-US" sz="1200" dirty="0"/>
              <a:t>Rich Mountain Community College</a:t>
            </a:r>
          </a:p>
          <a:p>
            <a:r>
              <a:rPr lang="en-US" sz="1200" dirty="0"/>
              <a:t>UACC Hope</a:t>
            </a:r>
          </a:p>
          <a:p>
            <a:r>
              <a:rPr lang="en-US" sz="1200" dirty="0"/>
              <a:t>Southern Arkansas University Tech</a:t>
            </a:r>
          </a:p>
        </p:txBody>
      </p:sp>
      <p:pic>
        <p:nvPicPr>
          <p:cNvPr id="6" name="66542369-9F03-4DAA-9B7A-C9223F2E66C1" descr="66542369-9F03-4DAA-9B7A-C9223F2E66C1"/>
          <p:cNvPicPr/>
          <p:nvPr/>
        </p:nvPicPr>
        <p:blipFill rotWithShape="1">
          <a:blip r:embed="rId2">
            <a:extLst>
              <a:ext uri="{BEBA8EAE-BF5A-486C-A8C5-ECC9F3942E4B}">
                <a14:imgProps xmlns:a14="http://schemas.microsoft.com/office/drawing/2010/main">
                  <a14:imgLayer r:embed="rId3">
                    <a14:imgEffect>
                      <a14:backgroundRemoval t="6868" b="67672" l="9213" r="87940">
                        <a14:foregroundMark x1="66499" y1="18760" x2="66499" y2="18760"/>
                        <a14:foregroundMark x1="73032" y1="34171" x2="73032" y2="34171"/>
                        <a14:foregroundMark x1="83082" y1="26466" x2="83082" y2="26466"/>
                        <a14:foregroundMark x1="77387" y1="30151" x2="77387" y2="30151"/>
                        <a14:foregroundMark x1="76047" y1="24456" x2="76047" y2="24456"/>
                        <a14:foregroundMark x1="79564" y1="24791" x2="79564" y2="24791"/>
                        <a14:foregroundMark x1="70352" y1="19765" x2="70352" y2="19765"/>
                        <a14:foregroundMark x1="78392" y1="20938" x2="78392" y2="20938"/>
                        <a14:foregroundMark x1="70017" y1="20268" x2="70017" y2="20268"/>
                        <a14:foregroundMark x1="71357" y1="29983" x2="71357" y2="29983"/>
                        <a14:foregroundMark x1="72194" y1="30653" x2="72194" y2="30653"/>
                        <a14:foregroundMark x1="76717" y1="40704" x2="76717" y2="40704"/>
                        <a14:foregroundMark x1="66164" y1="34171" x2="66164" y2="34171"/>
                        <a14:foregroundMark x1="73534" y1="32328" x2="73534" y2="32328"/>
                        <a14:foregroundMark x1="73534" y1="30821" x2="73534" y2="30821"/>
                        <a14:foregroundMark x1="81240" y1="22446" x2="81240" y2="22446"/>
                        <a14:foregroundMark x1="71859" y1="18760" x2="71859" y2="18760"/>
                        <a14:foregroundMark x1="43216" y1="25126" x2="43216" y2="25126"/>
                        <a14:foregroundMark x1="40034" y1="29146" x2="40034" y2="29146"/>
                        <a14:foregroundMark x1="16750" y1="36348" x2="16750" y2="36348"/>
                        <a14:foregroundMark x1="19765" y1="38861" x2="19765" y2="38861"/>
                        <a14:foregroundMark x1="15243" y1="37688" x2="15243" y2="37688"/>
                        <a14:foregroundMark x1="21441" y1="36851" x2="21441" y2="36851"/>
                        <a14:foregroundMark x1="50251" y1="65159" x2="50251" y2="65159"/>
                        <a14:foregroundMark x1="50419" y1="67672" x2="50419" y2="67672"/>
                        <a14:foregroundMark x1="46399" y1="62814" x2="46399" y2="62814"/>
                        <a14:foregroundMark x1="49414" y1="66164" x2="49414" y2="66164"/>
                        <a14:foregroundMark x1="45561" y1="64824" x2="45561" y2="64824"/>
                        <a14:foregroundMark x1="57119" y1="38861" x2="57119" y2="38861"/>
                        <a14:foregroundMark x1="72362" y1="9380" x2="72362" y2="9380"/>
                        <a14:foregroundMark x1="67839" y1="9213" x2="67839" y2="9213"/>
                        <a14:foregroundMark x1="62144" y1="11055" x2="62144" y2="11055"/>
                        <a14:foregroundMark x1="57454" y1="22446" x2="57454" y2="22446"/>
                        <a14:foregroundMark x1="67839" y1="23786" x2="67839" y2="23786"/>
                        <a14:foregroundMark x1="78392" y1="24121" x2="78392" y2="24121"/>
                        <a14:foregroundMark x1="78727" y1="10218" x2="78727" y2="10218"/>
                        <a14:foregroundMark x1="72529" y1="8040" x2="72529" y2="8040"/>
                        <a14:foregroundMark x1="68342" y1="8208" x2="68342" y2="8208"/>
                        <a14:foregroundMark x1="81742" y1="12730" x2="81742" y2="12730"/>
                        <a14:foregroundMark x1="85762" y1="8208" x2="85762" y2="8208"/>
                        <a14:foregroundMark x1="87940" y1="12228" x2="87940" y2="12228"/>
                        <a14:foregroundMark x1="68007" y1="18090" x2="68007" y2="18090"/>
                        <a14:foregroundMark x1="75544" y1="15913" x2="75544" y2="15913"/>
                        <a14:foregroundMark x1="77052" y1="18760" x2="77052" y2="18760"/>
                        <a14:foregroundMark x1="72697" y1="18258" x2="72697" y2="18258"/>
                        <a14:backgroundMark x1="13065" y1="54271" x2="13065" y2="54271"/>
                        <a14:backgroundMark x1="20101" y1="56281" x2="20101" y2="56281"/>
                        <a14:backgroundMark x1="25628" y1="59631" x2="25628" y2="59631"/>
                        <a14:backgroundMark x1="28978" y1="61139" x2="28978" y2="61139"/>
                        <a14:backgroundMark x1="21106" y1="55779" x2="21106" y2="55779"/>
                        <a14:backgroundMark x1="68342" y1="65159" x2="68342" y2="65159"/>
                        <a14:backgroundMark x1="69682" y1="64154" x2="69682" y2="64154"/>
                        <a14:backgroundMark x1="72027" y1="64657" x2="72027" y2="64657"/>
                        <a14:backgroundMark x1="75377" y1="58124" x2="75377" y2="58124"/>
                        <a14:backgroundMark x1="23618" y1="58291" x2="23618" y2="58291"/>
                      </a14:backgroundRemoval>
                    </a14:imgEffect>
                  </a14:imgLayer>
                </a14:imgProps>
              </a:ext>
              <a:ext uri="{28A0092B-C50C-407E-A947-70E740481C1C}">
                <a14:useLocalDpi xmlns:a14="http://schemas.microsoft.com/office/drawing/2010/main" val="0"/>
              </a:ext>
            </a:extLst>
          </a:blip>
          <a:srcRect l="-2346" t="1" r="6700" b="31076"/>
          <a:stretch/>
        </p:blipFill>
        <p:spPr bwMode="auto">
          <a:xfrm>
            <a:off x="4953000" y="3352800"/>
            <a:ext cx="4080144" cy="3008302"/>
          </a:xfrm>
          <a:prstGeom prst="parallelogram">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1259296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body" idx="1"/>
          </p:nvPr>
        </p:nvSpPr>
        <p:spPr>
          <a:xfrm>
            <a:off x="762000" y="1905000"/>
            <a:ext cx="7772400" cy="1524000"/>
          </a:xfrm>
        </p:spPr>
        <p:txBody>
          <a:bodyPr>
            <a:normAutofit/>
          </a:bodyPr>
          <a:lstStyle/>
          <a:p>
            <a:endParaRPr lang="en-US" sz="2000" dirty="0" smtClean="0">
              <a:solidFill>
                <a:schemeClr val="accent2"/>
              </a:solidFill>
            </a:endParaRPr>
          </a:p>
          <a:p>
            <a:r>
              <a:rPr lang="en-US" dirty="0" smtClean="0">
                <a:solidFill>
                  <a:schemeClr val="accent2"/>
                </a:solidFill>
              </a:rPr>
              <a:t>Dr. Maria Markham</a:t>
            </a:r>
            <a:endParaRPr lang="en-US" dirty="0">
              <a:solidFill>
                <a:schemeClr val="accent2"/>
              </a:solidFill>
            </a:endParaRPr>
          </a:p>
          <a:p>
            <a:r>
              <a:rPr lang="en-US" dirty="0" smtClean="0">
                <a:solidFill>
                  <a:schemeClr val="accent2"/>
                </a:solidFill>
              </a:rPr>
              <a:t>Director</a:t>
            </a:r>
            <a:endParaRPr lang="en-US" dirty="0">
              <a:solidFill>
                <a:schemeClr val="accent2"/>
              </a:solidFill>
            </a:endParaRPr>
          </a:p>
          <a:p>
            <a:endParaRPr lang="en-US" dirty="0"/>
          </a:p>
        </p:txBody>
      </p:sp>
      <p:sp>
        <p:nvSpPr>
          <p:cNvPr id="4" name="Title 3"/>
          <p:cNvSpPr>
            <a:spLocks noGrp="1"/>
          </p:cNvSpPr>
          <p:nvPr>
            <p:ph type="title"/>
          </p:nvPr>
        </p:nvSpPr>
        <p:spPr>
          <a:xfrm>
            <a:off x="762000" y="3505200"/>
            <a:ext cx="8153400" cy="1362075"/>
          </a:xfrm>
        </p:spPr>
        <p:txBody>
          <a:bodyPr/>
          <a:lstStyle/>
          <a:p>
            <a:r>
              <a:rPr lang="en-US" sz="4000" dirty="0" smtClean="0"/>
              <a:t>REVIEW OF AUDIT </a:t>
            </a:r>
            <a:br>
              <a:rPr lang="en-US" sz="4000" dirty="0" smtClean="0"/>
            </a:br>
            <a:r>
              <a:rPr lang="en-US" sz="4000" dirty="0" smtClean="0"/>
              <a:t>REPORT BY GOVERNING BODY</a:t>
            </a:r>
            <a:r>
              <a:rPr lang="en-US" sz="4000" dirty="0"/>
              <a:t/>
            </a:r>
            <a:br>
              <a:rPr lang="en-US" sz="4000" dirty="0"/>
            </a:br>
            <a:endParaRPr lang="en-US" sz="4000" dirty="0"/>
          </a:p>
        </p:txBody>
      </p:sp>
    </p:spTree>
    <p:extLst>
      <p:ext uri="{BB962C8B-B14F-4D97-AF65-F5344CB8AC3E}">
        <p14:creationId xmlns:p14="http://schemas.microsoft.com/office/powerpoint/2010/main" val="156047473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9144000" cy="1295400"/>
          </a:xfrm>
        </p:spPr>
        <p:txBody>
          <a:bodyPr>
            <a:noAutofit/>
          </a:bodyPr>
          <a:lstStyle/>
          <a:p>
            <a:r>
              <a:rPr lang="en-US" sz="3600" dirty="0"/>
              <a:t/>
            </a:r>
            <a:br>
              <a:rPr lang="en-US" sz="3600" dirty="0"/>
            </a:br>
            <a:r>
              <a:rPr lang="en-US" sz="3600" dirty="0" smtClean="0"/>
              <a:t>Review of Audit Report</a:t>
            </a:r>
            <a:r>
              <a:rPr lang="en-US" sz="2800" dirty="0" smtClean="0"/>
              <a:t/>
            </a:r>
            <a:br>
              <a:rPr lang="en-US" sz="2800" dirty="0" smtClean="0"/>
            </a:br>
            <a:r>
              <a:rPr lang="en-US" sz="3600" dirty="0" smtClean="0"/>
              <a:t>					</a:t>
            </a:r>
            <a:endParaRPr lang="en-US" sz="3600" dirty="0"/>
          </a:p>
        </p:txBody>
      </p:sp>
      <p:sp>
        <p:nvSpPr>
          <p:cNvPr id="3" name="Content Placeholder 2"/>
          <p:cNvSpPr>
            <a:spLocks noGrp="1"/>
          </p:cNvSpPr>
          <p:nvPr>
            <p:ph sz="half" idx="10"/>
          </p:nvPr>
        </p:nvSpPr>
        <p:spPr>
          <a:xfrm>
            <a:off x="457200" y="1600200"/>
            <a:ext cx="8001000" cy="4572000"/>
          </a:xfrm>
        </p:spPr>
        <p:txBody>
          <a:bodyPr/>
          <a:lstStyle/>
          <a:p>
            <a:pPr marL="0" indent="0">
              <a:buNone/>
            </a:pPr>
            <a:endParaRPr lang="en-US" sz="2300" dirty="0" smtClean="0"/>
          </a:p>
          <a:p>
            <a:pPr marL="0" indent="0">
              <a:buNone/>
            </a:pPr>
            <a:endParaRPr lang="en-US" sz="2300" dirty="0" smtClean="0"/>
          </a:p>
        </p:txBody>
      </p:sp>
      <p:sp>
        <p:nvSpPr>
          <p:cNvPr id="5" name="Rectangle 4"/>
          <p:cNvSpPr/>
          <p:nvPr/>
        </p:nvSpPr>
        <p:spPr>
          <a:xfrm>
            <a:off x="228600" y="1219200"/>
            <a:ext cx="8686800" cy="147732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eorgi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 name="Rectangle 3"/>
          <p:cNvSpPr/>
          <p:nvPr/>
        </p:nvSpPr>
        <p:spPr>
          <a:xfrm>
            <a:off x="800100" y="1823591"/>
            <a:ext cx="7962900" cy="353943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Georgia"/>
                <a:ea typeface="+mn-ea"/>
                <a:cs typeface="+mn-cs"/>
              </a:rPr>
              <a:t>In accordance with A.C.A. §10-4-418, the Director of the Department of Higher Education will report on the 2016 audit findings, comments and recommendations to the Higher Education Coordinating </a:t>
            </a:r>
            <a:r>
              <a:rPr kumimoji="0" lang="en-US" sz="3200" b="0" i="0" u="none" strike="noStrike" kern="1200" cap="none" spc="0" normalizeH="0" baseline="0" noProof="0" dirty="0" smtClean="0">
                <a:ln>
                  <a:noFill/>
                </a:ln>
                <a:solidFill>
                  <a:prstClr val="black"/>
                </a:solidFill>
                <a:effectLst/>
                <a:uLnTx/>
                <a:uFillTx/>
                <a:latin typeface="Georgia"/>
                <a:ea typeface="+mn-ea"/>
                <a:cs typeface="+mn-cs"/>
              </a:rPr>
              <a:t>Board. </a:t>
            </a:r>
            <a:endParaRPr kumimoji="0" lang="en-US" sz="3200" b="0" i="0" u="none" strike="noStrike" kern="1200" cap="none" spc="0" normalizeH="0" baseline="0" noProof="0" dirty="0">
              <a:ln>
                <a:noFill/>
              </a:ln>
              <a:solidFill>
                <a:prstClr val="black"/>
              </a:solidFill>
              <a:effectLst/>
              <a:uLnTx/>
              <a:uFillTx/>
              <a:latin typeface="Georgi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Georgia"/>
              <a:ea typeface="+mn-ea"/>
              <a:cs typeface="+mn-cs"/>
            </a:endParaRPr>
          </a:p>
        </p:txBody>
      </p:sp>
    </p:spTree>
    <p:extLst>
      <p:ext uri="{BB962C8B-B14F-4D97-AF65-F5344CB8AC3E}">
        <p14:creationId xmlns:p14="http://schemas.microsoft.com/office/powerpoint/2010/main" val="177884352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990600"/>
            <a:ext cx="7620000" cy="3810000"/>
          </a:xfrm>
        </p:spPr>
        <p:txBody>
          <a:bodyPr/>
          <a:lstStyle/>
          <a:p>
            <a:r>
              <a:rPr lang="en-US" sz="3200" b="0" cap="none" dirty="0" smtClean="0">
                <a:latin typeface="+mn-lt"/>
              </a:rPr>
              <a:t>In </a:t>
            </a:r>
            <a:r>
              <a:rPr lang="en-US" sz="3200" b="0" cap="none" dirty="0">
                <a:latin typeface="+mn-lt"/>
              </a:rPr>
              <a:t>March of 2014, ADHE was able to reorganize the finance </a:t>
            </a:r>
            <a:r>
              <a:rPr lang="en-US" sz="3200" b="0" cap="none" dirty="0" smtClean="0">
                <a:latin typeface="+mn-lt"/>
              </a:rPr>
              <a:t>department. </a:t>
            </a:r>
            <a:r>
              <a:rPr lang="en-US" sz="3200" b="0" cap="none" dirty="0">
                <a:latin typeface="+mn-lt"/>
              </a:rPr>
              <a:t>It was at this time that many new procedures were put into place to further segregate duties</a:t>
            </a:r>
            <a:r>
              <a:rPr lang="en-US" sz="3200" b="0" cap="none" dirty="0" smtClean="0">
                <a:latin typeface="+mn-lt"/>
              </a:rPr>
              <a:t>.</a:t>
            </a:r>
            <a:br>
              <a:rPr lang="en-US" sz="3200" b="0" cap="none" dirty="0" smtClean="0">
                <a:latin typeface="+mn-lt"/>
              </a:rPr>
            </a:br>
            <a:r>
              <a:rPr lang="en-US" sz="3200" b="0" cap="none" dirty="0">
                <a:latin typeface="+mn-lt"/>
              </a:rPr>
              <a:t/>
            </a:r>
            <a:br>
              <a:rPr lang="en-US" sz="3200" b="0" cap="none" dirty="0">
                <a:latin typeface="+mn-lt"/>
              </a:rPr>
            </a:br>
            <a:r>
              <a:rPr lang="en-US" sz="3200" b="0" cap="none" dirty="0" smtClean="0">
                <a:latin typeface="+mn-lt"/>
              </a:rPr>
              <a:t>ADHE has complied with all of the audit recommendations.</a:t>
            </a:r>
            <a:endParaRPr lang="en-US" sz="3200" b="0" cap="none" dirty="0">
              <a:latin typeface="+mn-lt"/>
            </a:endParaRPr>
          </a:p>
        </p:txBody>
      </p:sp>
      <p:sp>
        <p:nvSpPr>
          <p:cNvPr id="3" name="Rectangle 2"/>
          <p:cNvSpPr/>
          <p:nvPr/>
        </p:nvSpPr>
        <p:spPr>
          <a:xfrm>
            <a:off x="6324600" y="5029200"/>
            <a:ext cx="2743200" cy="1828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1914507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smtClean="0"/>
              <a:t>Program Deletions</a:t>
            </a:r>
            <a:endParaRPr lang="en-US" sz="1600" dirty="0"/>
          </a:p>
        </p:txBody>
      </p:sp>
      <p:sp>
        <p:nvSpPr>
          <p:cNvPr id="4" name="Text Placeholder 3"/>
          <p:cNvSpPr>
            <a:spLocks noGrp="1"/>
          </p:cNvSpPr>
          <p:nvPr>
            <p:ph type="body" sz="half" idx="2"/>
          </p:nvPr>
        </p:nvSpPr>
        <p:spPr/>
        <p:txBody>
          <a:bodyPr/>
          <a:lstStyle/>
          <a:p>
            <a:pPr algn="ctr"/>
            <a:r>
              <a:rPr lang="en-US" dirty="0" smtClean="0"/>
              <a:t>AHECB Meeting - October 28, 2016</a:t>
            </a:r>
            <a:endParaRPr lang="en-US" dirty="0"/>
          </a:p>
        </p:txBody>
      </p:sp>
    </p:spTree>
    <p:extLst>
      <p:ext uri="{BB962C8B-B14F-4D97-AF65-F5344CB8AC3E}">
        <p14:creationId xmlns:p14="http://schemas.microsoft.com/office/powerpoint/2010/main" val="81421980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Phylesia Davis</a:t>
            </a:r>
            <a:endParaRPr lang="en-US" dirty="0"/>
          </a:p>
        </p:txBody>
      </p:sp>
      <p:sp>
        <p:nvSpPr>
          <p:cNvPr id="4" name="Text Placeholder 3"/>
          <p:cNvSpPr>
            <a:spLocks noGrp="1"/>
          </p:cNvSpPr>
          <p:nvPr>
            <p:ph type="body" sz="half" idx="2"/>
          </p:nvPr>
        </p:nvSpPr>
        <p:spPr/>
        <p:txBody>
          <a:bodyPr/>
          <a:lstStyle/>
          <a:p>
            <a:pPr algn="ctr"/>
            <a:r>
              <a:rPr lang="en-US" dirty="0" smtClean="0"/>
              <a:t>IT Senior Project Manager / State IPEDS Coordinator</a:t>
            </a:r>
            <a:endParaRPr lang="en-US" dirty="0"/>
          </a:p>
        </p:txBody>
      </p:sp>
    </p:spTree>
    <p:extLst>
      <p:ext uri="{BB962C8B-B14F-4D97-AF65-F5344CB8AC3E}">
        <p14:creationId xmlns:p14="http://schemas.microsoft.com/office/powerpoint/2010/main" val="380112149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0" y="380999"/>
            <a:ext cx="9144000" cy="830997"/>
          </a:xfrm>
          <a:prstGeom prst="rect">
            <a:avLst/>
          </a:prstGeom>
          <a:solidFill>
            <a:schemeClr val="tx2"/>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smtClean="0">
                <a:ln>
                  <a:noFill/>
                </a:ln>
                <a:solidFill>
                  <a:prstClr val="white"/>
                </a:solidFill>
                <a:effectLst/>
                <a:uLnTx/>
                <a:uFillTx/>
                <a:latin typeface="Times New Roman" pitchFamily="18" charset="0"/>
                <a:ea typeface="+mn-ea"/>
                <a:cs typeface="Times New Roman" pitchFamily="18" charset="0"/>
              </a:rPr>
              <a:t>Program Deletions</a:t>
            </a:r>
            <a:endParaRPr kumimoji="0" lang="en-US" sz="48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graphicFrame>
        <p:nvGraphicFramePr>
          <p:cNvPr id="6" name="Chart 5"/>
          <p:cNvGraphicFramePr>
            <a:graphicFrameLocks/>
          </p:cNvGraphicFramePr>
          <p:nvPr>
            <p:extLst/>
          </p:nvPr>
        </p:nvGraphicFramePr>
        <p:xfrm>
          <a:off x="914400" y="1600201"/>
          <a:ext cx="7467600" cy="44196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17861871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2313" y="2882900"/>
            <a:ext cx="7772400" cy="1362075"/>
          </a:xfrm>
        </p:spPr>
        <p:txBody>
          <a:bodyPr/>
          <a:lstStyle/>
          <a:p>
            <a:r>
              <a:rPr lang="en-US" sz="3200" dirty="0" smtClean="0"/>
              <a:t>Agenda item no. 11:</a:t>
            </a:r>
            <a:br>
              <a:rPr lang="en-US" sz="3200" dirty="0" smtClean="0"/>
            </a:br>
            <a:r>
              <a:rPr lang="en-US" sz="3200" dirty="0" smtClean="0"/>
              <a:t>Maintenance Report</a:t>
            </a:r>
            <a:endParaRPr lang="en-US" sz="3200" dirty="0"/>
          </a:p>
        </p:txBody>
      </p:sp>
      <p:sp>
        <p:nvSpPr>
          <p:cNvPr id="3" name="Subtitle 2"/>
          <p:cNvSpPr>
            <a:spLocks noGrp="1"/>
          </p:cNvSpPr>
          <p:nvPr>
            <p:ph type="body" idx="1"/>
          </p:nvPr>
        </p:nvSpPr>
        <p:spPr>
          <a:xfrm>
            <a:off x="685800" y="1600200"/>
            <a:ext cx="7772400" cy="1511300"/>
          </a:xfrm>
        </p:spPr>
        <p:txBody>
          <a:bodyPr/>
          <a:lstStyle/>
          <a:p>
            <a:r>
              <a:rPr lang="en-US" dirty="0" smtClean="0">
                <a:solidFill>
                  <a:schemeClr val="accent1">
                    <a:lumMod val="75000"/>
                  </a:schemeClr>
                </a:solidFill>
              </a:rPr>
              <a:t>Chandra Robinson</a:t>
            </a:r>
          </a:p>
          <a:p>
            <a:r>
              <a:rPr lang="en-US" dirty="0" smtClean="0">
                <a:solidFill>
                  <a:schemeClr val="accent1">
                    <a:lumMod val="75000"/>
                  </a:schemeClr>
                </a:solidFill>
              </a:rPr>
              <a:t>Program Coordinator, Institutional Finance</a:t>
            </a:r>
          </a:p>
          <a:p>
            <a:endParaRPr lang="en-US" dirty="0"/>
          </a:p>
        </p:txBody>
      </p:sp>
    </p:spTree>
    <p:extLst>
      <p:ext uri="{BB962C8B-B14F-4D97-AF65-F5344CB8AC3E}">
        <p14:creationId xmlns:p14="http://schemas.microsoft.com/office/powerpoint/2010/main" val="358461153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380999"/>
            <a:ext cx="9144000" cy="646331"/>
          </a:xfrm>
          <a:prstGeom prst="rect">
            <a:avLst/>
          </a:prstGeom>
          <a:solidFill>
            <a:schemeClr val="tx2"/>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smtClean="0">
                <a:ln>
                  <a:noFill/>
                </a:ln>
                <a:solidFill>
                  <a:prstClr val="white"/>
                </a:solidFill>
                <a:effectLst/>
                <a:uLnTx/>
                <a:uFillTx/>
                <a:latin typeface="Times New Roman" pitchFamily="18" charset="0"/>
                <a:ea typeface="+mn-ea"/>
                <a:cs typeface="Times New Roman" pitchFamily="18" charset="0"/>
              </a:rPr>
              <a:t>Program Deletions by Institution Type</a:t>
            </a:r>
            <a:endParaRPr kumimoji="0" lang="en-US" sz="36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graphicFrame>
        <p:nvGraphicFramePr>
          <p:cNvPr id="7" name="Chart 6"/>
          <p:cNvGraphicFramePr>
            <a:graphicFrameLocks/>
          </p:cNvGraphicFramePr>
          <p:nvPr>
            <p:extLst/>
          </p:nvPr>
        </p:nvGraphicFramePr>
        <p:xfrm>
          <a:off x="762000" y="1919287"/>
          <a:ext cx="7620000" cy="410051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82792373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0" y="380999"/>
            <a:ext cx="9144000" cy="646331"/>
          </a:xfrm>
          <a:prstGeom prst="rect">
            <a:avLst/>
          </a:prstGeom>
          <a:solidFill>
            <a:schemeClr val="tx2"/>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smtClean="0">
                <a:ln>
                  <a:noFill/>
                </a:ln>
                <a:solidFill>
                  <a:prstClr val="white"/>
                </a:solidFill>
                <a:effectLst/>
                <a:uLnTx/>
                <a:uFillTx/>
                <a:latin typeface="Times New Roman" pitchFamily="18" charset="0"/>
                <a:ea typeface="+mn-ea"/>
                <a:cs typeface="Times New Roman" pitchFamily="18" charset="0"/>
              </a:rPr>
              <a:t>Program Deletions by Degree Level</a:t>
            </a:r>
            <a:endParaRPr kumimoji="0" lang="en-US" sz="36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graphicFrame>
        <p:nvGraphicFramePr>
          <p:cNvPr id="5" name="Chart 4"/>
          <p:cNvGraphicFramePr>
            <a:graphicFrameLocks/>
          </p:cNvGraphicFramePr>
          <p:nvPr>
            <p:extLst>
              <p:ext uri="{D42A27DB-BD31-4B8C-83A1-F6EECF244321}">
                <p14:modId xmlns:p14="http://schemas.microsoft.com/office/powerpoint/2010/main" val="2806677976"/>
              </p:ext>
            </p:extLst>
          </p:nvPr>
        </p:nvGraphicFramePr>
        <p:xfrm>
          <a:off x="685800" y="1719262"/>
          <a:ext cx="7772400" cy="4452938"/>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97168054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0" y="380999"/>
            <a:ext cx="9144000" cy="646331"/>
          </a:xfrm>
          <a:prstGeom prst="rect">
            <a:avLst/>
          </a:prstGeom>
          <a:solidFill>
            <a:schemeClr val="tx2"/>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smtClean="0">
                <a:ln>
                  <a:noFill/>
                </a:ln>
                <a:solidFill>
                  <a:prstClr val="white"/>
                </a:solidFill>
                <a:effectLst/>
                <a:uLnTx/>
                <a:uFillTx/>
                <a:latin typeface="Times New Roman" pitchFamily="18" charset="0"/>
                <a:ea typeface="+mn-ea"/>
                <a:cs typeface="Times New Roman" pitchFamily="18" charset="0"/>
              </a:rPr>
              <a:t>4-Year Universities</a:t>
            </a:r>
            <a:endParaRPr kumimoji="0" lang="en-US" sz="36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graphicFrame>
        <p:nvGraphicFramePr>
          <p:cNvPr id="5" name="Chart 4"/>
          <p:cNvGraphicFramePr>
            <a:graphicFrameLocks/>
          </p:cNvGraphicFramePr>
          <p:nvPr>
            <p:extLst/>
          </p:nvPr>
        </p:nvGraphicFramePr>
        <p:xfrm>
          <a:off x="495300" y="1376362"/>
          <a:ext cx="8153400" cy="4567238"/>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86055277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0" y="380999"/>
            <a:ext cx="9144000" cy="646331"/>
          </a:xfrm>
          <a:prstGeom prst="rect">
            <a:avLst/>
          </a:prstGeom>
          <a:solidFill>
            <a:schemeClr val="tx2"/>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smtClean="0">
                <a:ln>
                  <a:noFill/>
                </a:ln>
                <a:solidFill>
                  <a:prstClr val="white"/>
                </a:solidFill>
                <a:effectLst/>
                <a:uLnTx/>
                <a:uFillTx/>
                <a:latin typeface="Times New Roman" pitchFamily="18" charset="0"/>
                <a:ea typeface="+mn-ea"/>
                <a:cs typeface="Times New Roman" pitchFamily="18" charset="0"/>
              </a:rPr>
              <a:t>2-Year Colleges</a:t>
            </a:r>
            <a:endParaRPr kumimoji="0" lang="en-US" sz="36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graphicFrame>
        <p:nvGraphicFramePr>
          <p:cNvPr id="4" name="Chart 3"/>
          <p:cNvGraphicFramePr>
            <a:graphicFrameLocks/>
          </p:cNvGraphicFramePr>
          <p:nvPr>
            <p:extLst/>
          </p:nvPr>
        </p:nvGraphicFramePr>
        <p:xfrm>
          <a:off x="304800" y="1447800"/>
          <a:ext cx="8534400" cy="50292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80512771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0600" y="2362200"/>
            <a:ext cx="7772400" cy="1806575"/>
          </a:xfrm>
        </p:spPr>
        <p:txBody>
          <a:bodyPr/>
          <a:lstStyle/>
          <a:p>
            <a:r>
              <a:rPr lang="en-US" sz="2400" dirty="0" smtClean="0">
                <a:solidFill>
                  <a:srgbClr val="FF0000"/>
                </a:solidFill>
              </a:rPr>
              <a:t>Alana Boles</a:t>
            </a:r>
            <a:r>
              <a:rPr lang="en-US" sz="2400" dirty="0">
                <a:solidFill>
                  <a:srgbClr val="FF0000"/>
                </a:solidFill>
              </a:rPr>
              <a:t/>
            </a:r>
            <a:br>
              <a:rPr lang="en-US" sz="2400" dirty="0">
                <a:solidFill>
                  <a:srgbClr val="FF0000"/>
                </a:solidFill>
              </a:rPr>
            </a:br>
            <a:r>
              <a:rPr lang="en-US" sz="2400" dirty="0">
                <a:solidFill>
                  <a:srgbClr val="FF0000"/>
                </a:solidFill>
              </a:rPr>
              <a:t>Coordinator, Academic </a:t>
            </a:r>
            <a:r>
              <a:rPr lang="en-US" sz="2400" dirty="0" smtClean="0">
                <a:solidFill>
                  <a:srgbClr val="FF0000"/>
                </a:solidFill>
              </a:rPr>
              <a:t>Affairs</a:t>
            </a:r>
            <a:br>
              <a:rPr lang="en-US" sz="2400" dirty="0" smtClean="0">
                <a:solidFill>
                  <a:srgbClr val="FF0000"/>
                </a:solidFill>
              </a:rPr>
            </a:br>
            <a:r>
              <a:rPr lang="en-US" sz="2400" dirty="0">
                <a:solidFill>
                  <a:srgbClr val="FF0000"/>
                </a:solidFill>
              </a:rPr>
              <a:t/>
            </a:r>
            <a:br>
              <a:rPr lang="en-US" sz="2400" dirty="0">
                <a:solidFill>
                  <a:srgbClr val="FF0000"/>
                </a:solidFill>
              </a:rPr>
            </a:br>
            <a:r>
              <a:rPr lang="en-US" sz="4000" dirty="0" smtClean="0"/>
              <a:t>2016 ICAC Annual Report</a:t>
            </a:r>
            <a:endParaRPr lang="en-US" sz="4000" dirty="0"/>
          </a:p>
        </p:txBody>
      </p:sp>
    </p:spTree>
    <p:extLst>
      <p:ext uri="{BB962C8B-B14F-4D97-AF65-F5344CB8AC3E}">
        <p14:creationId xmlns:p14="http://schemas.microsoft.com/office/powerpoint/2010/main" val="255405747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81000"/>
            <a:ext cx="9144000" cy="990600"/>
          </a:xfrm>
        </p:spPr>
        <p:txBody>
          <a:bodyPr>
            <a:normAutofit/>
          </a:bodyPr>
          <a:lstStyle/>
          <a:p>
            <a:r>
              <a:rPr lang="en-US" dirty="0" smtClean="0"/>
              <a:t>ICAC Oversight</a:t>
            </a:r>
            <a:endParaRPr lang="en-US" dirty="0"/>
          </a:p>
        </p:txBody>
      </p:sp>
      <p:sp>
        <p:nvSpPr>
          <p:cNvPr id="4" name="Content Placeholder 2"/>
          <p:cNvSpPr txBox="1">
            <a:spLocks/>
          </p:cNvSpPr>
          <p:nvPr/>
        </p:nvSpPr>
        <p:spPr>
          <a:xfrm>
            <a:off x="533400" y="1905000"/>
            <a:ext cx="8458200" cy="426720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baseline="0">
                <a:solidFill>
                  <a:schemeClr val="tx1"/>
                </a:solidFill>
                <a:latin typeface="Times New Roman" pitchFamily="18" charset="0"/>
                <a:ea typeface="+mn-ea"/>
                <a:cs typeface="Times New Roman" pitchFamily="18" charset="0"/>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457200" marR="0" lvl="0" indent="-4572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3200" b="0"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Out-of-State Postsecondary Institutions and  For-Profit Institutions</a:t>
            </a: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1400" b="0"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endParaRPr>
          </a:p>
          <a:p>
            <a:pPr marL="457200" marR="0" lvl="0" indent="-4572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3200" b="0"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Institutions Exempt from Oversight</a:t>
            </a:r>
          </a:p>
          <a:p>
            <a:pPr marL="457200" marR="0" lvl="0" indent="-4572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1800" b="0"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endParaRPr>
          </a:p>
          <a:p>
            <a:pPr marL="457200" marR="0" lvl="0" indent="-4572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3200" b="0"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State Authorization Reciprocity Agreement</a:t>
            </a:r>
          </a:p>
          <a:p>
            <a:pPr marL="2286000" marR="0" lvl="5"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2000" b="0" i="0" u="none" strike="noStrike" kern="1200" cap="none" spc="0" normalizeH="0" baseline="0" noProof="0" dirty="0">
                <a:ln>
                  <a:noFill/>
                </a:ln>
                <a:solidFill>
                  <a:prstClr val="black">
                    <a:tint val="75000"/>
                  </a:prstClr>
                </a:solidFill>
                <a:effectLst/>
                <a:uLnTx/>
                <a:uFillTx/>
                <a:latin typeface="Georgia"/>
                <a:ea typeface="+mn-ea"/>
                <a:cs typeface="+mn-cs"/>
              </a:rPr>
              <a:t>	</a:t>
            </a:r>
            <a:r>
              <a:rPr kumimoji="0" lang="en-US" sz="2000" b="0" i="0" u="none" strike="noStrike" kern="1200" cap="none" spc="0" normalizeH="0" baseline="0" noProof="0" dirty="0" smtClean="0">
                <a:ln>
                  <a:noFill/>
                </a:ln>
                <a:solidFill>
                  <a:prstClr val="black">
                    <a:tint val="75000"/>
                  </a:prstClr>
                </a:solidFill>
                <a:effectLst/>
                <a:uLnTx/>
                <a:uFillTx/>
                <a:latin typeface="Georgia"/>
                <a:ea typeface="+mn-ea"/>
                <a:cs typeface="+mn-cs"/>
              </a:rPr>
              <a:t>					</a:t>
            </a:r>
            <a:endParaRPr kumimoji="0" lang="en-US" sz="2000" b="0" i="0" u="none" strike="noStrike" kern="1200" cap="none" spc="0" normalizeH="0" baseline="0" noProof="0" dirty="0">
              <a:ln>
                <a:noFill/>
              </a:ln>
              <a:solidFill>
                <a:prstClr val="black">
                  <a:tint val="75000"/>
                </a:prstClr>
              </a:solidFill>
              <a:effectLst/>
              <a:uLnTx/>
              <a:uFillTx/>
              <a:latin typeface="Georgia"/>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Tree>
    <p:extLst>
      <p:ext uri="{BB962C8B-B14F-4D97-AF65-F5344CB8AC3E}">
        <p14:creationId xmlns:p14="http://schemas.microsoft.com/office/powerpoint/2010/main" val="66258028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Institutions Certified under ICAC Rules</a:t>
            </a:r>
            <a:endParaRPr lang="en-US" sz="3200" dirty="0"/>
          </a:p>
        </p:txBody>
      </p:sp>
      <p:sp>
        <p:nvSpPr>
          <p:cNvPr id="3" name="Content Placeholder 2"/>
          <p:cNvSpPr>
            <a:spLocks noGrp="1"/>
          </p:cNvSpPr>
          <p:nvPr>
            <p:ph type="subTitle" idx="1"/>
          </p:nvPr>
        </p:nvSpPr>
        <p:spPr>
          <a:xfrm>
            <a:off x="152400" y="1981200"/>
            <a:ext cx="8991600" cy="4495800"/>
          </a:xfrm>
        </p:spPr>
        <p:txBody>
          <a:bodyPr>
            <a:noAutofit/>
          </a:bodyPr>
          <a:lstStyle/>
          <a:p>
            <a:pPr algn="l"/>
            <a:r>
              <a:rPr lang="en-US" b="1" dirty="0" smtClean="0"/>
              <a:t>2015-16:  62 Institutions</a:t>
            </a:r>
            <a:endParaRPr lang="en-US" sz="1200" dirty="0" smtClean="0">
              <a:solidFill>
                <a:schemeClr val="tx1"/>
              </a:solidFill>
            </a:endParaRPr>
          </a:p>
          <a:p>
            <a:pPr algn="l">
              <a:tabLst>
                <a:tab pos="511175" algn="l"/>
                <a:tab pos="1139825" algn="l"/>
                <a:tab pos="1200150" algn="l"/>
              </a:tabLst>
            </a:pPr>
            <a:r>
              <a:rPr lang="en-US" sz="2800" dirty="0" smtClean="0">
                <a:solidFill>
                  <a:schemeClr val="tx1"/>
                </a:solidFill>
              </a:rPr>
              <a:t>			     12 Arkansas Campuses		</a:t>
            </a:r>
          </a:p>
          <a:p>
            <a:pPr algn="l">
              <a:tabLst>
                <a:tab pos="511175" algn="l"/>
                <a:tab pos="1139825" algn="l"/>
                <a:tab pos="1200150" algn="l"/>
              </a:tabLst>
            </a:pPr>
            <a:r>
              <a:rPr lang="en-US" sz="2800" dirty="0" smtClean="0"/>
              <a:t>		      61</a:t>
            </a:r>
            <a:r>
              <a:rPr lang="en-US" sz="2800" dirty="0" smtClean="0">
                <a:solidFill>
                  <a:schemeClr val="tx1"/>
                </a:solidFill>
              </a:rPr>
              <a:t> institutions with programs delivered </a:t>
            </a:r>
            <a:r>
              <a:rPr lang="en-US" sz="2800" dirty="0" smtClean="0"/>
              <a:t>only 			      </a:t>
            </a:r>
            <a:r>
              <a:rPr lang="en-US" sz="2800" dirty="0" smtClean="0">
                <a:solidFill>
                  <a:schemeClr val="tx1"/>
                </a:solidFill>
              </a:rPr>
              <a:t>through distance technology</a:t>
            </a:r>
          </a:p>
          <a:p>
            <a:pPr marL="457200" lvl="1" indent="0" algn="l">
              <a:buNone/>
            </a:pPr>
            <a:endParaRPr lang="en-US" sz="1200" dirty="0" smtClean="0">
              <a:solidFill>
                <a:schemeClr val="tx1"/>
              </a:solidFill>
            </a:endParaRPr>
          </a:p>
          <a:p>
            <a:pPr marL="0" lvl="1" algn="l">
              <a:spcBef>
                <a:spcPts val="0"/>
              </a:spcBef>
              <a:tabLst>
                <a:tab pos="511175" algn="l"/>
                <a:tab pos="1139825" algn="l"/>
              </a:tabLst>
            </a:pPr>
            <a:r>
              <a:rPr lang="en-US" dirty="0" smtClean="0">
                <a:solidFill>
                  <a:schemeClr val="tx1"/>
                </a:solidFill>
              </a:rPr>
              <a:t>		      11 institutions offering programs both on 			      Arkansas campuses and delivered through 			      distance technology</a:t>
            </a:r>
          </a:p>
          <a:p>
            <a:pPr marL="0" lvl="1" algn="l">
              <a:spcBef>
                <a:spcPts val="0"/>
              </a:spcBef>
              <a:tabLst>
                <a:tab pos="511175" algn="l"/>
                <a:tab pos="1139825" algn="l"/>
              </a:tabLst>
            </a:pPr>
            <a:endParaRPr lang="en-US" sz="1200" dirty="0" smtClean="0">
              <a:solidFill>
                <a:schemeClr val="tx1"/>
              </a:solidFill>
            </a:endParaRPr>
          </a:p>
          <a:p>
            <a:pPr marL="0" lvl="1" algn="l">
              <a:spcBef>
                <a:spcPts val="0"/>
              </a:spcBef>
              <a:tabLst>
                <a:tab pos="511175" algn="l"/>
                <a:tab pos="1139825" algn="l"/>
              </a:tabLst>
            </a:pPr>
            <a:r>
              <a:rPr lang="en-US" dirty="0">
                <a:solidFill>
                  <a:schemeClr val="tx1"/>
                </a:solidFill>
              </a:rPr>
              <a:t>	</a:t>
            </a:r>
            <a:r>
              <a:rPr lang="en-US" dirty="0" smtClean="0">
                <a:solidFill>
                  <a:schemeClr val="tx1"/>
                </a:solidFill>
              </a:rPr>
              <a:t>	</a:t>
            </a:r>
            <a:r>
              <a:rPr lang="en-US" dirty="0">
                <a:solidFill>
                  <a:schemeClr val="tx1"/>
                </a:solidFill>
              </a:rPr>
              <a:t> </a:t>
            </a:r>
            <a:r>
              <a:rPr lang="en-US" dirty="0" smtClean="0">
                <a:solidFill>
                  <a:schemeClr val="tx1"/>
                </a:solidFill>
              </a:rPr>
              <a:t>    1 institution offering programs only on an  		             Arkansas campus</a:t>
            </a:r>
          </a:p>
          <a:p>
            <a:pPr marL="0" lvl="1" algn="l">
              <a:spcBef>
                <a:spcPts val="0"/>
              </a:spcBef>
              <a:tabLst>
                <a:tab pos="511175" algn="l"/>
                <a:tab pos="1139825" algn="l"/>
              </a:tabLst>
            </a:pPr>
            <a:r>
              <a:rPr lang="en-US" dirty="0">
                <a:solidFill>
                  <a:schemeClr val="tx1"/>
                </a:solidFill>
              </a:rPr>
              <a:t>	</a:t>
            </a:r>
            <a:r>
              <a:rPr lang="en-US" dirty="0" smtClean="0">
                <a:solidFill>
                  <a:schemeClr val="tx1"/>
                </a:solidFill>
              </a:rPr>
              <a:t>												</a:t>
            </a:r>
            <a:endParaRPr lang="en-US" dirty="0">
              <a:solidFill>
                <a:schemeClr val="tx1"/>
              </a:solidFill>
            </a:endParaRPr>
          </a:p>
        </p:txBody>
      </p:sp>
    </p:spTree>
    <p:extLst>
      <p:ext uri="{BB962C8B-B14F-4D97-AF65-F5344CB8AC3E}">
        <p14:creationId xmlns:p14="http://schemas.microsoft.com/office/powerpoint/2010/main" val="312415699"/>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Institutions Certified under ICAC Rules</a:t>
            </a:r>
            <a:endParaRPr lang="en-US" sz="3200" dirty="0"/>
          </a:p>
        </p:txBody>
      </p:sp>
      <p:sp>
        <p:nvSpPr>
          <p:cNvPr id="3" name="Content Placeholder 2"/>
          <p:cNvSpPr>
            <a:spLocks noGrp="1"/>
          </p:cNvSpPr>
          <p:nvPr>
            <p:ph type="subTitle" idx="1"/>
          </p:nvPr>
        </p:nvSpPr>
        <p:spPr>
          <a:xfrm>
            <a:off x="723900" y="1981200"/>
            <a:ext cx="7696200" cy="4495800"/>
          </a:xfrm>
        </p:spPr>
        <p:txBody>
          <a:bodyPr>
            <a:noAutofit/>
          </a:bodyPr>
          <a:lstStyle/>
          <a:p>
            <a:pPr algn="l"/>
            <a:r>
              <a:rPr lang="en-US" sz="2800" b="1" dirty="0" smtClean="0"/>
              <a:t>2014: 71 institutions</a:t>
            </a:r>
          </a:p>
          <a:p>
            <a:pPr algn="l"/>
            <a:r>
              <a:rPr lang="en-US" sz="2800" b="1" dirty="0"/>
              <a:t>	</a:t>
            </a:r>
            <a:r>
              <a:rPr lang="en-US" sz="2800" dirty="0" smtClean="0"/>
              <a:t>14 Arkansas campuses</a:t>
            </a:r>
          </a:p>
          <a:p>
            <a:pPr algn="l"/>
            <a:endParaRPr lang="en-US" sz="2800" b="1" dirty="0"/>
          </a:p>
          <a:p>
            <a:pPr algn="l"/>
            <a:r>
              <a:rPr lang="en-US" sz="2800" b="1" dirty="0" smtClean="0"/>
              <a:t>2013</a:t>
            </a:r>
            <a:r>
              <a:rPr lang="en-US" sz="2800" b="1" dirty="0"/>
              <a:t>:  98 institutions </a:t>
            </a:r>
          </a:p>
          <a:p>
            <a:pPr algn="l">
              <a:tabLst>
                <a:tab pos="463550" algn="l"/>
                <a:tab pos="1139825" algn="l"/>
              </a:tabLst>
            </a:pPr>
            <a:r>
              <a:rPr lang="en-US" sz="2800" dirty="0"/>
              <a:t>	    12 Arkansas campuses</a:t>
            </a:r>
          </a:p>
          <a:p>
            <a:pPr algn="l">
              <a:tabLst>
                <a:tab pos="463550" algn="l"/>
                <a:tab pos="1139825" algn="l"/>
              </a:tabLst>
            </a:pPr>
            <a:endParaRPr lang="en-US" sz="2800" dirty="0"/>
          </a:p>
          <a:p>
            <a:pPr algn="l">
              <a:tabLst>
                <a:tab pos="463550" algn="l"/>
                <a:tab pos="1139825" algn="l"/>
              </a:tabLst>
            </a:pPr>
            <a:endParaRPr lang="en-US" sz="2800" dirty="0" smtClean="0"/>
          </a:p>
          <a:p>
            <a:pPr algn="l">
              <a:tabLst>
                <a:tab pos="463550" algn="l"/>
                <a:tab pos="1139825" algn="l"/>
              </a:tabLst>
            </a:pPr>
            <a:endParaRPr lang="en-US" sz="2800" dirty="0"/>
          </a:p>
          <a:p>
            <a:pPr algn="l">
              <a:tabLst>
                <a:tab pos="463550" algn="l"/>
                <a:tab pos="1139825" algn="l"/>
              </a:tabLst>
            </a:pPr>
            <a:r>
              <a:rPr lang="en-US" sz="2800" dirty="0" smtClean="0"/>
              <a:t>									</a:t>
            </a:r>
            <a:endParaRPr lang="en-US" dirty="0">
              <a:solidFill>
                <a:schemeClr val="tx1"/>
              </a:solidFill>
            </a:endParaRPr>
          </a:p>
        </p:txBody>
      </p:sp>
    </p:spTree>
    <p:extLst>
      <p:ext uri="{BB962C8B-B14F-4D97-AF65-F5344CB8AC3E}">
        <p14:creationId xmlns:p14="http://schemas.microsoft.com/office/powerpoint/2010/main" val="4050070659"/>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Degrees Offered</a:t>
            </a:r>
            <a:endParaRPr lang="en-US" sz="8800" dirty="0"/>
          </a:p>
        </p:txBody>
      </p:sp>
      <p:sp>
        <p:nvSpPr>
          <p:cNvPr id="3" name="Subtitle 2"/>
          <p:cNvSpPr>
            <a:spLocks noGrp="1"/>
          </p:cNvSpPr>
          <p:nvPr>
            <p:ph type="subTitle" idx="1"/>
          </p:nvPr>
        </p:nvSpPr>
        <p:spPr/>
        <p:txBody>
          <a:bodyPr/>
          <a:lstStyle/>
          <a:p>
            <a:r>
              <a:rPr lang="en-US" dirty="0"/>
              <a:t>July 1, </a:t>
            </a:r>
            <a:r>
              <a:rPr lang="en-US" dirty="0" smtClean="0"/>
              <a:t>2015 </a:t>
            </a:r>
            <a:r>
              <a:rPr lang="en-US" dirty="0"/>
              <a:t>– June 30, </a:t>
            </a:r>
            <a:r>
              <a:rPr lang="en-US" dirty="0" smtClean="0"/>
              <a:t>2016</a:t>
            </a:r>
            <a:endParaRPr lang="en-US" dirty="0"/>
          </a:p>
          <a:p>
            <a:endParaRPr lang="en-US" dirty="0"/>
          </a:p>
        </p:txBody>
      </p:sp>
      <p:graphicFrame>
        <p:nvGraphicFramePr>
          <p:cNvPr id="4" name="Table 3"/>
          <p:cNvGraphicFramePr>
            <a:graphicFrameLocks noGrp="1"/>
          </p:cNvGraphicFramePr>
          <p:nvPr>
            <p:extLst/>
          </p:nvPr>
        </p:nvGraphicFramePr>
        <p:xfrm>
          <a:off x="533400" y="2133600"/>
          <a:ext cx="8305800" cy="1463040"/>
        </p:xfrm>
        <a:graphic>
          <a:graphicData uri="http://schemas.openxmlformats.org/drawingml/2006/table">
            <a:tbl>
              <a:tblPr firstRow="1" bandRow="1">
                <a:tableStyleId>{21E4AEA4-8DFA-4A89-87EB-49C32662AFE0}</a:tableStyleId>
              </a:tblPr>
              <a:tblGrid>
                <a:gridCol w="4114800">
                  <a:extLst>
                    <a:ext uri="{9D8B030D-6E8A-4147-A177-3AD203B41FA5}">
                      <a16:colId xmlns:a16="http://schemas.microsoft.com/office/drawing/2014/main" xmlns="" val="20000"/>
                    </a:ext>
                  </a:extLst>
                </a:gridCol>
                <a:gridCol w="4191000">
                  <a:extLst>
                    <a:ext uri="{9D8B030D-6E8A-4147-A177-3AD203B41FA5}">
                      <a16:colId xmlns:a16="http://schemas.microsoft.com/office/drawing/2014/main" xmlns="" val="20001"/>
                    </a:ext>
                  </a:extLst>
                </a:gridCol>
              </a:tblGrid>
              <a:tr h="207981">
                <a:tc>
                  <a:txBody>
                    <a:bodyPr/>
                    <a:lstStyle/>
                    <a:p>
                      <a:r>
                        <a:rPr lang="en-US" dirty="0" smtClean="0">
                          <a:latin typeface="Times New Roman" pitchFamily="18" charset="0"/>
                          <a:cs typeface="Times New Roman" pitchFamily="18" charset="0"/>
                        </a:rPr>
                        <a:t>Type of Degree</a:t>
                      </a:r>
                      <a:endParaRPr lang="en-US" dirty="0">
                        <a:latin typeface="Times New Roman" pitchFamily="18" charset="0"/>
                        <a:cs typeface="Times New Roman" pitchFamily="18" charset="0"/>
                      </a:endParaRPr>
                    </a:p>
                  </a:txBody>
                  <a:tcPr/>
                </a:tc>
                <a:tc>
                  <a:txBody>
                    <a:bodyPr/>
                    <a:lstStyle/>
                    <a:p>
                      <a:r>
                        <a:rPr lang="en-US" dirty="0" smtClean="0">
                          <a:latin typeface="Times New Roman" pitchFamily="18" charset="0"/>
                          <a:cs typeface="Times New Roman" pitchFamily="18" charset="0"/>
                        </a:rPr>
                        <a:t>Number of degrees</a:t>
                      </a:r>
                      <a:r>
                        <a:rPr lang="en-US" baseline="0" dirty="0" smtClean="0">
                          <a:latin typeface="Times New Roman" pitchFamily="18" charset="0"/>
                          <a:cs typeface="Times New Roman" pitchFamily="18" charset="0"/>
                        </a:rPr>
                        <a:t> offered</a:t>
                      </a:r>
                      <a:endParaRPr lang="en-US" dirty="0">
                        <a:latin typeface="Times New Roman" pitchFamily="18" charset="0"/>
                        <a:cs typeface="Times New Roman" pitchFamily="18" charset="0"/>
                      </a:endParaRPr>
                    </a:p>
                  </a:txBody>
                  <a:tcPr/>
                </a:tc>
                <a:extLst>
                  <a:ext uri="{0D108BD9-81ED-4DB2-BD59-A6C34878D82A}">
                    <a16:rowId xmlns:a16="http://schemas.microsoft.com/office/drawing/2014/main" xmlns="" val="10000"/>
                  </a:ext>
                </a:extLst>
              </a:tr>
              <a:tr h="207981">
                <a:tc>
                  <a:txBody>
                    <a:bodyPr/>
                    <a:lstStyle/>
                    <a:p>
                      <a:r>
                        <a:rPr lang="en-US" dirty="0" smtClean="0">
                          <a:latin typeface="Times New Roman" pitchFamily="18" charset="0"/>
                          <a:cs typeface="Times New Roman" pitchFamily="18" charset="0"/>
                        </a:rPr>
                        <a:t>Undergraduate</a:t>
                      </a:r>
                      <a:endParaRPr lang="en-US" dirty="0">
                        <a:latin typeface="Times New Roman" pitchFamily="18" charset="0"/>
                        <a:cs typeface="Times New Roman" pitchFamily="18" charset="0"/>
                      </a:endParaRPr>
                    </a:p>
                  </a:txBody>
                  <a:tcPr/>
                </a:tc>
                <a:tc>
                  <a:txBody>
                    <a:bodyPr/>
                    <a:lstStyle/>
                    <a:p>
                      <a:r>
                        <a:rPr lang="en-US" dirty="0" smtClean="0">
                          <a:latin typeface="Times New Roman" pitchFamily="18" charset="0"/>
                          <a:cs typeface="Times New Roman" pitchFamily="18" charset="0"/>
                        </a:rPr>
                        <a:t>354</a:t>
                      </a:r>
                    </a:p>
                  </a:txBody>
                  <a:tcPr/>
                </a:tc>
                <a:extLst>
                  <a:ext uri="{0D108BD9-81ED-4DB2-BD59-A6C34878D82A}">
                    <a16:rowId xmlns:a16="http://schemas.microsoft.com/office/drawing/2014/main" xmlns="" val="10001"/>
                  </a:ext>
                </a:extLst>
              </a:tr>
              <a:tr h="207981">
                <a:tc>
                  <a:txBody>
                    <a:bodyPr/>
                    <a:lstStyle/>
                    <a:p>
                      <a:r>
                        <a:rPr lang="en-US" dirty="0" smtClean="0">
                          <a:latin typeface="Times New Roman" pitchFamily="18" charset="0"/>
                          <a:cs typeface="Times New Roman" pitchFamily="18" charset="0"/>
                        </a:rPr>
                        <a:t>Graduate</a:t>
                      </a:r>
                      <a:endParaRPr lang="en-US" dirty="0">
                        <a:latin typeface="Times New Roman" pitchFamily="18" charset="0"/>
                        <a:cs typeface="Times New Roman" pitchFamily="18" charset="0"/>
                      </a:endParaRPr>
                    </a:p>
                  </a:txBody>
                  <a:tcPr/>
                </a:tc>
                <a:tc>
                  <a:txBody>
                    <a:bodyPr/>
                    <a:lstStyle/>
                    <a:p>
                      <a:r>
                        <a:rPr lang="en-US" dirty="0" smtClean="0">
                          <a:latin typeface="Times New Roman" pitchFamily="18" charset="0"/>
                          <a:cs typeface="Times New Roman" pitchFamily="18" charset="0"/>
                        </a:rPr>
                        <a:t>372</a:t>
                      </a:r>
                      <a:endParaRPr lang="en-US" dirty="0">
                        <a:latin typeface="Times New Roman" pitchFamily="18" charset="0"/>
                        <a:cs typeface="Times New Roman" pitchFamily="18" charset="0"/>
                      </a:endParaRPr>
                    </a:p>
                  </a:txBody>
                  <a:tcPr/>
                </a:tc>
                <a:extLst>
                  <a:ext uri="{0D108BD9-81ED-4DB2-BD59-A6C34878D82A}">
                    <a16:rowId xmlns:a16="http://schemas.microsoft.com/office/drawing/2014/main" xmlns="" val="10002"/>
                  </a:ext>
                </a:extLst>
              </a:tr>
              <a:tr h="207981">
                <a:tc>
                  <a:txBody>
                    <a:bodyPr/>
                    <a:lstStyle/>
                    <a:p>
                      <a:r>
                        <a:rPr lang="en-US" dirty="0" smtClean="0">
                          <a:latin typeface="Times New Roman" pitchFamily="18" charset="0"/>
                          <a:cs typeface="Times New Roman" pitchFamily="18" charset="0"/>
                        </a:rPr>
                        <a:t>Total</a:t>
                      </a:r>
                      <a:endParaRPr lang="en-US" dirty="0">
                        <a:latin typeface="Times New Roman" pitchFamily="18" charset="0"/>
                        <a:cs typeface="Times New Roman" pitchFamily="18" charset="0"/>
                      </a:endParaRPr>
                    </a:p>
                  </a:txBody>
                  <a:tcPr/>
                </a:tc>
                <a:tc>
                  <a:txBody>
                    <a:bodyPr/>
                    <a:lstStyle/>
                    <a:p>
                      <a:r>
                        <a:rPr lang="en-US" dirty="0" smtClean="0">
                          <a:latin typeface="Times New Roman" pitchFamily="18" charset="0"/>
                          <a:cs typeface="Times New Roman" pitchFamily="18" charset="0"/>
                        </a:rPr>
                        <a:t>726</a:t>
                      </a:r>
                      <a:endParaRPr lang="en-US" dirty="0">
                        <a:latin typeface="Times New Roman" pitchFamily="18" charset="0"/>
                        <a:cs typeface="Times New Roman" pitchFamily="18" charset="0"/>
                      </a:endParaRPr>
                    </a:p>
                  </a:txBody>
                  <a:tcPr/>
                </a:tc>
                <a:extLst>
                  <a:ext uri="{0D108BD9-81ED-4DB2-BD59-A6C34878D82A}">
                    <a16:rowId xmlns:a16="http://schemas.microsoft.com/office/drawing/2014/main" xmlns="" val="1636205424"/>
                  </a:ext>
                </a:extLst>
              </a:tr>
            </a:tbl>
          </a:graphicData>
        </a:graphic>
      </p:graphicFrame>
    </p:spTree>
    <p:extLst>
      <p:ext uri="{BB962C8B-B14F-4D97-AF65-F5344CB8AC3E}">
        <p14:creationId xmlns:p14="http://schemas.microsoft.com/office/powerpoint/2010/main" val="1494327870"/>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Degrees Offered</a:t>
            </a:r>
            <a:endParaRPr lang="en-US" sz="8800" dirty="0"/>
          </a:p>
        </p:txBody>
      </p:sp>
      <p:sp>
        <p:nvSpPr>
          <p:cNvPr id="3" name="Subtitle 2"/>
          <p:cNvSpPr>
            <a:spLocks noGrp="1"/>
          </p:cNvSpPr>
          <p:nvPr>
            <p:ph type="subTitle" idx="1"/>
          </p:nvPr>
        </p:nvSpPr>
        <p:spPr/>
        <p:txBody>
          <a:bodyPr/>
          <a:lstStyle/>
          <a:p>
            <a:r>
              <a:rPr lang="en-US" dirty="0"/>
              <a:t>July 1, 2014 – June 30, 2015</a:t>
            </a:r>
          </a:p>
          <a:p>
            <a:endParaRPr lang="en-US" dirty="0"/>
          </a:p>
        </p:txBody>
      </p:sp>
      <p:graphicFrame>
        <p:nvGraphicFramePr>
          <p:cNvPr id="4" name="Table 3"/>
          <p:cNvGraphicFramePr>
            <a:graphicFrameLocks noGrp="1"/>
          </p:cNvGraphicFramePr>
          <p:nvPr>
            <p:extLst/>
          </p:nvPr>
        </p:nvGraphicFramePr>
        <p:xfrm>
          <a:off x="533400" y="2133600"/>
          <a:ext cx="8305800" cy="1691640"/>
        </p:xfrm>
        <a:graphic>
          <a:graphicData uri="http://schemas.openxmlformats.org/drawingml/2006/table">
            <a:tbl>
              <a:tblPr firstRow="1" bandRow="1">
                <a:tableStyleId>{21E4AEA4-8DFA-4A89-87EB-49C32662AFE0}</a:tableStyleId>
              </a:tblPr>
              <a:tblGrid>
                <a:gridCol w="4114800">
                  <a:extLst>
                    <a:ext uri="{9D8B030D-6E8A-4147-A177-3AD203B41FA5}">
                      <a16:colId xmlns:a16="http://schemas.microsoft.com/office/drawing/2014/main" xmlns="" val="20000"/>
                    </a:ext>
                  </a:extLst>
                </a:gridCol>
                <a:gridCol w="4191000">
                  <a:extLst>
                    <a:ext uri="{9D8B030D-6E8A-4147-A177-3AD203B41FA5}">
                      <a16:colId xmlns:a16="http://schemas.microsoft.com/office/drawing/2014/main" xmlns="" val="20001"/>
                    </a:ext>
                  </a:extLst>
                </a:gridCol>
              </a:tblGrid>
              <a:tr h="358142">
                <a:tc>
                  <a:txBody>
                    <a:bodyPr/>
                    <a:lstStyle/>
                    <a:p>
                      <a:r>
                        <a:rPr lang="en-US" dirty="0" smtClean="0">
                          <a:latin typeface="Times New Roman" pitchFamily="18" charset="0"/>
                          <a:cs typeface="Times New Roman" pitchFamily="18" charset="0"/>
                        </a:rPr>
                        <a:t>Type of Degree</a:t>
                      </a:r>
                      <a:endParaRPr lang="en-US" dirty="0">
                        <a:latin typeface="Times New Roman" pitchFamily="18" charset="0"/>
                        <a:cs typeface="Times New Roman" pitchFamily="18" charset="0"/>
                      </a:endParaRPr>
                    </a:p>
                  </a:txBody>
                  <a:tcPr/>
                </a:tc>
                <a:tc>
                  <a:txBody>
                    <a:bodyPr/>
                    <a:lstStyle/>
                    <a:p>
                      <a:r>
                        <a:rPr lang="en-US" dirty="0" smtClean="0">
                          <a:latin typeface="Times New Roman" pitchFamily="18" charset="0"/>
                          <a:cs typeface="Times New Roman" pitchFamily="18" charset="0"/>
                        </a:rPr>
                        <a:t>Number of degrees</a:t>
                      </a:r>
                      <a:r>
                        <a:rPr lang="en-US" baseline="0" dirty="0" smtClean="0">
                          <a:latin typeface="Times New Roman" pitchFamily="18" charset="0"/>
                          <a:cs typeface="Times New Roman" pitchFamily="18" charset="0"/>
                        </a:rPr>
                        <a:t> offered</a:t>
                      </a:r>
                      <a:endParaRPr lang="en-US" dirty="0">
                        <a:latin typeface="Times New Roman" pitchFamily="18" charset="0"/>
                        <a:cs typeface="Times New Roman" pitchFamily="18" charset="0"/>
                      </a:endParaRPr>
                    </a:p>
                  </a:txBody>
                  <a:tcPr/>
                </a:tc>
                <a:extLst>
                  <a:ext uri="{0D108BD9-81ED-4DB2-BD59-A6C34878D82A}">
                    <a16:rowId xmlns:a16="http://schemas.microsoft.com/office/drawing/2014/main" xmlns="" val="10000"/>
                  </a:ext>
                </a:extLst>
              </a:tr>
              <a:tr h="358142">
                <a:tc>
                  <a:txBody>
                    <a:bodyPr/>
                    <a:lstStyle/>
                    <a:p>
                      <a:r>
                        <a:rPr lang="en-US" dirty="0" smtClean="0">
                          <a:latin typeface="Times New Roman" pitchFamily="18" charset="0"/>
                          <a:cs typeface="Times New Roman" pitchFamily="18" charset="0"/>
                        </a:rPr>
                        <a:t>Undergraduate</a:t>
                      </a:r>
                      <a:endParaRPr lang="en-US" dirty="0">
                        <a:latin typeface="Times New Roman" pitchFamily="18" charset="0"/>
                        <a:cs typeface="Times New Roman" pitchFamily="18" charset="0"/>
                      </a:endParaRPr>
                    </a:p>
                  </a:txBody>
                  <a:tcPr/>
                </a:tc>
                <a:tc>
                  <a:txBody>
                    <a:bodyPr/>
                    <a:lstStyle/>
                    <a:p>
                      <a:r>
                        <a:rPr lang="en-US" dirty="0" smtClean="0">
                          <a:latin typeface="Times New Roman" pitchFamily="18" charset="0"/>
                          <a:cs typeface="Times New Roman" pitchFamily="18" charset="0"/>
                        </a:rPr>
                        <a:t>495</a:t>
                      </a:r>
                    </a:p>
                  </a:txBody>
                  <a:tcPr/>
                </a:tc>
                <a:extLst>
                  <a:ext uri="{0D108BD9-81ED-4DB2-BD59-A6C34878D82A}">
                    <a16:rowId xmlns:a16="http://schemas.microsoft.com/office/drawing/2014/main" xmlns="" val="10001"/>
                  </a:ext>
                </a:extLst>
              </a:tr>
              <a:tr h="358142">
                <a:tc>
                  <a:txBody>
                    <a:bodyPr/>
                    <a:lstStyle/>
                    <a:p>
                      <a:r>
                        <a:rPr lang="en-US" dirty="0" smtClean="0">
                          <a:latin typeface="Times New Roman" pitchFamily="18" charset="0"/>
                          <a:cs typeface="Times New Roman" pitchFamily="18" charset="0"/>
                        </a:rPr>
                        <a:t>Graduate</a:t>
                      </a:r>
                      <a:endParaRPr lang="en-US" dirty="0">
                        <a:latin typeface="Times New Roman" pitchFamily="18" charset="0"/>
                        <a:cs typeface="Times New Roman" pitchFamily="18" charset="0"/>
                      </a:endParaRPr>
                    </a:p>
                  </a:txBody>
                  <a:tcPr/>
                </a:tc>
                <a:tc>
                  <a:txBody>
                    <a:bodyPr/>
                    <a:lstStyle/>
                    <a:p>
                      <a:r>
                        <a:rPr lang="en-US" dirty="0" smtClean="0">
                          <a:latin typeface="Times New Roman" pitchFamily="18" charset="0"/>
                          <a:cs typeface="Times New Roman" pitchFamily="18" charset="0"/>
                        </a:rPr>
                        <a:t>409</a:t>
                      </a:r>
                      <a:endParaRPr lang="en-US" dirty="0">
                        <a:latin typeface="Times New Roman" pitchFamily="18" charset="0"/>
                        <a:cs typeface="Times New Roman" pitchFamily="18" charset="0"/>
                      </a:endParaRPr>
                    </a:p>
                  </a:txBody>
                  <a:tcPr/>
                </a:tc>
                <a:extLst>
                  <a:ext uri="{0D108BD9-81ED-4DB2-BD59-A6C34878D82A}">
                    <a16:rowId xmlns:a16="http://schemas.microsoft.com/office/drawing/2014/main" xmlns="" val="10008"/>
                  </a:ext>
                </a:extLst>
              </a:tr>
              <a:tr h="594360">
                <a:tc>
                  <a:txBody>
                    <a:bodyPr/>
                    <a:lstStyle/>
                    <a:p>
                      <a:r>
                        <a:rPr lang="en-US" dirty="0" smtClean="0">
                          <a:latin typeface="Times New Roman" pitchFamily="18" charset="0"/>
                          <a:cs typeface="Times New Roman" pitchFamily="18" charset="0"/>
                        </a:rPr>
                        <a:t>Total</a:t>
                      </a:r>
                      <a:endParaRPr lang="en-US" dirty="0">
                        <a:latin typeface="Times New Roman" pitchFamily="18" charset="0"/>
                        <a:cs typeface="Times New Roman" pitchFamily="18" charset="0"/>
                      </a:endParaRPr>
                    </a:p>
                  </a:txBody>
                  <a:tcPr/>
                </a:tc>
                <a:tc>
                  <a:txBody>
                    <a:bodyPr/>
                    <a:lstStyle/>
                    <a:p>
                      <a:r>
                        <a:rPr lang="en-US" dirty="0" smtClean="0">
                          <a:latin typeface="Times New Roman" pitchFamily="18" charset="0"/>
                          <a:cs typeface="Times New Roman" pitchFamily="18" charset="0"/>
                        </a:rPr>
                        <a:t>904</a:t>
                      </a:r>
                    </a:p>
                  </a:txBody>
                  <a:tcPr/>
                </a:tc>
                <a:extLst>
                  <a:ext uri="{0D108BD9-81ED-4DB2-BD59-A6C34878D82A}">
                    <a16:rowId xmlns:a16="http://schemas.microsoft.com/office/drawing/2014/main" xmlns="" val="10009"/>
                  </a:ext>
                </a:extLst>
              </a:tr>
            </a:tbl>
          </a:graphicData>
        </a:graphic>
      </p:graphicFrame>
    </p:spTree>
    <p:extLst>
      <p:ext uri="{BB962C8B-B14F-4D97-AF65-F5344CB8AC3E}">
        <p14:creationId xmlns:p14="http://schemas.microsoft.com/office/powerpoint/2010/main" val="220687576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400" dirty="0" smtClean="0"/>
              <a:t>Maintenance of New Facilities Report</a:t>
            </a:r>
            <a:endParaRPr lang="en-US" dirty="0"/>
          </a:p>
        </p:txBody>
      </p:sp>
      <p:sp>
        <p:nvSpPr>
          <p:cNvPr id="3" name="Content Placeholder 2"/>
          <p:cNvSpPr>
            <a:spLocks noGrp="1"/>
          </p:cNvSpPr>
          <p:nvPr>
            <p:ph sz="half" idx="10"/>
          </p:nvPr>
        </p:nvSpPr>
        <p:spPr>
          <a:xfrm>
            <a:off x="457200" y="1600200"/>
            <a:ext cx="8229600" cy="5029200"/>
          </a:xfrm>
        </p:spPr>
        <p:txBody>
          <a:bodyPr/>
          <a:lstStyle/>
          <a:p>
            <a:pPr>
              <a:spcBef>
                <a:spcPts val="0"/>
              </a:spcBef>
              <a:spcAft>
                <a:spcPts val="600"/>
              </a:spcAft>
            </a:pPr>
            <a:r>
              <a:rPr lang="en-US" sz="2200" dirty="0"/>
              <a:t>The AHECB policy for maintenance of new </a:t>
            </a:r>
            <a:r>
              <a:rPr lang="en-US" sz="2200" dirty="0" smtClean="0"/>
              <a:t>facilities states </a:t>
            </a:r>
            <a:r>
              <a:rPr lang="en-US" sz="2200" dirty="0"/>
              <a:t>that a report on the amount transferred to plant funds </a:t>
            </a:r>
            <a:r>
              <a:rPr lang="en-US" sz="2200" dirty="0" smtClean="0"/>
              <a:t>will </a:t>
            </a:r>
            <a:r>
              <a:rPr lang="en-US" sz="2200" dirty="0"/>
              <a:t>be presented </a:t>
            </a:r>
            <a:r>
              <a:rPr lang="en-US" sz="2200" dirty="0" smtClean="0"/>
              <a:t>annually at </a:t>
            </a:r>
            <a:r>
              <a:rPr lang="en-US" sz="2200" dirty="0"/>
              <a:t>the October </a:t>
            </a:r>
            <a:r>
              <a:rPr lang="en-US" sz="2200" dirty="0" smtClean="0"/>
              <a:t>AHECB meeting </a:t>
            </a:r>
          </a:p>
          <a:p>
            <a:pPr>
              <a:spcBef>
                <a:spcPts val="0"/>
              </a:spcBef>
              <a:spcAft>
                <a:spcPts val="600"/>
              </a:spcAft>
            </a:pPr>
            <a:r>
              <a:rPr lang="en-US" sz="2200" dirty="0" smtClean="0"/>
              <a:t>Ensures all </a:t>
            </a:r>
            <a:r>
              <a:rPr lang="en-US" sz="2200" dirty="0"/>
              <a:t>newly constructed or purchased facilities </a:t>
            </a:r>
            <a:r>
              <a:rPr lang="en-US" sz="2200" dirty="0" smtClean="0"/>
              <a:t>will </a:t>
            </a:r>
            <a:r>
              <a:rPr lang="en-US" sz="2200" dirty="0"/>
              <a:t>have a source of funding for </a:t>
            </a:r>
            <a:r>
              <a:rPr lang="en-US" sz="2200" dirty="0" smtClean="0"/>
              <a:t>maintenance</a:t>
            </a:r>
          </a:p>
          <a:p>
            <a:pPr>
              <a:spcBef>
                <a:spcPts val="0"/>
              </a:spcBef>
              <a:spcAft>
                <a:spcPts val="600"/>
              </a:spcAft>
            </a:pPr>
            <a:r>
              <a:rPr lang="en-US" sz="2200" dirty="0" smtClean="0"/>
              <a:t>Institutions </a:t>
            </a:r>
            <a:r>
              <a:rPr lang="en-US" sz="2200" dirty="0"/>
              <a:t>seeking approval of a loan or a bond issue for the construction or purchase of a new facility must provide for the maintenance of that facility by transferring annually to plant </a:t>
            </a:r>
            <a:r>
              <a:rPr lang="en-US" sz="2200" dirty="0" smtClean="0"/>
              <a:t>funds  </a:t>
            </a:r>
            <a:r>
              <a:rPr lang="en-US" sz="2200" dirty="0" smtClean="0">
                <a:solidFill>
                  <a:srgbClr val="C00000"/>
                </a:solidFill>
              </a:rPr>
              <a:t>Current </a:t>
            </a:r>
            <a:r>
              <a:rPr lang="en-US" sz="2200" dirty="0">
                <a:solidFill>
                  <a:srgbClr val="C00000"/>
                </a:solidFill>
              </a:rPr>
              <a:t>rates:  </a:t>
            </a:r>
          </a:p>
          <a:p>
            <a:pPr marL="457200" lvl="1" indent="0">
              <a:spcBef>
                <a:spcPts val="0"/>
              </a:spcBef>
              <a:spcAft>
                <a:spcPts val="600"/>
              </a:spcAft>
              <a:buNone/>
            </a:pPr>
            <a:r>
              <a:rPr lang="en-US" sz="2000" dirty="0" smtClean="0">
                <a:solidFill>
                  <a:srgbClr val="C00000"/>
                </a:solidFill>
              </a:rPr>
              <a:t>	</a:t>
            </a:r>
            <a:r>
              <a:rPr lang="en-US" sz="1800" dirty="0" smtClean="0">
                <a:solidFill>
                  <a:srgbClr val="C00000"/>
                </a:solidFill>
              </a:rPr>
              <a:t>$2.50 per gross square foot for an educational and general facility </a:t>
            </a:r>
          </a:p>
          <a:p>
            <a:pPr marL="457200" lvl="1" indent="0">
              <a:spcBef>
                <a:spcPts val="0"/>
              </a:spcBef>
              <a:spcAft>
                <a:spcPts val="600"/>
              </a:spcAft>
              <a:buNone/>
            </a:pPr>
            <a:r>
              <a:rPr lang="en-US" sz="1800" dirty="0" smtClean="0">
                <a:solidFill>
                  <a:srgbClr val="C00000"/>
                </a:solidFill>
              </a:rPr>
              <a:t>	$</a:t>
            </a:r>
            <a:r>
              <a:rPr lang="en-US" sz="1800" dirty="0">
                <a:solidFill>
                  <a:srgbClr val="C00000"/>
                </a:solidFill>
              </a:rPr>
              <a:t>1.25 per gross square foot for an auxiliary </a:t>
            </a:r>
            <a:r>
              <a:rPr lang="en-US" sz="1800" dirty="0" smtClean="0">
                <a:solidFill>
                  <a:srgbClr val="C00000"/>
                </a:solidFill>
              </a:rPr>
              <a:t>facility</a:t>
            </a:r>
          </a:p>
          <a:p>
            <a:pPr>
              <a:spcBef>
                <a:spcPts val="0"/>
              </a:spcBef>
              <a:spcAft>
                <a:spcPts val="600"/>
              </a:spcAft>
            </a:pPr>
            <a:r>
              <a:rPr lang="en-US" sz="2200" dirty="0"/>
              <a:t>Report includes the </a:t>
            </a:r>
            <a:r>
              <a:rPr lang="en-US" sz="2200" dirty="0" smtClean="0"/>
              <a:t>status of the maintenance transfer for each new facility for which a loan or bond issue was approved for the construction or purchase of that facility</a:t>
            </a:r>
            <a:endParaRPr lang="en-US" sz="2200" dirty="0"/>
          </a:p>
        </p:txBody>
      </p:sp>
    </p:spTree>
    <p:extLst>
      <p:ext uri="{BB962C8B-B14F-4D97-AF65-F5344CB8AC3E}">
        <p14:creationId xmlns:p14="http://schemas.microsoft.com/office/powerpoint/2010/main" val="1380807367"/>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ubtitle 8"/>
          <p:cNvSpPr>
            <a:spLocks noGrp="1"/>
          </p:cNvSpPr>
          <p:nvPr>
            <p:ph type="subTitle" idx="4294967295"/>
          </p:nvPr>
        </p:nvSpPr>
        <p:spPr>
          <a:xfrm>
            <a:off x="914400" y="2209800"/>
            <a:ext cx="8229600" cy="4267200"/>
          </a:xfrm>
        </p:spPr>
        <p:txBody>
          <a:bodyPr>
            <a:normAutofit/>
          </a:bodyPr>
          <a:lstStyle/>
          <a:p>
            <a:r>
              <a:rPr lang="en-US" sz="2400" dirty="0" smtClean="0">
                <a:latin typeface="Times New Roman" pitchFamily="18" charset="0"/>
                <a:cs typeface="Times New Roman" pitchFamily="18" charset="0"/>
              </a:rPr>
              <a:t>Total Enrollment – 11,000</a:t>
            </a:r>
          </a:p>
          <a:p>
            <a:pPr marL="0" indent="0">
              <a:buNone/>
            </a:pPr>
            <a:r>
              <a:rPr lang="en-US" sz="2400" dirty="0">
                <a:latin typeface="Times New Roman" pitchFamily="18" charset="0"/>
                <a:cs typeface="Times New Roman" pitchFamily="18" charset="0"/>
              </a:rPr>
              <a:t>	</a:t>
            </a:r>
            <a:r>
              <a:rPr lang="en-US" sz="2400" dirty="0" smtClean="0">
                <a:latin typeface="Times New Roman" pitchFamily="18" charset="0"/>
                <a:cs typeface="Times New Roman" pitchFamily="18" charset="0"/>
              </a:rPr>
              <a:t>Online enrollment – 7,806</a:t>
            </a:r>
          </a:p>
          <a:p>
            <a:pPr marL="0" indent="0">
              <a:buNone/>
            </a:pPr>
            <a:r>
              <a:rPr lang="en-US" sz="2400" dirty="0">
                <a:latin typeface="Times New Roman" pitchFamily="18" charset="0"/>
                <a:cs typeface="Times New Roman" pitchFamily="18" charset="0"/>
              </a:rPr>
              <a:t>	</a:t>
            </a:r>
            <a:r>
              <a:rPr lang="en-US" sz="2400" dirty="0" smtClean="0">
                <a:latin typeface="Times New Roman" pitchFamily="18" charset="0"/>
                <a:cs typeface="Times New Roman" pitchFamily="18" charset="0"/>
              </a:rPr>
              <a:t>Arkansas campus enrollment – 3,194</a:t>
            </a:r>
          </a:p>
          <a:p>
            <a:r>
              <a:rPr lang="en-US" sz="2400" dirty="0" smtClean="0">
                <a:latin typeface="Times New Roman" pitchFamily="18" charset="0"/>
                <a:cs typeface="Times New Roman" pitchFamily="18" charset="0"/>
              </a:rPr>
              <a:t>Total Graduates – 1,238</a:t>
            </a:r>
          </a:p>
          <a:p>
            <a:pPr marL="457200" lvl="1" indent="0">
              <a:buNone/>
            </a:pPr>
            <a:r>
              <a:rPr lang="en-US" sz="2000" dirty="0"/>
              <a:t> </a:t>
            </a:r>
            <a:r>
              <a:rPr lang="en-US" sz="2000" dirty="0" smtClean="0"/>
              <a:t>      </a:t>
            </a:r>
            <a:r>
              <a:rPr lang="en-US" sz="2400" dirty="0" smtClean="0">
                <a:latin typeface="Times New Roman" pitchFamily="18" charset="0"/>
                <a:cs typeface="Times New Roman" pitchFamily="18" charset="0"/>
              </a:rPr>
              <a:t>Online graduates – 589</a:t>
            </a:r>
            <a:r>
              <a:rPr lang="en-US" sz="2000" dirty="0" smtClean="0">
                <a:latin typeface="Times New Roman" pitchFamily="18" charset="0"/>
                <a:cs typeface="Times New Roman" pitchFamily="18" charset="0"/>
              </a:rPr>
              <a:t>	</a:t>
            </a:r>
          </a:p>
          <a:p>
            <a:pPr marL="0" indent="0">
              <a:buNone/>
            </a:pPr>
            <a:r>
              <a:rPr lang="en-US" sz="2400" dirty="0" smtClean="0">
                <a:latin typeface="Times New Roman" pitchFamily="18" charset="0"/>
                <a:cs typeface="Times New Roman" pitchFamily="18" charset="0"/>
              </a:rPr>
              <a:t>	Arkansas campus graduates –</a:t>
            </a:r>
            <a:r>
              <a:rPr lang="en-US" sz="2400" dirty="0"/>
              <a:t> </a:t>
            </a:r>
            <a:r>
              <a:rPr lang="en-US" sz="2400" dirty="0" smtClean="0"/>
              <a:t>649</a:t>
            </a:r>
            <a:endParaRPr lang="en-US" sz="2400" dirty="0">
              <a:latin typeface="Times New Roman" pitchFamily="18" charset="0"/>
              <a:cs typeface="Times New Roman" pitchFamily="18" charset="0"/>
            </a:endParaRPr>
          </a:p>
          <a:p>
            <a:pPr marL="0" indent="0">
              <a:buNone/>
            </a:pPr>
            <a:endParaRPr lang="en-US" sz="2400" dirty="0" smtClean="0"/>
          </a:p>
          <a:p>
            <a:pPr marL="0" indent="0">
              <a:buNone/>
            </a:pPr>
            <a:endParaRPr lang="en-US" sz="2400" dirty="0">
              <a:latin typeface="Times New Roman" pitchFamily="18" charset="0"/>
              <a:cs typeface="Times New Roman" pitchFamily="18" charset="0"/>
            </a:endParaRPr>
          </a:p>
          <a:p>
            <a:pPr marL="0" indent="0">
              <a:buNone/>
            </a:pPr>
            <a:r>
              <a:rPr lang="en-US" sz="2400" dirty="0" smtClean="0"/>
              <a:t>								</a:t>
            </a:r>
            <a:endParaRPr lang="en-US" sz="1200" dirty="0" smtClean="0"/>
          </a:p>
        </p:txBody>
      </p:sp>
      <p:sp>
        <p:nvSpPr>
          <p:cNvPr id="5" name="Title 1"/>
          <p:cNvSpPr txBox="1">
            <a:spLocks/>
          </p:cNvSpPr>
          <p:nvPr/>
        </p:nvSpPr>
        <p:spPr>
          <a:xfrm>
            <a:off x="0" y="228600"/>
            <a:ext cx="9144000" cy="1143000"/>
          </a:xfrm>
          <a:prstGeom prst="rect">
            <a:avLst/>
          </a:prstGeom>
          <a:solidFill>
            <a:schemeClr val="tx2"/>
          </a:solidFill>
        </p:spPr>
        <p:txBody>
          <a:bodyPr vert="horz" lIns="91440" tIns="45720" rIns="91440" bIns="45720" rtlCol="0" anchor="ctr">
            <a:normAutofit/>
          </a:bodyPr>
          <a:lstStyle>
            <a:lvl1pPr algn="l" defTabSz="914400" rtl="0" eaLnBrk="1" latinLnBrk="0" hangingPunct="1">
              <a:spcBef>
                <a:spcPct val="0"/>
              </a:spcBef>
              <a:buNone/>
              <a:defRPr sz="4400" b="1" kern="1200">
                <a:solidFill>
                  <a:schemeClr val="tx1"/>
                </a:solidFill>
                <a:latin typeface="Times New Roman" pitchFamily="18" charset="0"/>
                <a:ea typeface="+mj-ea"/>
                <a:cs typeface="Times New Roman" pitchFamily="18" charset="0"/>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0" normalizeH="0" baseline="0" noProof="0" dirty="0" smtClean="0">
                <a:ln>
                  <a:noFill/>
                </a:ln>
                <a:solidFill>
                  <a:prstClr val="white"/>
                </a:solidFill>
                <a:effectLst/>
                <a:uLnTx/>
                <a:uFillTx/>
                <a:latin typeface="Times New Roman" pitchFamily="18" charset="0"/>
                <a:ea typeface="+mj-ea"/>
                <a:cs typeface="Times New Roman" pitchFamily="18" charset="0"/>
              </a:rPr>
              <a:t>Student Enrollment and Graduates</a:t>
            </a:r>
            <a:endParaRPr kumimoji="0" lang="en-US" sz="3600" b="1" i="0" u="none" strike="noStrike" kern="1200" cap="none" spc="0" normalizeH="0" baseline="0" noProof="0" dirty="0">
              <a:ln>
                <a:noFill/>
              </a:ln>
              <a:solidFill>
                <a:prstClr val="white"/>
              </a:solidFill>
              <a:effectLst/>
              <a:uLnTx/>
              <a:uFillTx/>
              <a:latin typeface="Times New Roman" pitchFamily="18" charset="0"/>
              <a:ea typeface="+mj-ea"/>
              <a:cs typeface="Times New Roman" pitchFamily="18" charset="0"/>
            </a:endParaRPr>
          </a:p>
        </p:txBody>
      </p:sp>
      <p:sp>
        <p:nvSpPr>
          <p:cNvPr id="6" name="TextBox 5"/>
          <p:cNvSpPr txBox="1"/>
          <p:nvPr/>
        </p:nvSpPr>
        <p:spPr>
          <a:xfrm>
            <a:off x="1833654" y="1401762"/>
            <a:ext cx="5493812"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July 1, 2015 – June 30, 2016</a:t>
            </a:r>
            <a:endParaRPr kumimoji="0" lang="en-US" sz="3600" b="0" i="0" u="none" strike="noStrike" kern="1200" cap="none" spc="0" normalizeH="0" baseline="0" noProof="0" dirty="0">
              <a:ln>
                <a:noFill/>
              </a:ln>
              <a:solidFill>
                <a:prstClr val="black"/>
              </a:solidFill>
              <a:effectLst/>
              <a:uLnTx/>
              <a:uFillTx/>
              <a:latin typeface="Georgia"/>
              <a:ea typeface="+mn-ea"/>
              <a:cs typeface="+mn-cs"/>
            </a:endParaRPr>
          </a:p>
        </p:txBody>
      </p:sp>
    </p:spTree>
    <p:extLst>
      <p:ext uri="{BB962C8B-B14F-4D97-AF65-F5344CB8AC3E}">
        <p14:creationId xmlns:p14="http://schemas.microsoft.com/office/powerpoint/2010/main" val="3309684390"/>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ubtitle 8"/>
          <p:cNvSpPr>
            <a:spLocks noGrp="1"/>
          </p:cNvSpPr>
          <p:nvPr>
            <p:ph type="subTitle" idx="4294967295"/>
          </p:nvPr>
        </p:nvSpPr>
        <p:spPr>
          <a:xfrm>
            <a:off x="914400" y="2209800"/>
            <a:ext cx="8229600" cy="4267200"/>
          </a:xfrm>
        </p:spPr>
        <p:txBody>
          <a:bodyPr>
            <a:normAutofit lnSpcReduction="10000"/>
          </a:bodyPr>
          <a:lstStyle/>
          <a:p>
            <a:r>
              <a:rPr lang="en-US" sz="2400" dirty="0" smtClean="0">
                <a:latin typeface="Times New Roman" pitchFamily="18" charset="0"/>
                <a:cs typeface="Times New Roman" pitchFamily="18" charset="0"/>
              </a:rPr>
              <a:t>Total Enrollment – 14,583</a:t>
            </a:r>
          </a:p>
          <a:p>
            <a:pPr marL="0" indent="0">
              <a:buNone/>
            </a:pPr>
            <a:r>
              <a:rPr lang="en-US" sz="2400" dirty="0">
                <a:latin typeface="Times New Roman" pitchFamily="18" charset="0"/>
                <a:cs typeface="Times New Roman" pitchFamily="18" charset="0"/>
              </a:rPr>
              <a:t>	</a:t>
            </a:r>
            <a:r>
              <a:rPr lang="en-US" sz="2400" dirty="0" smtClean="0">
                <a:latin typeface="Times New Roman" pitchFamily="18" charset="0"/>
                <a:cs typeface="Times New Roman" pitchFamily="18" charset="0"/>
              </a:rPr>
              <a:t>Online enrollment – 11,135</a:t>
            </a:r>
          </a:p>
          <a:p>
            <a:pPr marL="0" indent="0">
              <a:buNone/>
            </a:pPr>
            <a:r>
              <a:rPr lang="en-US" sz="2400" dirty="0">
                <a:latin typeface="Times New Roman" pitchFamily="18" charset="0"/>
                <a:cs typeface="Times New Roman" pitchFamily="18" charset="0"/>
              </a:rPr>
              <a:t>	</a:t>
            </a:r>
            <a:r>
              <a:rPr lang="en-US" sz="2400" dirty="0" smtClean="0">
                <a:latin typeface="Times New Roman" pitchFamily="18" charset="0"/>
                <a:cs typeface="Times New Roman" pitchFamily="18" charset="0"/>
              </a:rPr>
              <a:t>Arkansas campus enrollment – 3,448</a:t>
            </a:r>
          </a:p>
          <a:p>
            <a:r>
              <a:rPr lang="en-US" sz="2400" dirty="0" smtClean="0">
                <a:latin typeface="Times New Roman" pitchFamily="18" charset="0"/>
                <a:cs typeface="Times New Roman" pitchFamily="18" charset="0"/>
              </a:rPr>
              <a:t>Total Graduates – 1,817</a:t>
            </a:r>
          </a:p>
          <a:p>
            <a:pPr marL="0" indent="0">
              <a:buNone/>
            </a:pPr>
            <a:r>
              <a:rPr lang="en-US" sz="2400" dirty="0">
                <a:latin typeface="Times New Roman" pitchFamily="18" charset="0"/>
                <a:cs typeface="Times New Roman" pitchFamily="18" charset="0"/>
              </a:rPr>
              <a:t>	</a:t>
            </a:r>
            <a:r>
              <a:rPr lang="en-US" sz="2400" dirty="0" smtClean="0">
                <a:latin typeface="Times New Roman" pitchFamily="18" charset="0"/>
                <a:cs typeface="Times New Roman" pitchFamily="18" charset="0"/>
              </a:rPr>
              <a:t>Online graduates – 1,109	</a:t>
            </a:r>
          </a:p>
          <a:p>
            <a:pPr marL="0" indent="0">
              <a:buNone/>
            </a:pPr>
            <a:r>
              <a:rPr lang="en-US" sz="2400" dirty="0" smtClean="0">
                <a:latin typeface="Times New Roman" pitchFamily="18" charset="0"/>
                <a:cs typeface="Times New Roman" pitchFamily="18" charset="0"/>
              </a:rPr>
              <a:t>	Arkansas campus graduates –</a:t>
            </a:r>
            <a:r>
              <a:rPr lang="en-US" sz="2400" dirty="0"/>
              <a:t> </a:t>
            </a:r>
            <a:r>
              <a:rPr lang="en-US" sz="2400" dirty="0" smtClean="0"/>
              <a:t>708</a:t>
            </a:r>
          </a:p>
          <a:p>
            <a:pPr marL="0" indent="0">
              <a:buNone/>
            </a:pPr>
            <a:endParaRPr lang="en-US" sz="2400" dirty="0">
              <a:latin typeface="Times New Roman" pitchFamily="18" charset="0"/>
              <a:cs typeface="Times New Roman" pitchFamily="18" charset="0"/>
            </a:endParaRPr>
          </a:p>
          <a:p>
            <a:pPr marL="0" indent="0">
              <a:buNone/>
            </a:pPr>
            <a:endParaRPr lang="en-US" sz="2400" dirty="0" smtClean="0"/>
          </a:p>
          <a:p>
            <a:pPr marL="0" indent="0">
              <a:buNone/>
            </a:pPr>
            <a:endParaRPr lang="en-US" sz="2400" dirty="0">
              <a:latin typeface="Times New Roman" pitchFamily="18" charset="0"/>
              <a:cs typeface="Times New Roman" pitchFamily="18" charset="0"/>
            </a:endParaRPr>
          </a:p>
          <a:p>
            <a:pPr marL="0" indent="0">
              <a:buNone/>
            </a:pPr>
            <a:r>
              <a:rPr lang="en-US" sz="2400" dirty="0" smtClean="0"/>
              <a:t>								</a:t>
            </a:r>
            <a:endParaRPr lang="en-US" sz="1200" dirty="0" smtClean="0"/>
          </a:p>
        </p:txBody>
      </p:sp>
      <p:sp>
        <p:nvSpPr>
          <p:cNvPr id="5" name="Title 1"/>
          <p:cNvSpPr txBox="1">
            <a:spLocks/>
          </p:cNvSpPr>
          <p:nvPr/>
        </p:nvSpPr>
        <p:spPr>
          <a:xfrm>
            <a:off x="0" y="228600"/>
            <a:ext cx="9144000" cy="1143000"/>
          </a:xfrm>
          <a:prstGeom prst="rect">
            <a:avLst/>
          </a:prstGeom>
          <a:solidFill>
            <a:schemeClr val="tx2"/>
          </a:solidFill>
        </p:spPr>
        <p:txBody>
          <a:bodyPr vert="horz" lIns="91440" tIns="45720" rIns="91440" bIns="45720" rtlCol="0" anchor="ctr">
            <a:normAutofit/>
          </a:bodyPr>
          <a:lstStyle>
            <a:lvl1pPr algn="l" defTabSz="914400" rtl="0" eaLnBrk="1" latinLnBrk="0" hangingPunct="1">
              <a:spcBef>
                <a:spcPct val="0"/>
              </a:spcBef>
              <a:buNone/>
              <a:defRPr sz="4400" b="1" kern="1200">
                <a:solidFill>
                  <a:schemeClr val="tx1"/>
                </a:solidFill>
                <a:latin typeface="Times New Roman" pitchFamily="18" charset="0"/>
                <a:ea typeface="+mj-ea"/>
                <a:cs typeface="Times New Roman" pitchFamily="18" charset="0"/>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0" normalizeH="0" baseline="0" noProof="0" dirty="0" smtClean="0">
                <a:ln>
                  <a:noFill/>
                </a:ln>
                <a:solidFill>
                  <a:prstClr val="white"/>
                </a:solidFill>
                <a:effectLst/>
                <a:uLnTx/>
                <a:uFillTx/>
                <a:latin typeface="Times New Roman" pitchFamily="18" charset="0"/>
                <a:ea typeface="+mj-ea"/>
                <a:cs typeface="Times New Roman" pitchFamily="18" charset="0"/>
              </a:rPr>
              <a:t>Student Enrollment and Graduates</a:t>
            </a:r>
            <a:endParaRPr kumimoji="0" lang="en-US" sz="3600" b="1" i="0" u="none" strike="noStrike" kern="1200" cap="none" spc="0" normalizeH="0" baseline="0" noProof="0" dirty="0">
              <a:ln>
                <a:noFill/>
              </a:ln>
              <a:solidFill>
                <a:prstClr val="white"/>
              </a:solidFill>
              <a:effectLst/>
              <a:uLnTx/>
              <a:uFillTx/>
              <a:latin typeface="Times New Roman" pitchFamily="18" charset="0"/>
              <a:ea typeface="+mj-ea"/>
              <a:cs typeface="Times New Roman" pitchFamily="18" charset="0"/>
            </a:endParaRPr>
          </a:p>
        </p:txBody>
      </p:sp>
      <p:sp>
        <p:nvSpPr>
          <p:cNvPr id="6" name="TextBox 5"/>
          <p:cNvSpPr txBox="1"/>
          <p:nvPr/>
        </p:nvSpPr>
        <p:spPr>
          <a:xfrm>
            <a:off x="1833654" y="1401762"/>
            <a:ext cx="5493812"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July 1, 2014 – June 30, 2015</a:t>
            </a:r>
            <a:endParaRPr kumimoji="0" lang="en-US" sz="3600" b="0" i="0" u="none" strike="noStrike" kern="1200" cap="none" spc="0" normalizeH="0" baseline="0" noProof="0" dirty="0">
              <a:ln>
                <a:noFill/>
              </a:ln>
              <a:solidFill>
                <a:prstClr val="black"/>
              </a:solidFill>
              <a:effectLst/>
              <a:uLnTx/>
              <a:uFillTx/>
              <a:latin typeface="Georgia"/>
              <a:ea typeface="+mn-ea"/>
              <a:cs typeface="+mn-cs"/>
            </a:endParaRPr>
          </a:p>
        </p:txBody>
      </p:sp>
    </p:spTree>
    <p:extLst>
      <p:ext uri="{BB962C8B-B14F-4D97-AF65-F5344CB8AC3E}">
        <p14:creationId xmlns:p14="http://schemas.microsoft.com/office/powerpoint/2010/main" val="3212903259"/>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0" y="274638"/>
            <a:ext cx="9144000" cy="1143000"/>
          </a:xfrm>
          <a:solidFill>
            <a:schemeClr val="tx2"/>
          </a:solidFill>
        </p:spPr>
        <p:txBody>
          <a:bodyPr>
            <a:normAutofit/>
          </a:bodyPr>
          <a:lstStyle/>
          <a:p>
            <a:pPr algn="ctr"/>
            <a:r>
              <a:rPr lang="en-US" b="1" dirty="0" smtClean="0">
                <a:solidFill>
                  <a:schemeClr val="bg1"/>
                </a:solidFill>
                <a:latin typeface="Times New Roman" pitchFamily="18" charset="0"/>
                <a:cs typeface="Times New Roman" pitchFamily="18" charset="0"/>
              </a:rPr>
              <a:t>Graduates by Degree</a:t>
            </a:r>
            <a:endParaRPr lang="en-US" sz="4000" dirty="0">
              <a:solidFill>
                <a:schemeClr val="bg1"/>
              </a:solidFill>
              <a:latin typeface="Times New Roman" pitchFamily="18" charset="0"/>
              <a:cs typeface="Times New Roman" pitchFamily="18" charset="0"/>
            </a:endParaRPr>
          </a:p>
        </p:txBody>
      </p:sp>
      <p:graphicFrame>
        <p:nvGraphicFramePr>
          <p:cNvPr id="11" name="Table 10"/>
          <p:cNvGraphicFramePr>
            <a:graphicFrameLocks noGrp="1"/>
          </p:cNvGraphicFramePr>
          <p:nvPr>
            <p:extLst/>
          </p:nvPr>
        </p:nvGraphicFramePr>
        <p:xfrm>
          <a:off x="762000" y="2044321"/>
          <a:ext cx="7886700" cy="3413760"/>
        </p:xfrm>
        <a:graphic>
          <a:graphicData uri="http://schemas.openxmlformats.org/drawingml/2006/table">
            <a:tbl>
              <a:tblPr firstRow="1" bandRow="1">
                <a:tableStyleId>{F5AB1C69-6EDB-4FF4-983F-18BD219EF322}</a:tableStyleId>
              </a:tblPr>
              <a:tblGrid>
                <a:gridCol w="3848100">
                  <a:extLst>
                    <a:ext uri="{9D8B030D-6E8A-4147-A177-3AD203B41FA5}">
                      <a16:colId xmlns:a16="http://schemas.microsoft.com/office/drawing/2014/main" xmlns="" val="20000"/>
                    </a:ext>
                  </a:extLst>
                </a:gridCol>
                <a:gridCol w="4038600">
                  <a:extLst>
                    <a:ext uri="{9D8B030D-6E8A-4147-A177-3AD203B41FA5}">
                      <a16:colId xmlns:a16="http://schemas.microsoft.com/office/drawing/2014/main" xmlns="" val="20001"/>
                    </a:ext>
                  </a:extLst>
                </a:gridCol>
              </a:tblGrid>
              <a:tr h="426720">
                <a:tc>
                  <a:txBody>
                    <a:bodyPr/>
                    <a:lstStyle/>
                    <a:p>
                      <a:r>
                        <a:rPr lang="en-US" dirty="0" smtClean="0">
                          <a:latin typeface="Times New Roman" pitchFamily="18" charset="0"/>
                          <a:cs typeface="Times New Roman" pitchFamily="18" charset="0"/>
                        </a:rPr>
                        <a:t>Type of Degree</a:t>
                      </a:r>
                      <a:endParaRPr lang="en-US" dirty="0">
                        <a:latin typeface="Times New Roman" pitchFamily="18" charset="0"/>
                        <a:cs typeface="Times New Roman" pitchFamily="18" charset="0"/>
                      </a:endParaRPr>
                    </a:p>
                  </a:txBody>
                  <a:tcPr/>
                </a:tc>
                <a:tc>
                  <a:txBody>
                    <a:bodyPr/>
                    <a:lstStyle/>
                    <a:p>
                      <a:r>
                        <a:rPr lang="en-US" dirty="0" smtClean="0">
                          <a:latin typeface="Times New Roman" pitchFamily="18" charset="0"/>
                          <a:cs typeface="Times New Roman" pitchFamily="18" charset="0"/>
                        </a:rPr>
                        <a:t>Number of Graduates by Degree</a:t>
                      </a:r>
                      <a:r>
                        <a:rPr lang="en-US" baseline="0" dirty="0" smtClean="0">
                          <a:latin typeface="Times New Roman" pitchFamily="18" charset="0"/>
                          <a:cs typeface="Times New Roman" pitchFamily="18" charset="0"/>
                        </a:rPr>
                        <a:t> Type</a:t>
                      </a:r>
                      <a:endParaRPr lang="en-US" dirty="0">
                        <a:latin typeface="Times New Roman" pitchFamily="18" charset="0"/>
                        <a:cs typeface="Times New Roman" pitchFamily="18" charset="0"/>
                      </a:endParaRPr>
                    </a:p>
                  </a:txBody>
                  <a:tcPr/>
                </a:tc>
                <a:extLst>
                  <a:ext uri="{0D108BD9-81ED-4DB2-BD59-A6C34878D82A}">
                    <a16:rowId xmlns:a16="http://schemas.microsoft.com/office/drawing/2014/main" xmlns="" val="10000"/>
                  </a:ext>
                </a:extLst>
              </a:tr>
              <a:tr h="42672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latin typeface="Times New Roman" pitchFamily="18" charset="0"/>
                          <a:cs typeface="Times New Roman" pitchFamily="18" charset="0"/>
                        </a:rPr>
                        <a:t>Certificates</a:t>
                      </a:r>
                    </a:p>
                  </a:txBody>
                  <a:tcPr/>
                </a:tc>
                <a:tc>
                  <a:txBody>
                    <a:bodyPr/>
                    <a:lstStyle/>
                    <a:p>
                      <a:r>
                        <a:rPr lang="en-US" dirty="0" smtClean="0">
                          <a:latin typeface="Times New Roman" pitchFamily="18" charset="0"/>
                          <a:cs typeface="Times New Roman" pitchFamily="18" charset="0"/>
                        </a:rPr>
                        <a:t>54</a:t>
                      </a:r>
                      <a:endParaRPr lang="en-US" dirty="0">
                        <a:latin typeface="Times New Roman" pitchFamily="18" charset="0"/>
                        <a:cs typeface="Times New Roman" pitchFamily="18" charset="0"/>
                      </a:endParaRPr>
                    </a:p>
                  </a:txBody>
                  <a:tcPr/>
                </a:tc>
                <a:extLst>
                  <a:ext uri="{0D108BD9-81ED-4DB2-BD59-A6C34878D82A}">
                    <a16:rowId xmlns:a16="http://schemas.microsoft.com/office/drawing/2014/main" xmlns="" val="10001"/>
                  </a:ext>
                </a:extLst>
              </a:tr>
              <a:tr h="42672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latin typeface="Times New Roman" pitchFamily="18" charset="0"/>
                          <a:cs typeface="Times New Roman" pitchFamily="18" charset="0"/>
                        </a:rPr>
                        <a:t>Associate of</a:t>
                      </a:r>
                      <a:r>
                        <a:rPr lang="en-US" baseline="0" dirty="0" smtClean="0">
                          <a:latin typeface="Times New Roman" pitchFamily="18" charset="0"/>
                          <a:cs typeface="Times New Roman" pitchFamily="18" charset="0"/>
                        </a:rPr>
                        <a:t> Applied Science Degrees</a:t>
                      </a:r>
                      <a:endParaRPr lang="en-US" dirty="0" smtClean="0">
                        <a:latin typeface="Times New Roman" pitchFamily="18" charset="0"/>
                        <a:cs typeface="Times New Roman" pitchFamily="18" charset="0"/>
                      </a:endParaRPr>
                    </a:p>
                  </a:txBody>
                  <a:tcPr/>
                </a:tc>
                <a:tc>
                  <a:txBody>
                    <a:bodyPr/>
                    <a:lstStyle/>
                    <a:p>
                      <a:r>
                        <a:rPr lang="en-US" dirty="0" smtClean="0">
                          <a:latin typeface="Times New Roman" pitchFamily="18" charset="0"/>
                          <a:cs typeface="Times New Roman" pitchFamily="18" charset="0"/>
                        </a:rPr>
                        <a:t>520</a:t>
                      </a:r>
                      <a:endParaRPr lang="en-US" dirty="0">
                        <a:latin typeface="Times New Roman" pitchFamily="18" charset="0"/>
                        <a:cs typeface="Times New Roman" pitchFamily="18" charset="0"/>
                      </a:endParaRPr>
                    </a:p>
                  </a:txBody>
                  <a:tcPr/>
                </a:tc>
                <a:extLst>
                  <a:ext uri="{0D108BD9-81ED-4DB2-BD59-A6C34878D82A}">
                    <a16:rowId xmlns:a16="http://schemas.microsoft.com/office/drawing/2014/main" xmlns="" val="10002"/>
                  </a:ext>
                </a:extLst>
              </a:tr>
              <a:tr h="42672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latin typeface="Times New Roman" pitchFamily="18" charset="0"/>
                          <a:cs typeface="Times New Roman" pitchFamily="18" charset="0"/>
                        </a:rPr>
                        <a:t>Associate of Arts/Science Degrees</a:t>
                      </a:r>
                    </a:p>
                  </a:txBody>
                  <a:tcPr/>
                </a:tc>
                <a:tc>
                  <a:txBody>
                    <a:bodyPr/>
                    <a:lstStyle/>
                    <a:p>
                      <a:r>
                        <a:rPr lang="en-US" dirty="0" smtClean="0">
                          <a:latin typeface="Times New Roman" pitchFamily="18" charset="0"/>
                          <a:cs typeface="Times New Roman" pitchFamily="18" charset="0"/>
                        </a:rPr>
                        <a:t>43</a:t>
                      </a:r>
                      <a:endParaRPr lang="en-US" dirty="0">
                        <a:latin typeface="Times New Roman" pitchFamily="18" charset="0"/>
                        <a:cs typeface="Times New Roman" pitchFamily="18" charset="0"/>
                      </a:endParaRPr>
                    </a:p>
                  </a:txBody>
                  <a:tcPr/>
                </a:tc>
                <a:extLst>
                  <a:ext uri="{0D108BD9-81ED-4DB2-BD59-A6C34878D82A}">
                    <a16:rowId xmlns:a16="http://schemas.microsoft.com/office/drawing/2014/main" xmlns="" val="1042671559"/>
                  </a:ext>
                </a:extLst>
              </a:tr>
              <a:tr h="42672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latin typeface="Times New Roman" pitchFamily="18" charset="0"/>
                          <a:cs typeface="Times New Roman" pitchFamily="18" charset="0"/>
                        </a:rPr>
                        <a:t>Bachelor’s Degrees</a:t>
                      </a:r>
                    </a:p>
                  </a:txBody>
                  <a:tcPr/>
                </a:tc>
                <a:tc>
                  <a:txBody>
                    <a:bodyPr/>
                    <a:lstStyle/>
                    <a:p>
                      <a:r>
                        <a:rPr lang="en-US" dirty="0" smtClean="0">
                          <a:latin typeface="Times New Roman" pitchFamily="18" charset="0"/>
                          <a:cs typeface="Times New Roman" pitchFamily="18" charset="0"/>
                        </a:rPr>
                        <a:t>277</a:t>
                      </a:r>
                      <a:endParaRPr lang="en-US" dirty="0">
                        <a:latin typeface="Times New Roman" pitchFamily="18" charset="0"/>
                        <a:cs typeface="Times New Roman" pitchFamily="18" charset="0"/>
                      </a:endParaRPr>
                    </a:p>
                  </a:txBody>
                  <a:tcPr/>
                </a:tc>
                <a:extLst>
                  <a:ext uri="{0D108BD9-81ED-4DB2-BD59-A6C34878D82A}">
                    <a16:rowId xmlns:a16="http://schemas.microsoft.com/office/drawing/2014/main" xmlns="" val="10003"/>
                  </a:ext>
                </a:extLst>
              </a:tr>
              <a:tr h="42672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latin typeface="Times New Roman" pitchFamily="18" charset="0"/>
                          <a:cs typeface="Times New Roman" pitchFamily="18" charset="0"/>
                        </a:rPr>
                        <a:t>Master’s Degrees</a:t>
                      </a:r>
                    </a:p>
                  </a:txBody>
                  <a:tcPr/>
                </a:tc>
                <a:tc>
                  <a:txBody>
                    <a:bodyPr/>
                    <a:lstStyle/>
                    <a:p>
                      <a:r>
                        <a:rPr lang="en-US" dirty="0" smtClean="0">
                          <a:latin typeface="Times New Roman" pitchFamily="18" charset="0"/>
                          <a:cs typeface="Times New Roman" pitchFamily="18" charset="0"/>
                        </a:rPr>
                        <a:t>333</a:t>
                      </a:r>
                      <a:endParaRPr lang="en-US" dirty="0">
                        <a:latin typeface="Times New Roman" pitchFamily="18" charset="0"/>
                        <a:cs typeface="Times New Roman" pitchFamily="18" charset="0"/>
                      </a:endParaRPr>
                    </a:p>
                  </a:txBody>
                  <a:tcPr/>
                </a:tc>
                <a:extLst>
                  <a:ext uri="{0D108BD9-81ED-4DB2-BD59-A6C34878D82A}">
                    <a16:rowId xmlns:a16="http://schemas.microsoft.com/office/drawing/2014/main" xmlns="" val="10004"/>
                  </a:ext>
                </a:extLst>
              </a:tr>
              <a:tr h="42672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latin typeface="Times New Roman" pitchFamily="18" charset="0"/>
                          <a:cs typeface="Times New Roman" pitchFamily="18" charset="0"/>
                        </a:rPr>
                        <a:t>Doctoral Degrees</a:t>
                      </a:r>
                    </a:p>
                  </a:txBody>
                  <a:tcPr/>
                </a:tc>
                <a:tc>
                  <a:txBody>
                    <a:bodyPr/>
                    <a:lstStyle/>
                    <a:p>
                      <a:r>
                        <a:rPr lang="en-US" dirty="0" smtClean="0">
                          <a:latin typeface="Times New Roman" pitchFamily="18" charset="0"/>
                          <a:cs typeface="Times New Roman" pitchFamily="18" charset="0"/>
                        </a:rPr>
                        <a:t>11</a:t>
                      </a:r>
                      <a:endParaRPr lang="en-US" dirty="0">
                        <a:latin typeface="Times New Roman" pitchFamily="18" charset="0"/>
                        <a:cs typeface="Times New Roman" pitchFamily="18" charset="0"/>
                      </a:endParaRPr>
                    </a:p>
                  </a:txBody>
                  <a:tcPr/>
                </a:tc>
                <a:extLst>
                  <a:ext uri="{0D108BD9-81ED-4DB2-BD59-A6C34878D82A}">
                    <a16:rowId xmlns:a16="http://schemas.microsoft.com/office/drawing/2014/main" xmlns="" val="10005"/>
                  </a:ext>
                </a:extLst>
              </a:tr>
              <a:tr h="42672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latin typeface="Times New Roman" pitchFamily="18" charset="0"/>
                          <a:cs typeface="Times New Roman" pitchFamily="18" charset="0"/>
                        </a:rPr>
                        <a:t>Total</a:t>
                      </a:r>
                    </a:p>
                  </a:txBody>
                  <a:tcPr/>
                </a:tc>
                <a:tc>
                  <a:txBody>
                    <a:bodyPr/>
                    <a:lstStyle/>
                    <a:p>
                      <a:r>
                        <a:rPr lang="en-US" dirty="0" smtClean="0">
                          <a:latin typeface="Times New Roman" pitchFamily="18" charset="0"/>
                          <a:cs typeface="Times New Roman" pitchFamily="18" charset="0"/>
                        </a:rPr>
                        <a:t>1,238</a:t>
                      </a:r>
                    </a:p>
                  </a:txBody>
                  <a:tcPr/>
                </a:tc>
                <a:extLst>
                  <a:ext uri="{0D108BD9-81ED-4DB2-BD59-A6C34878D82A}">
                    <a16:rowId xmlns:a16="http://schemas.microsoft.com/office/drawing/2014/main" xmlns="" val="10006"/>
                  </a:ext>
                </a:extLst>
              </a:tr>
            </a:tbl>
          </a:graphicData>
        </a:graphic>
      </p:graphicFrame>
      <p:sp>
        <p:nvSpPr>
          <p:cNvPr id="5" name="TextBox 4"/>
          <p:cNvSpPr txBox="1"/>
          <p:nvPr/>
        </p:nvSpPr>
        <p:spPr>
          <a:xfrm>
            <a:off x="1833654" y="1401762"/>
            <a:ext cx="5493812"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July 1, 2015 – June 30, 2016</a:t>
            </a:r>
            <a:endParaRPr kumimoji="0" lang="en-US" sz="3600" b="0" i="0" u="none" strike="noStrike" kern="1200" cap="none" spc="0" normalizeH="0" baseline="0" noProof="0" dirty="0">
              <a:ln>
                <a:noFill/>
              </a:ln>
              <a:solidFill>
                <a:prstClr val="black"/>
              </a:solidFill>
              <a:effectLst/>
              <a:uLnTx/>
              <a:uFillTx/>
              <a:latin typeface="Georgia"/>
              <a:ea typeface="+mn-ea"/>
              <a:cs typeface="+mn-cs"/>
            </a:endParaRPr>
          </a:p>
        </p:txBody>
      </p:sp>
    </p:spTree>
    <p:extLst>
      <p:ext uri="{BB962C8B-B14F-4D97-AF65-F5344CB8AC3E}">
        <p14:creationId xmlns:p14="http://schemas.microsoft.com/office/powerpoint/2010/main" val="1915527734"/>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0" y="274638"/>
            <a:ext cx="9144000" cy="1143000"/>
          </a:xfrm>
          <a:solidFill>
            <a:schemeClr val="tx2"/>
          </a:solidFill>
        </p:spPr>
        <p:txBody>
          <a:bodyPr>
            <a:normAutofit/>
          </a:bodyPr>
          <a:lstStyle/>
          <a:p>
            <a:pPr algn="ctr"/>
            <a:r>
              <a:rPr lang="en-US" b="1" dirty="0" smtClean="0">
                <a:solidFill>
                  <a:schemeClr val="bg1"/>
                </a:solidFill>
                <a:latin typeface="Times New Roman" pitchFamily="18" charset="0"/>
                <a:cs typeface="Times New Roman" pitchFamily="18" charset="0"/>
              </a:rPr>
              <a:t>Graduates by Degree</a:t>
            </a:r>
            <a:endParaRPr lang="en-US" sz="4000" dirty="0">
              <a:solidFill>
                <a:schemeClr val="bg1"/>
              </a:solidFill>
              <a:latin typeface="Times New Roman" pitchFamily="18" charset="0"/>
              <a:cs typeface="Times New Roman" pitchFamily="18" charset="0"/>
            </a:endParaRPr>
          </a:p>
        </p:txBody>
      </p:sp>
      <p:graphicFrame>
        <p:nvGraphicFramePr>
          <p:cNvPr id="11" name="Table 10"/>
          <p:cNvGraphicFramePr>
            <a:graphicFrameLocks noGrp="1"/>
          </p:cNvGraphicFramePr>
          <p:nvPr>
            <p:extLst/>
          </p:nvPr>
        </p:nvGraphicFramePr>
        <p:xfrm>
          <a:off x="762000" y="2044321"/>
          <a:ext cx="7886700" cy="2926080"/>
        </p:xfrm>
        <a:graphic>
          <a:graphicData uri="http://schemas.openxmlformats.org/drawingml/2006/table">
            <a:tbl>
              <a:tblPr firstRow="1" bandRow="1">
                <a:tableStyleId>{F5AB1C69-6EDB-4FF4-983F-18BD219EF322}</a:tableStyleId>
              </a:tblPr>
              <a:tblGrid>
                <a:gridCol w="3848100">
                  <a:extLst>
                    <a:ext uri="{9D8B030D-6E8A-4147-A177-3AD203B41FA5}">
                      <a16:colId xmlns:a16="http://schemas.microsoft.com/office/drawing/2014/main" xmlns="" val="20000"/>
                    </a:ext>
                  </a:extLst>
                </a:gridCol>
                <a:gridCol w="4038600">
                  <a:extLst>
                    <a:ext uri="{9D8B030D-6E8A-4147-A177-3AD203B41FA5}">
                      <a16:colId xmlns:a16="http://schemas.microsoft.com/office/drawing/2014/main" xmlns="" val="20001"/>
                    </a:ext>
                  </a:extLst>
                </a:gridCol>
              </a:tblGrid>
              <a:tr h="426720">
                <a:tc>
                  <a:txBody>
                    <a:bodyPr/>
                    <a:lstStyle/>
                    <a:p>
                      <a:r>
                        <a:rPr lang="en-US" dirty="0" smtClean="0">
                          <a:latin typeface="Times New Roman" pitchFamily="18" charset="0"/>
                          <a:cs typeface="Times New Roman" pitchFamily="18" charset="0"/>
                        </a:rPr>
                        <a:t>Type of Degree</a:t>
                      </a:r>
                      <a:endParaRPr lang="en-US" dirty="0">
                        <a:latin typeface="Times New Roman" pitchFamily="18" charset="0"/>
                        <a:cs typeface="Times New Roman" pitchFamily="18" charset="0"/>
                      </a:endParaRPr>
                    </a:p>
                  </a:txBody>
                  <a:tcPr/>
                </a:tc>
                <a:tc>
                  <a:txBody>
                    <a:bodyPr/>
                    <a:lstStyle/>
                    <a:p>
                      <a:r>
                        <a:rPr lang="en-US" dirty="0" smtClean="0">
                          <a:latin typeface="Times New Roman" pitchFamily="18" charset="0"/>
                          <a:cs typeface="Times New Roman" pitchFamily="18" charset="0"/>
                        </a:rPr>
                        <a:t>Number of Graduates by Degree</a:t>
                      </a:r>
                      <a:r>
                        <a:rPr lang="en-US" baseline="0" dirty="0" smtClean="0">
                          <a:latin typeface="Times New Roman" pitchFamily="18" charset="0"/>
                          <a:cs typeface="Times New Roman" pitchFamily="18" charset="0"/>
                        </a:rPr>
                        <a:t> Type</a:t>
                      </a:r>
                      <a:endParaRPr lang="en-US" dirty="0">
                        <a:latin typeface="Times New Roman" pitchFamily="18" charset="0"/>
                        <a:cs typeface="Times New Roman" pitchFamily="18" charset="0"/>
                      </a:endParaRPr>
                    </a:p>
                  </a:txBody>
                  <a:tcPr/>
                </a:tc>
                <a:extLst>
                  <a:ext uri="{0D108BD9-81ED-4DB2-BD59-A6C34878D82A}">
                    <a16:rowId xmlns:a16="http://schemas.microsoft.com/office/drawing/2014/main" xmlns="" val="10000"/>
                  </a:ext>
                </a:extLst>
              </a:tr>
              <a:tr h="42672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latin typeface="Times New Roman" pitchFamily="18" charset="0"/>
                          <a:cs typeface="Times New Roman" pitchFamily="18" charset="0"/>
                        </a:rPr>
                        <a:t>Associate</a:t>
                      </a:r>
                      <a:r>
                        <a:rPr lang="en-US" baseline="0" dirty="0" smtClean="0">
                          <a:latin typeface="Times New Roman" pitchFamily="18" charset="0"/>
                          <a:cs typeface="Times New Roman" pitchFamily="18" charset="0"/>
                        </a:rPr>
                        <a:t> of Applied Science</a:t>
                      </a:r>
                      <a:endParaRPr lang="en-US" dirty="0" smtClean="0">
                        <a:latin typeface="Times New Roman" pitchFamily="18" charset="0"/>
                        <a:cs typeface="Times New Roman" pitchFamily="18" charset="0"/>
                      </a:endParaRPr>
                    </a:p>
                  </a:txBody>
                  <a:tcPr/>
                </a:tc>
                <a:tc>
                  <a:txBody>
                    <a:bodyPr/>
                    <a:lstStyle/>
                    <a:p>
                      <a:r>
                        <a:rPr lang="en-US" dirty="0" smtClean="0">
                          <a:latin typeface="Times New Roman" pitchFamily="18" charset="0"/>
                          <a:cs typeface="Times New Roman" pitchFamily="18" charset="0"/>
                        </a:rPr>
                        <a:t>511</a:t>
                      </a:r>
                      <a:endParaRPr lang="en-US" dirty="0">
                        <a:latin typeface="Times New Roman" pitchFamily="18" charset="0"/>
                        <a:cs typeface="Times New Roman" pitchFamily="18" charset="0"/>
                      </a:endParaRPr>
                    </a:p>
                  </a:txBody>
                  <a:tcPr/>
                </a:tc>
                <a:extLst>
                  <a:ext uri="{0D108BD9-81ED-4DB2-BD59-A6C34878D82A}">
                    <a16:rowId xmlns:a16="http://schemas.microsoft.com/office/drawing/2014/main" xmlns="" val="10001"/>
                  </a:ext>
                </a:extLst>
              </a:tr>
              <a:tr h="42672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latin typeface="Times New Roman" pitchFamily="18" charset="0"/>
                          <a:cs typeface="Times New Roman" pitchFamily="18" charset="0"/>
                        </a:rPr>
                        <a:t>Associate of Arts/Science</a:t>
                      </a:r>
                    </a:p>
                  </a:txBody>
                  <a:tcPr/>
                </a:tc>
                <a:tc>
                  <a:txBody>
                    <a:bodyPr/>
                    <a:lstStyle/>
                    <a:p>
                      <a:r>
                        <a:rPr lang="en-US" dirty="0" smtClean="0">
                          <a:latin typeface="Times New Roman" pitchFamily="18" charset="0"/>
                          <a:cs typeface="Times New Roman" pitchFamily="18" charset="0"/>
                        </a:rPr>
                        <a:t>141</a:t>
                      </a:r>
                      <a:endParaRPr lang="en-US" dirty="0">
                        <a:latin typeface="Times New Roman" pitchFamily="18" charset="0"/>
                        <a:cs typeface="Times New Roman" pitchFamily="18" charset="0"/>
                      </a:endParaRPr>
                    </a:p>
                  </a:txBody>
                  <a:tcPr/>
                </a:tc>
                <a:extLst>
                  <a:ext uri="{0D108BD9-81ED-4DB2-BD59-A6C34878D82A}">
                    <a16:rowId xmlns:a16="http://schemas.microsoft.com/office/drawing/2014/main" xmlns="" val="10003"/>
                  </a:ext>
                </a:extLst>
              </a:tr>
              <a:tr h="42672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latin typeface="Times New Roman" pitchFamily="18" charset="0"/>
                          <a:cs typeface="Times New Roman" pitchFamily="18" charset="0"/>
                        </a:rPr>
                        <a:t>Bachelor</a:t>
                      </a:r>
                    </a:p>
                  </a:txBody>
                  <a:tcPr/>
                </a:tc>
                <a:tc>
                  <a:txBody>
                    <a:bodyPr/>
                    <a:lstStyle/>
                    <a:p>
                      <a:r>
                        <a:rPr lang="en-US" dirty="0" smtClean="0">
                          <a:latin typeface="Times New Roman" pitchFamily="18" charset="0"/>
                          <a:cs typeface="Times New Roman" pitchFamily="18" charset="0"/>
                        </a:rPr>
                        <a:t>710</a:t>
                      </a:r>
                      <a:endParaRPr lang="en-US" dirty="0">
                        <a:latin typeface="Times New Roman" pitchFamily="18" charset="0"/>
                        <a:cs typeface="Times New Roman" pitchFamily="18" charset="0"/>
                      </a:endParaRPr>
                    </a:p>
                  </a:txBody>
                  <a:tcPr/>
                </a:tc>
                <a:extLst>
                  <a:ext uri="{0D108BD9-81ED-4DB2-BD59-A6C34878D82A}">
                    <a16:rowId xmlns:a16="http://schemas.microsoft.com/office/drawing/2014/main" xmlns="" val="10005"/>
                  </a:ext>
                </a:extLst>
              </a:tr>
              <a:tr h="42672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latin typeface="Times New Roman" pitchFamily="18" charset="0"/>
                          <a:cs typeface="Times New Roman" pitchFamily="18" charset="0"/>
                        </a:rPr>
                        <a:t>Master</a:t>
                      </a:r>
                    </a:p>
                  </a:txBody>
                  <a:tcPr/>
                </a:tc>
                <a:tc>
                  <a:txBody>
                    <a:bodyPr/>
                    <a:lstStyle/>
                    <a:p>
                      <a:r>
                        <a:rPr lang="en-US" dirty="0" smtClean="0">
                          <a:latin typeface="Times New Roman" pitchFamily="18" charset="0"/>
                          <a:cs typeface="Times New Roman" pitchFamily="18" charset="0"/>
                        </a:rPr>
                        <a:t>436</a:t>
                      </a:r>
                      <a:endParaRPr lang="en-US" dirty="0">
                        <a:latin typeface="Times New Roman" pitchFamily="18" charset="0"/>
                        <a:cs typeface="Times New Roman" pitchFamily="18" charset="0"/>
                      </a:endParaRPr>
                    </a:p>
                  </a:txBody>
                  <a:tcPr/>
                </a:tc>
                <a:extLst>
                  <a:ext uri="{0D108BD9-81ED-4DB2-BD59-A6C34878D82A}">
                    <a16:rowId xmlns:a16="http://schemas.microsoft.com/office/drawing/2014/main" xmlns="" val="10007"/>
                  </a:ext>
                </a:extLst>
              </a:tr>
              <a:tr h="42672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latin typeface="Times New Roman" pitchFamily="18" charset="0"/>
                          <a:cs typeface="Times New Roman" pitchFamily="18" charset="0"/>
                        </a:rPr>
                        <a:t>Doctoral</a:t>
                      </a:r>
                    </a:p>
                  </a:txBody>
                  <a:tcPr/>
                </a:tc>
                <a:tc>
                  <a:txBody>
                    <a:bodyPr/>
                    <a:lstStyle/>
                    <a:p>
                      <a:r>
                        <a:rPr lang="en-US" dirty="0" smtClean="0">
                          <a:latin typeface="Times New Roman" pitchFamily="18" charset="0"/>
                          <a:cs typeface="Times New Roman" pitchFamily="18" charset="0"/>
                        </a:rPr>
                        <a:t>14</a:t>
                      </a:r>
                      <a:endParaRPr lang="en-US" dirty="0">
                        <a:latin typeface="Times New Roman" pitchFamily="18" charset="0"/>
                        <a:cs typeface="Times New Roman" pitchFamily="18" charset="0"/>
                      </a:endParaRPr>
                    </a:p>
                  </a:txBody>
                  <a:tcPr/>
                </a:tc>
                <a:extLst>
                  <a:ext uri="{0D108BD9-81ED-4DB2-BD59-A6C34878D82A}">
                    <a16:rowId xmlns:a16="http://schemas.microsoft.com/office/drawing/2014/main" xmlns="" val="10008"/>
                  </a:ext>
                </a:extLst>
              </a:tr>
              <a:tr h="27432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latin typeface="Times New Roman" pitchFamily="18" charset="0"/>
                          <a:cs typeface="Times New Roman" pitchFamily="18" charset="0"/>
                        </a:rPr>
                        <a:t>Total</a:t>
                      </a:r>
                    </a:p>
                  </a:txBody>
                  <a:tcPr/>
                </a:tc>
                <a:tc>
                  <a:txBody>
                    <a:bodyPr/>
                    <a:lstStyle/>
                    <a:p>
                      <a:r>
                        <a:rPr lang="en-US" dirty="0" smtClean="0">
                          <a:latin typeface="Times New Roman" pitchFamily="18" charset="0"/>
                          <a:cs typeface="Times New Roman" pitchFamily="18" charset="0"/>
                        </a:rPr>
                        <a:t>1,812</a:t>
                      </a:r>
                      <a:endParaRPr lang="en-US" dirty="0">
                        <a:latin typeface="Times New Roman" pitchFamily="18" charset="0"/>
                        <a:cs typeface="Times New Roman" pitchFamily="18" charset="0"/>
                      </a:endParaRPr>
                    </a:p>
                  </a:txBody>
                  <a:tcPr/>
                </a:tc>
                <a:extLst>
                  <a:ext uri="{0D108BD9-81ED-4DB2-BD59-A6C34878D82A}">
                    <a16:rowId xmlns:a16="http://schemas.microsoft.com/office/drawing/2014/main" xmlns="" val="10009"/>
                  </a:ext>
                </a:extLst>
              </a:tr>
            </a:tbl>
          </a:graphicData>
        </a:graphic>
      </p:graphicFrame>
      <p:sp>
        <p:nvSpPr>
          <p:cNvPr id="5" name="TextBox 4"/>
          <p:cNvSpPr txBox="1"/>
          <p:nvPr/>
        </p:nvSpPr>
        <p:spPr>
          <a:xfrm>
            <a:off x="1833654" y="1401762"/>
            <a:ext cx="5493812"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July 1, 2014 – June 30, 2015</a:t>
            </a:r>
            <a:endParaRPr kumimoji="0" lang="en-US" sz="3600" b="0" i="0" u="none" strike="noStrike" kern="1200" cap="none" spc="0" normalizeH="0" baseline="0" noProof="0" dirty="0">
              <a:ln>
                <a:noFill/>
              </a:ln>
              <a:solidFill>
                <a:prstClr val="black"/>
              </a:solidFill>
              <a:effectLst/>
              <a:uLnTx/>
              <a:uFillTx/>
              <a:latin typeface="Georgia"/>
              <a:ea typeface="+mn-ea"/>
              <a:cs typeface="+mn-cs"/>
            </a:endParaRPr>
          </a:p>
        </p:txBody>
      </p:sp>
    </p:spTree>
    <p:extLst>
      <p:ext uri="{BB962C8B-B14F-4D97-AF65-F5344CB8AC3E}">
        <p14:creationId xmlns:p14="http://schemas.microsoft.com/office/powerpoint/2010/main" val="475408009"/>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274638"/>
            <a:ext cx="9144000" cy="1143000"/>
          </a:xfrm>
          <a:solidFill>
            <a:schemeClr val="tx2"/>
          </a:solidFill>
        </p:spPr>
        <p:txBody>
          <a:bodyPr>
            <a:noAutofit/>
          </a:bodyPr>
          <a:lstStyle/>
          <a:p>
            <a:r>
              <a:rPr lang="en-US" sz="3600" dirty="0" smtClean="0">
                <a:solidFill>
                  <a:schemeClr val="bg1"/>
                </a:solidFill>
                <a:latin typeface="Times New Roman" pitchFamily="18" charset="0"/>
                <a:cs typeface="Times New Roman" pitchFamily="18" charset="0"/>
              </a:rPr>
              <a:t>Tuition Per Credit Hour 2015-2016</a:t>
            </a:r>
            <a:endParaRPr lang="en-US" sz="3600" dirty="0">
              <a:solidFill>
                <a:schemeClr val="bg1"/>
              </a:solidFill>
              <a:latin typeface="Times New Roman" pitchFamily="18" charset="0"/>
              <a:cs typeface="Times New Roman" pitchFamily="18" charset="0"/>
            </a:endParaRPr>
          </a:p>
        </p:txBody>
      </p:sp>
      <p:sp>
        <p:nvSpPr>
          <p:cNvPr id="3" name="Content Placeholder 2"/>
          <p:cNvSpPr>
            <a:spLocks noGrp="1"/>
          </p:cNvSpPr>
          <p:nvPr>
            <p:ph idx="4294967295"/>
          </p:nvPr>
        </p:nvSpPr>
        <p:spPr>
          <a:xfrm>
            <a:off x="0" y="1219200"/>
            <a:ext cx="8229600" cy="4724400"/>
          </a:xfrm>
        </p:spPr>
        <p:txBody>
          <a:bodyPr>
            <a:normAutofit/>
          </a:bodyPr>
          <a:lstStyle/>
          <a:p>
            <a:pPr lvl="2">
              <a:buNone/>
            </a:pPr>
            <a:endParaRPr lang="en-US" dirty="0" smtClean="0"/>
          </a:p>
          <a:p>
            <a:endParaRPr lang="en-US" dirty="0" smtClean="0"/>
          </a:p>
          <a:p>
            <a:pPr lvl="1">
              <a:buNone/>
            </a:pPr>
            <a:endParaRPr lang="en-US" dirty="0" smtClean="0"/>
          </a:p>
          <a:p>
            <a:pPr lvl="1"/>
            <a:endParaRPr lang="en-US" dirty="0" smtClean="0"/>
          </a:p>
          <a:p>
            <a:endParaRPr lang="en-US" dirty="0" smtClean="0"/>
          </a:p>
          <a:p>
            <a:pPr lvl="1">
              <a:buNone/>
            </a:pPr>
            <a:endParaRPr lang="en-US" dirty="0" smtClean="0"/>
          </a:p>
          <a:p>
            <a:endParaRPr lang="en-US" dirty="0"/>
          </a:p>
        </p:txBody>
      </p:sp>
      <p:graphicFrame>
        <p:nvGraphicFramePr>
          <p:cNvPr id="4" name="Table 3"/>
          <p:cNvGraphicFramePr>
            <a:graphicFrameLocks noGrp="1"/>
          </p:cNvGraphicFramePr>
          <p:nvPr>
            <p:extLst/>
          </p:nvPr>
        </p:nvGraphicFramePr>
        <p:xfrm>
          <a:off x="685800" y="1905000"/>
          <a:ext cx="7543800" cy="3749040"/>
        </p:xfrm>
        <a:graphic>
          <a:graphicData uri="http://schemas.openxmlformats.org/drawingml/2006/table">
            <a:tbl>
              <a:tblPr firstRow="1" bandRow="1">
                <a:tableStyleId>{073A0DAA-6AF3-43AB-8588-CEC1D06C72B9}</a:tableStyleId>
              </a:tblPr>
              <a:tblGrid>
                <a:gridCol w="2514600">
                  <a:extLst>
                    <a:ext uri="{9D8B030D-6E8A-4147-A177-3AD203B41FA5}">
                      <a16:colId xmlns:a16="http://schemas.microsoft.com/office/drawing/2014/main" xmlns="" val="20000"/>
                    </a:ext>
                  </a:extLst>
                </a:gridCol>
                <a:gridCol w="1447800">
                  <a:extLst>
                    <a:ext uri="{9D8B030D-6E8A-4147-A177-3AD203B41FA5}">
                      <a16:colId xmlns:a16="http://schemas.microsoft.com/office/drawing/2014/main" xmlns="" val="20001"/>
                    </a:ext>
                  </a:extLst>
                </a:gridCol>
                <a:gridCol w="1695450">
                  <a:extLst>
                    <a:ext uri="{9D8B030D-6E8A-4147-A177-3AD203B41FA5}">
                      <a16:colId xmlns:a16="http://schemas.microsoft.com/office/drawing/2014/main" xmlns="" val="20002"/>
                    </a:ext>
                  </a:extLst>
                </a:gridCol>
                <a:gridCol w="1885950">
                  <a:extLst>
                    <a:ext uri="{9D8B030D-6E8A-4147-A177-3AD203B41FA5}">
                      <a16:colId xmlns:a16="http://schemas.microsoft.com/office/drawing/2014/main" xmlns="" val="20003"/>
                    </a:ext>
                  </a:extLst>
                </a:gridCol>
              </a:tblGrid>
              <a:tr h="361950">
                <a:tc>
                  <a:txBody>
                    <a:bodyPr/>
                    <a:lstStyle/>
                    <a:p>
                      <a:r>
                        <a:rPr lang="en-US" b="1" u="none" dirty="0" smtClean="0">
                          <a:solidFill>
                            <a:schemeClr val="tx1"/>
                          </a:solidFill>
                        </a:rPr>
                        <a:t> </a:t>
                      </a:r>
                      <a:endParaRPr 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r>
                        <a:rPr lang="en-US" b="1" u="none" dirty="0" smtClean="0">
                          <a:solidFill>
                            <a:schemeClr val="tx1"/>
                          </a:solidFill>
                          <a:latin typeface="Times New Roman" pitchFamily="18" charset="0"/>
                          <a:cs typeface="Times New Roman" pitchFamily="18" charset="0"/>
                        </a:rPr>
                        <a:t>ICAC Institutions</a:t>
                      </a:r>
                      <a:endParaRPr lang="en-US" b="1" u="none" dirty="0">
                        <a:solidFill>
                          <a:schemeClr val="tx1"/>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r>
                        <a:rPr lang="en-US" u="none" dirty="0" smtClean="0">
                          <a:solidFill>
                            <a:schemeClr val="tx1"/>
                          </a:solidFill>
                          <a:latin typeface="Times New Roman" pitchFamily="18" charset="0"/>
                          <a:cs typeface="Times New Roman" pitchFamily="18" charset="0"/>
                        </a:rPr>
                        <a:t>Arkansas</a:t>
                      </a:r>
                      <a:r>
                        <a:rPr lang="en-US" u="none" baseline="0" dirty="0" smtClean="0">
                          <a:solidFill>
                            <a:schemeClr val="tx1"/>
                          </a:solidFill>
                          <a:latin typeface="Times New Roman" pitchFamily="18" charset="0"/>
                          <a:cs typeface="Times New Roman" pitchFamily="18" charset="0"/>
                        </a:rPr>
                        <a:t> Public Institutions</a:t>
                      </a:r>
                      <a:endParaRPr lang="en-US" u="none" dirty="0">
                        <a:solidFill>
                          <a:schemeClr val="tx1"/>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r>
                        <a:rPr lang="en-US" u="none" dirty="0" smtClean="0">
                          <a:solidFill>
                            <a:schemeClr val="tx1"/>
                          </a:solidFill>
                          <a:latin typeface="Times New Roman" pitchFamily="18" charset="0"/>
                          <a:cs typeface="Times New Roman" pitchFamily="18" charset="0"/>
                        </a:rPr>
                        <a:t>Arkansas Public Institutions</a:t>
                      </a:r>
                      <a:endParaRPr lang="en-US" u="none" dirty="0">
                        <a:solidFill>
                          <a:schemeClr val="tx1"/>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xmlns="" val="10000"/>
                  </a:ext>
                </a:extLst>
              </a:tr>
              <a:tr h="36194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u="sng" dirty="0" smtClean="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u="sng" dirty="0">
                        <a:solidFill>
                          <a:schemeClr val="tx1"/>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b="1" u="none" dirty="0" smtClean="0">
                          <a:solidFill>
                            <a:schemeClr val="tx1"/>
                          </a:solidFill>
                          <a:latin typeface="Times New Roman" pitchFamily="18" charset="0"/>
                          <a:cs typeface="Times New Roman" pitchFamily="18" charset="0"/>
                        </a:rPr>
                        <a:t> In State Tuition</a:t>
                      </a:r>
                      <a:endParaRPr lang="en-US" b="1" dirty="0">
                        <a:solidFill>
                          <a:schemeClr val="tx1"/>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b="1" u="none" dirty="0" smtClean="0">
                          <a:solidFill>
                            <a:schemeClr val="tx1"/>
                          </a:solidFill>
                          <a:latin typeface="Times New Roman" pitchFamily="18" charset="0"/>
                          <a:cs typeface="Times New Roman" pitchFamily="18" charset="0"/>
                        </a:rPr>
                        <a:t>Out-of-State Tuition</a:t>
                      </a:r>
                      <a:endParaRPr lang="en-US" b="1" dirty="0">
                        <a:solidFill>
                          <a:schemeClr val="tx1"/>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10001"/>
                  </a:ext>
                </a:extLst>
              </a:tr>
              <a:tr h="361950">
                <a:tc>
                  <a:txBody>
                    <a:bodyPr/>
                    <a:lstStyle/>
                    <a:p>
                      <a:r>
                        <a:rPr lang="en-US" sz="1600" b="1" u="none" dirty="0" smtClean="0">
                          <a:solidFill>
                            <a:schemeClr val="tx1"/>
                          </a:solidFill>
                          <a:latin typeface="Times New Roman" pitchFamily="18" charset="0"/>
                          <a:cs typeface="Times New Roman" pitchFamily="18" charset="0"/>
                        </a:rPr>
                        <a:t>Undergraduate Degrees</a:t>
                      </a:r>
                      <a:endParaRPr lang="en-US" sz="1600" b="1" u="none" dirty="0">
                        <a:solidFill>
                          <a:schemeClr val="tx1"/>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dirty="0">
                        <a:solidFill>
                          <a:schemeClr val="tx1"/>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dirty="0">
                        <a:solidFill>
                          <a:schemeClr val="tx1"/>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dirty="0">
                        <a:solidFill>
                          <a:schemeClr val="tx1"/>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10002"/>
                  </a:ext>
                </a:extLst>
              </a:tr>
              <a:tr h="361950">
                <a:tc>
                  <a:txBody>
                    <a:bodyPr/>
                    <a:lstStyle/>
                    <a:p>
                      <a:r>
                        <a:rPr lang="en-US" sz="1600" dirty="0" smtClean="0">
                          <a:solidFill>
                            <a:schemeClr val="tx1"/>
                          </a:solidFill>
                          <a:latin typeface="Times New Roman" pitchFamily="18" charset="0"/>
                          <a:cs typeface="Times New Roman" pitchFamily="18" charset="0"/>
                        </a:rPr>
                        <a:t>    Lowest Tuition</a:t>
                      </a:r>
                      <a:endParaRPr lang="en-US" sz="1600" dirty="0">
                        <a:solidFill>
                          <a:schemeClr val="tx1"/>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dirty="0" smtClean="0">
                          <a:solidFill>
                            <a:schemeClr val="tx1"/>
                          </a:solidFill>
                          <a:latin typeface="Times New Roman" pitchFamily="18" charset="0"/>
                          <a:cs typeface="Times New Roman" pitchFamily="18" charset="0"/>
                        </a:rPr>
                        <a:t>$161</a:t>
                      </a:r>
                      <a:endParaRPr lang="en-US" dirty="0">
                        <a:solidFill>
                          <a:schemeClr val="tx1"/>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dirty="0" smtClean="0">
                          <a:solidFill>
                            <a:schemeClr val="tx1"/>
                          </a:solidFill>
                          <a:latin typeface="Times New Roman" pitchFamily="18" charset="0"/>
                          <a:cs typeface="Times New Roman" pitchFamily="18" charset="0"/>
                        </a:rPr>
                        <a:t>$63</a:t>
                      </a:r>
                      <a:endParaRPr lang="en-US" dirty="0">
                        <a:solidFill>
                          <a:schemeClr val="tx1"/>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dirty="0" smtClean="0">
                          <a:solidFill>
                            <a:schemeClr val="tx1"/>
                          </a:solidFill>
                          <a:latin typeface="Times New Roman" pitchFamily="18" charset="0"/>
                          <a:cs typeface="Times New Roman" pitchFamily="18" charset="0"/>
                        </a:rPr>
                        <a:t>$109</a:t>
                      </a:r>
                      <a:endParaRPr lang="en-US" dirty="0">
                        <a:solidFill>
                          <a:schemeClr val="tx1"/>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10003"/>
                  </a:ext>
                </a:extLst>
              </a:tr>
              <a:tr h="361950">
                <a:tc>
                  <a:txBody>
                    <a:bodyPr/>
                    <a:lstStyle/>
                    <a:p>
                      <a:r>
                        <a:rPr lang="en-US" sz="1600" dirty="0" smtClean="0">
                          <a:solidFill>
                            <a:schemeClr val="tx1"/>
                          </a:solidFill>
                          <a:latin typeface="Times New Roman" pitchFamily="18" charset="0"/>
                          <a:cs typeface="Times New Roman" pitchFamily="18" charset="0"/>
                        </a:rPr>
                        <a:t>    Highest Tuition</a:t>
                      </a:r>
                      <a:endParaRPr lang="en-US" sz="1600" dirty="0">
                        <a:solidFill>
                          <a:schemeClr val="tx1"/>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dirty="0" smtClean="0">
                          <a:solidFill>
                            <a:schemeClr val="tx1"/>
                          </a:solidFill>
                          <a:latin typeface="Times New Roman" pitchFamily="18" charset="0"/>
                          <a:cs typeface="Times New Roman" pitchFamily="18" charset="0"/>
                        </a:rPr>
                        <a:t>$984</a:t>
                      </a:r>
                      <a:endParaRPr lang="en-US" dirty="0">
                        <a:solidFill>
                          <a:schemeClr val="tx1"/>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dirty="0" smtClean="0">
                          <a:solidFill>
                            <a:schemeClr val="tx1"/>
                          </a:solidFill>
                          <a:latin typeface="Times New Roman" pitchFamily="18" charset="0"/>
                          <a:cs typeface="Times New Roman" pitchFamily="18" charset="0"/>
                        </a:rPr>
                        <a:t>$284</a:t>
                      </a:r>
                      <a:endParaRPr lang="en-US" dirty="0">
                        <a:solidFill>
                          <a:schemeClr val="tx1"/>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dirty="0" smtClean="0">
                          <a:solidFill>
                            <a:schemeClr val="tx1"/>
                          </a:solidFill>
                          <a:latin typeface="Times New Roman" pitchFamily="18" charset="0"/>
                          <a:cs typeface="Times New Roman" pitchFamily="18" charset="0"/>
                        </a:rPr>
                        <a:t>$678</a:t>
                      </a:r>
                      <a:endParaRPr lang="en-US" dirty="0">
                        <a:solidFill>
                          <a:schemeClr val="tx1"/>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10004"/>
                  </a:ext>
                </a:extLst>
              </a:tr>
              <a:tr h="361950">
                <a:tc>
                  <a:txBody>
                    <a:bodyPr/>
                    <a:lstStyle/>
                    <a:p>
                      <a:r>
                        <a:rPr lang="en-US" sz="1600" b="1" u="none" dirty="0" smtClean="0">
                          <a:solidFill>
                            <a:schemeClr val="tx1"/>
                          </a:solidFill>
                          <a:latin typeface="Times New Roman" pitchFamily="18" charset="0"/>
                          <a:cs typeface="Times New Roman" pitchFamily="18" charset="0"/>
                        </a:rPr>
                        <a:t>Graduate Degrees</a:t>
                      </a:r>
                      <a:endParaRPr lang="en-US" sz="1600" b="1" u="none" dirty="0">
                        <a:solidFill>
                          <a:schemeClr val="tx1"/>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dirty="0">
                        <a:solidFill>
                          <a:schemeClr val="tx1"/>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dirty="0">
                        <a:solidFill>
                          <a:schemeClr val="tx1"/>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dirty="0">
                        <a:solidFill>
                          <a:schemeClr val="tx1"/>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10005"/>
                  </a:ext>
                </a:extLst>
              </a:tr>
              <a:tr h="361950">
                <a:tc>
                  <a:txBody>
                    <a:bodyPr/>
                    <a:lstStyle/>
                    <a:p>
                      <a:r>
                        <a:rPr lang="en-US" sz="1600" dirty="0" smtClean="0">
                          <a:solidFill>
                            <a:schemeClr val="tx1"/>
                          </a:solidFill>
                          <a:latin typeface="Times New Roman" pitchFamily="18" charset="0"/>
                          <a:cs typeface="Times New Roman" pitchFamily="18" charset="0"/>
                        </a:rPr>
                        <a:t>    Lowest Tuition</a:t>
                      </a:r>
                      <a:endParaRPr lang="en-US" sz="1600" dirty="0">
                        <a:solidFill>
                          <a:schemeClr val="tx1"/>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dirty="0" smtClean="0">
                          <a:solidFill>
                            <a:schemeClr val="tx1"/>
                          </a:solidFill>
                          <a:latin typeface="Times New Roman" pitchFamily="18" charset="0"/>
                          <a:cs typeface="Times New Roman" pitchFamily="18" charset="0"/>
                        </a:rPr>
                        <a:t>$270</a:t>
                      </a:r>
                      <a:endParaRPr lang="en-US" dirty="0">
                        <a:solidFill>
                          <a:schemeClr val="tx1"/>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dirty="0" smtClean="0">
                          <a:solidFill>
                            <a:schemeClr val="tx1"/>
                          </a:solidFill>
                          <a:latin typeface="Times New Roman" pitchFamily="18" charset="0"/>
                          <a:cs typeface="Times New Roman" pitchFamily="18" charset="0"/>
                        </a:rPr>
                        <a:t>$191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dirty="0" smtClean="0">
                          <a:solidFill>
                            <a:schemeClr val="tx1"/>
                          </a:solidFill>
                          <a:latin typeface="Times New Roman" pitchFamily="18" charset="0"/>
                          <a:cs typeface="Times New Roman" pitchFamily="18" charset="0"/>
                        </a:rPr>
                        <a:t>$386</a:t>
                      </a:r>
                      <a:endParaRPr lang="en-US" dirty="0">
                        <a:solidFill>
                          <a:schemeClr val="tx1"/>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10006"/>
                  </a:ext>
                </a:extLst>
              </a:tr>
              <a:tr h="361950">
                <a:tc>
                  <a:txBody>
                    <a:bodyPr/>
                    <a:lstStyle/>
                    <a:p>
                      <a:r>
                        <a:rPr lang="en-US" sz="1600" dirty="0" smtClean="0">
                          <a:solidFill>
                            <a:schemeClr val="tx1"/>
                          </a:solidFill>
                          <a:latin typeface="Times New Roman" pitchFamily="18" charset="0"/>
                          <a:cs typeface="Times New Roman" pitchFamily="18" charset="0"/>
                        </a:rPr>
                        <a:t>    Highest Tuition</a:t>
                      </a:r>
                      <a:endParaRPr lang="en-US" sz="1600" dirty="0">
                        <a:solidFill>
                          <a:schemeClr val="tx1"/>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dirty="0" smtClean="0">
                          <a:solidFill>
                            <a:schemeClr val="tx1"/>
                          </a:solidFill>
                          <a:latin typeface="Times New Roman" pitchFamily="18" charset="0"/>
                          <a:cs typeface="Times New Roman" pitchFamily="18" charset="0"/>
                        </a:rPr>
                        <a:t>$1,693</a:t>
                      </a:r>
                      <a:endParaRPr lang="en-US" dirty="0">
                        <a:solidFill>
                          <a:schemeClr val="tx1"/>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dirty="0" smtClean="0">
                          <a:solidFill>
                            <a:schemeClr val="tx1"/>
                          </a:solidFill>
                          <a:latin typeface="Times New Roman" pitchFamily="18" charset="0"/>
                          <a:cs typeface="Times New Roman" pitchFamily="18" charset="0"/>
                        </a:rPr>
                        <a:t>$400</a:t>
                      </a:r>
                      <a:endParaRPr lang="en-US" dirty="0">
                        <a:solidFill>
                          <a:schemeClr val="tx1"/>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dirty="0" smtClean="0">
                          <a:solidFill>
                            <a:schemeClr val="tx1"/>
                          </a:solidFill>
                          <a:latin typeface="Times New Roman" pitchFamily="18" charset="0"/>
                          <a:cs typeface="Times New Roman" pitchFamily="18" charset="0"/>
                        </a:rPr>
                        <a:t>$988</a:t>
                      </a:r>
                      <a:endParaRPr lang="en-US" dirty="0">
                        <a:solidFill>
                          <a:schemeClr val="tx1"/>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10007"/>
                  </a:ext>
                </a:extLst>
              </a:tr>
            </a:tbl>
          </a:graphicData>
        </a:graphic>
      </p:graphicFrame>
    </p:spTree>
    <p:extLst>
      <p:ext uri="{BB962C8B-B14F-4D97-AF65-F5344CB8AC3E}">
        <p14:creationId xmlns:p14="http://schemas.microsoft.com/office/powerpoint/2010/main" val="3501530604"/>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274638"/>
            <a:ext cx="9144000" cy="1143000"/>
          </a:xfrm>
          <a:solidFill>
            <a:schemeClr val="tx2"/>
          </a:solidFill>
        </p:spPr>
        <p:txBody>
          <a:bodyPr>
            <a:noAutofit/>
          </a:bodyPr>
          <a:lstStyle/>
          <a:p>
            <a:r>
              <a:rPr lang="en-US" sz="3600" dirty="0" smtClean="0">
                <a:solidFill>
                  <a:schemeClr val="bg1"/>
                </a:solidFill>
                <a:latin typeface="Times New Roman" pitchFamily="18" charset="0"/>
                <a:cs typeface="Times New Roman" pitchFamily="18" charset="0"/>
              </a:rPr>
              <a:t>Tuition Per Credit Hour 2014-2015</a:t>
            </a:r>
            <a:endParaRPr lang="en-US" sz="3600" dirty="0">
              <a:solidFill>
                <a:schemeClr val="bg1"/>
              </a:solidFill>
              <a:latin typeface="Times New Roman" pitchFamily="18" charset="0"/>
              <a:cs typeface="Times New Roman" pitchFamily="18" charset="0"/>
            </a:endParaRPr>
          </a:p>
        </p:txBody>
      </p:sp>
      <p:sp>
        <p:nvSpPr>
          <p:cNvPr id="3" name="Content Placeholder 2"/>
          <p:cNvSpPr>
            <a:spLocks noGrp="1"/>
          </p:cNvSpPr>
          <p:nvPr>
            <p:ph idx="4294967295"/>
          </p:nvPr>
        </p:nvSpPr>
        <p:spPr>
          <a:xfrm>
            <a:off x="0" y="1219200"/>
            <a:ext cx="8229600" cy="4724400"/>
          </a:xfrm>
        </p:spPr>
        <p:txBody>
          <a:bodyPr>
            <a:normAutofit/>
          </a:bodyPr>
          <a:lstStyle/>
          <a:p>
            <a:pPr lvl="2">
              <a:buNone/>
            </a:pPr>
            <a:endParaRPr lang="en-US" dirty="0" smtClean="0"/>
          </a:p>
          <a:p>
            <a:endParaRPr lang="en-US" dirty="0" smtClean="0"/>
          </a:p>
          <a:p>
            <a:pPr lvl="1">
              <a:buNone/>
            </a:pPr>
            <a:endParaRPr lang="en-US" dirty="0" smtClean="0"/>
          </a:p>
          <a:p>
            <a:pPr lvl="1"/>
            <a:endParaRPr lang="en-US" dirty="0" smtClean="0"/>
          </a:p>
          <a:p>
            <a:endParaRPr lang="en-US" dirty="0" smtClean="0"/>
          </a:p>
          <a:p>
            <a:pPr lvl="1">
              <a:buNone/>
            </a:pPr>
            <a:endParaRPr lang="en-US" dirty="0" smtClean="0"/>
          </a:p>
          <a:p>
            <a:endParaRPr lang="en-US" dirty="0"/>
          </a:p>
        </p:txBody>
      </p:sp>
      <p:graphicFrame>
        <p:nvGraphicFramePr>
          <p:cNvPr id="4" name="Table 3"/>
          <p:cNvGraphicFramePr>
            <a:graphicFrameLocks noGrp="1"/>
          </p:cNvGraphicFramePr>
          <p:nvPr>
            <p:extLst/>
          </p:nvPr>
        </p:nvGraphicFramePr>
        <p:xfrm>
          <a:off x="685800" y="1905000"/>
          <a:ext cx="7543800" cy="3749040"/>
        </p:xfrm>
        <a:graphic>
          <a:graphicData uri="http://schemas.openxmlformats.org/drawingml/2006/table">
            <a:tbl>
              <a:tblPr firstRow="1" bandRow="1">
                <a:tableStyleId>{073A0DAA-6AF3-43AB-8588-CEC1D06C72B9}</a:tableStyleId>
              </a:tblPr>
              <a:tblGrid>
                <a:gridCol w="2514600">
                  <a:extLst>
                    <a:ext uri="{9D8B030D-6E8A-4147-A177-3AD203B41FA5}">
                      <a16:colId xmlns:a16="http://schemas.microsoft.com/office/drawing/2014/main" xmlns="" val="20000"/>
                    </a:ext>
                  </a:extLst>
                </a:gridCol>
                <a:gridCol w="1447800">
                  <a:extLst>
                    <a:ext uri="{9D8B030D-6E8A-4147-A177-3AD203B41FA5}">
                      <a16:colId xmlns:a16="http://schemas.microsoft.com/office/drawing/2014/main" xmlns="" val="20001"/>
                    </a:ext>
                  </a:extLst>
                </a:gridCol>
                <a:gridCol w="1695450">
                  <a:extLst>
                    <a:ext uri="{9D8B030D-6E8A-4147-A177-3AD203B41FA5}">
                      <a16:colId xmlns:a16="http://schemas.microsoft.com/office/drawing/2014/main" xmlns="" val="20002"/>
                    </a:ext>
                  </a:extLst>
                </a:gridCol>
                <a:gridCol w="1885950">
                  <a:extLst>
                    <a:ext uri="{9D8B030D-6E8A-4147-A177-3AD203B41FA5}">
                      <a16:colId xmlns:a16="http://schemas.microsoft.com/office/drawing/2014/main" xmlns="" val="20003"/>
                    </a:ext>
                  </a:extLst>
                </a:gridCol>
              </a:tblGrid>
              <a:tr h="361950">
                <a:tc>
                  <a:txBody>
                    <a:bodyPr/>
                    <a:lstStyle/>
                    <a:p>
                      <a:r>
                        <a:rPr lang="en-US" b="1" u="none" dirty="0" smtClean="0">
                          <a:solidFill>
                            <a:schemeClr val="tx1"/>
                          </a:solidFill>
                        </a:rPr>
                        <a:t> </a:t>
                      </a:r>
                      <a:endParaRPr lang="en-US"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r>
                        <a:rPr lang="en-US" b="1" u="none" dirty="0" smtClean="0">
                          <a:solidFill>
                            <a:schemeClr val="tx1"/>
                          </a:solidFill>
                          <a:latin typeface="Times New Roman" pitchFamily="18" charset="0"/>
                          <a:cs typeface="Times New Roman" pitchFamily="18" charset="0"/>
                        </a:rPr>
                        <a:t>ICAC Institutions</a:t>
                      </a:r>
                      <a:endParaRPr lang="en-US" b="1" u="none" dirty="0">
                        <a:solidFill>
                          <a:schemeClr val="tx1"/>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r>
                        <a:rPr lang="en-US" u="none" dirty="0" smtClean="0">
                          <a:solidFill>
                            <a:schemeClr val="tx1"/>
                          </a:solidFill>
                          <a:latin typeface="Times New Roman" pitchFamily="18" charset="0"/>
                          <a:cs typeface="Times New Roman" pitchFamily="18" charset="0"/>
                        </a:rPr>
                        <a:t>Arkansas</a:t>
                      </a:r>
                      <a:r>
                        <a:rPr lang="en-US" u="none" baseline="0" dirty="0" smtClean="0">
                          <a:solidFill>
                            <a:schemeClr val="tx1"/>
                          </a:solidFill>
                          <a:latin typeface="Times New Roman" pitchFamily="18" charset="0"/>
                          <a:cs typeface="Times New Roman" pitchFamily="18" charset="0"/>
                        </a:rPr>
                        <a:t> Public Institutions</a:t>
                      </a:r>
                      <a:endParaRPr lang="en-US" u="none" dirty="0">
                        <a:solidFill>
                          <a:schemeClr val="tx1"/>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tc>
                  <a:txBody>
                    <a:bodyPr/>
                    <a:lstStyle/>
                    <a:p>
                      <a:pPr algn="ctr"/>
                      <a:r>
                        <a:rPr lang="en-US" u="none" dirty="0" smtClean="0">
                          <a:solidFill>
                            <a:schemeClr val="tx1"/>
                          </a:solidFill>
                          <a:latin typeface="Times New Roman" pitchFamily="18" charset="0"/>
                          <a:cs typeface="Times New Roman" pitchFamily="18" charset="0"/>
                        </a:rPr>
                        <a:t>Arkansas Public Institutions</a:t>
                      </a:r>
                      <a:endParaRPr lang="en-US" u="none" dirty="0">
                        <a:solidFill>
                          <a:schemeClr val="tx1"/>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xmlns="" val="10000"/>
                  </a:ext>
                </a:extLst>
              </a:tr>
              <a:tr h="36194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u="sng" dirty="0" smtClean="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u="sng" dirty="0">
                        <a:solidFill>
                          <a:schemeClr val="tx1"/>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b="1" u="none" dirty="0" smtClean="0">
                          <a:solidFill>
                            <a:schemeClr val="tx1"/>
                          </a:solidFill>
                          <a:latin typeface="Times New Roman" pitchFamily="18" charset="0"/>
                          <a:cs typeface="Times New Roman" pitchFamily="18" charset="0"/>
                        </a:rPr>
                        <a:t> In State Tuition</a:t>
                      </a:r>
                      <a:endParaRPr lang="en-US" b="1" dirty="0">
                        <a:solidFill>
                          <a:schemeClr val="tx1"/>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b="1" u="none" dirty="0" smtClean="0">
                          <a:solidFill>
                            <a:schemeClr val="tx1"/>
                          </a:solidFill>
                          <a:latin typeface="Times New Roman" pitchFamily="18" charset="0"/>
                          <a:cs typeface="Times New Roman" pitchFamily="18" charset="0"/>
                        </a:rPr>
                        <a:t>Out-of-State Tuition</a:t>
                      </a:r>
                      <a:endParaRPr lang="en-US" b="1" dirty="0">
                        <a:solidFill>
                          <a:schemeClr val="tx1"/>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10001"/>
                  </a:ext>
                </a:extLst>
              </a:tr>
              <a:tr h="361950">
                <a:tc>
                  <a:txBody>
                    <a:bodyPr/>
                    <a:lstStyle/>
                    <a:p>
                      <a:r>
                        <a:rPr lang="en-US" sz="1600" b="1" u="none" dirty="0" smtClean="0">
                          <a:solidFill>
                            <a:schemeClr val="tx1"/>
                          </a:solidFill>
                          <a:latin typeface="Times New Roman" pitchFamily="18" charset="0"/>
                          <a:cs typeface="Times New Roman" pitchFamily="18" charset="0"/>
                        </a:rPr>
                        <a:t>Undergraduate Degrees</a:t>
                      </a:r>
                      <a:endParaRPr lang="en-US" sz="1600" b="1" u="none" dirty="0">
                        <a:solidFill>
                          <a:schemeClr val="tx1"/>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dirty="0">
                        <a:solidFill>
                          <a:schemeClr val="tx1"/>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dirty="0">
                        <a:solidFill>
                          <a:schemeClr val="tx1"/>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dirty="0">
                        <a:solidFill>
                          <a:schemeClr val="tx1"/>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10002"/>
                  </a:ext>
                </a:extLst>
              </a:tr>
              <a:tr h="361950">
                <a:tc>
                  <a:txBody>
                    <a:bodyPr/>
                    <a:lstStyle/>
                    <a:p>
                      <a:r>
                        <a:rPr lang="en-US" sz="1600" dirty="0" smtClean="0">
                          <a:solidFill>
                            <a:schemeClr val="tx1"/>
                          </a:solidFill>
                          <a:latin typeface="Times New Roman" pitchFamily="18" charset="0"/>
                          <a:cs typeface="Times New Roman" pitchFamily="18" charset="0"/>
                        </a:rPr>
                        <a:t>    Lowest Tuition</a:t>
                      </a:r>
                      <a:endParaRPr lang="en-US" sz="1600" dirty="0">
                        <a:solidFill>
                          <a:schemeClr val="tx1"/>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dirty="0" smtClean="0">
                          <a:solidFill>
                            <a:schemeClr val="tx1"/>
                          </a:solidFill>
                          <a:latin typeface="Times New Roman" pitchFamily="18" charset="0"/>
                          <a:cs typeface="Times New Roman" pitchFamily="18" charset="0"/>
                        </a:rPr>
                        <a:t>$161</a:t>
                      </a:r>
                      <a:endParaRPr lang="en-US" dirty="0">
                        <a:solidFill>
                          <a:schemeClr val="tx1"/>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dirty="0" smtClean="0">
                          <a:solidFill>
                            <a:schemeClr val="tx1"/>
                          </a:solidFill>
                          <a:latin typeface="Times New Roman" pitchFamily="18" charset="0"/>
                          <a:cs typeface="Times New Roman" pitchFamily="18" charset="0"/>
                        </a:rPr>
                        <a:t>$61</a:t>
                      </a:r>
                      <a:endParaRPr lang="en-US" dirty="0">
                        <a:solidFill>
                          <a:schemeClr val="tx1"/>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dirty="0" smtClean="0">
                          <a:solidFill>
                            <a:schemeClr val="tx1"/>
                          </a:solidFill>
                          <a:latin typeface="Times New Roman" pitchFamily="18" charset="0"/>
                          <a:cs typeface="Times New Roman" pitchFamily="18" charset="0"/>
                        </a:rPr>
                        <a:t>$104</a:t>
                      </a:r>
                      <a:endParaRPr lang="en-US" dirty="0">
                        <a:solidFill>
                          <a:schemeClr val="tx1"/>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10003"/>
                  </a:ext>
                </a:extLst>
              </a:tr>
              <a:tr h="361950">
                <a:tc>
                  <a:txBody>
                    <a:bodyPr/>
                    <a:lstStyle/>
                    <a:p>
                      <a:r>
                        <a:rPr lang="en-US" sz="1600" dirty="0" smtClean="0">
                          <a:solidFill>
                            <a:schemeClr val="tx1"/>
                          </a:solidFill>
                          <a:latin typeface="Times New Roman" pitchFamily="18" charset="0"/>
                          <a:cs typeface="Times New Roman" pitchFamily="18" charset="0"/>
                        </a:rPr>
                        <a:t>    Highest Tuition</a:t>
                      </a:r>
                      <a:endParaRPr lang="en-US" sz="1600" dirty="0">
                        <a:solidFill>
                          <a:schemeClr val="tx1"/>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dirty="0" smtClean="0">
                          <a:solidFill>
                            <a:schemeClr val="tx1"/>
                          </a:solidFill>
                          <a:latin typeface="Times New Roman" pitchFamily="18" charset="0"/>
                          <a:cs typeface="Times New Roman" pitchFamily="18" charset="0"/>
                        </a:rPr>
                        <a:t>$1,004</a:t>
                      </a:r>
                      <a:endParaRPr lang="en-US" dirty="0">
                        <a:solidFill>
                          <a:schemeClr val="tx1"/>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dirty="0" smtClean="0">
                          <a:solidFill>
                            <a:schemeClr val="tx1"/>
                          </a:solidFill>
                          <a:latin typeface="Times New Roman" pitchFamily="18" charset="0"/>
                          <a:cs typeface="Times New Roman" pitchFamily="18" charset="0"/>
                        </a:rPr>
                        <a:t>$277</a:t>
                      </a:r>
                      <a:endParaRPr lang="en-US" dirty="0">
                        <a:solidFill>
                          <a:schemeClr val="tx1"/>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dirty="0" smtClean="0">
                          <a:solidFill>
                            <a:schemeClr val="tx1"/>
                          </a:solidFill>
                          <a:latin typeface="Times New Roman" pitchFamily="18" charset="0"/>
                          <a:cs typeface="Times New Roman" pitchFamily="18" charset="0"/>
                        </a:rPr>
                        <a:t>$630</a:t>
                      </a:r>
                      <a:endParaRPr lang="en-US" dirty="0">
                        <a:solidFill>
                          <a:schemeClr val="tx1"/>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10004"/>
                  </a:ext>
                </a:extLst>
              </a:tr>
              <a:tr h="361950">
                <a:tc>
                  <a:txBody>
                    <a:bodyPr/>
                    <a:lstStyle/>
                    <a:p>
                      <a:r>
                        <a:rPr lang="en-US" sz="1600" b="1" u="none" dirty="0" smtClean="0">
                          <a:solidFill>
                            <a:schemeClr val="tx1"/>
                          </a:solidFill>
                          <a:latin typeface="Times New Roman" pitchFamily="18" charset="0"/>
                          <a:cs typeface="Times New Roman" pitchFamily="18" charset="0"/>
                        </a:rPr>
                        <a:t>Graduate Degrees</a:t>
                      </a:r>
                      <a:endParaRPr lang="en-US" sz="1600" b="1" u="none" dirty="0">
                        <a:solidFill>
                          <a:schemeClr val="tx1"/>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dirty="0">
                        <a:solidFill>
                          <a:schemeClr val="tx1"/>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dirty="0">
                        <a:solidFill>
                          <a:schemeClr val="tx1"/>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dirty="0">
                        <a:solidFill>
                          <a:schemeClr val="tx1"/>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10005"/>
                  </a:ext>
                </a:extLst>
              </a:tr>
              <a:tr h="361950">
                <a:tc>
                  <a:txBody>
                    <a:bodyPr/>
                    <a:lstStyle/>
                    <a:p>
                      <a:r>
                        <a:rPr lang="en-US" sz="1600" dirty="0" smtClean="0">
                          <a:solidFill>
                            <a:schemeClr val="tx1"/>
                          </a:solidFill>
                          <a:latin typeface="Times New Roman" pitchFamily="18" charset="0"/>
                          <a:cs typeface="Times New Roman" pitchFamily="18" charset="0"/>
                        </a:rPr>
                        <a:t>    Lowest Tuition</a:t>
                      </a:r>
                      <a:endParaRPr lang="en-US" sz="1600" dirty="0">
                        <a:solidFill>
                          <a:schemeClr val="tx1"/>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dirty="0" smtClean="0">
                          <a:solidFill>
                            <a:schemeClr val="tx1"/>
                          </a:solidFill>
                          <a:latin typeface="Times New Roman" pitchFamily="18" charset="0"/>
                          <a:cs typeface="Times New Roman" pitchFamily="18" charset="0"/>
                        </a:rPr>
                        <a:t>$271</a:t>
                      </a:r>
                      <a:endParaRPr lang="en-US" dirty="0">
                        <a:solidFill>
                          <a:schemeClr val="tx1"/>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dirty="0" smtClean="0">
                          <a:solidFill>
                            <a:schemeClr val="tx1"/>
                          </a:solidFill>
                          <a:latin typeface="Times New Roman" pitchFamily="18" charset="0"/>
                          <a:cs typeface="Times New Roman" pitchFamily="18" charset="0"/>
                        </a:rPr>
                        <a:t>$187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dirty="0" smtClean="0">
                          <a:solidFill>
                            <a:schemeClr val="tx1"/>
                          </a:solidFill>
                          <a:latin typeface="Times New Roman" pitchFamily="18" charset="0"/>
                          <a:cs typeface="Times New Roman" pitchFamily="18" charset="0"/>
                        </a:rPr>
                        <a:t>$390</a:t>
                      </a:r>
                      <a:endParaRPr lang="en-US" dirty="0">
                        <a:solidFill>
                          <a:schemeClr val="tx1"/>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10006"/>
                  </a:ext>
                </a:extLst>
              </a:tr>
              <a:tr h="361950">
                <a:tc>
                  <a:txBody>
                    <a:bodyPr/>
                    <a:lstStyle/>
                    <a:p>
                      <a:r>
                        <a:rPr lang="en-US" sz="1600" dirty="0" smtClean="0">
                          <a:solidFill>
                            <a:schemeClr val="tx1"/>
                          </a:solidFill>
                          <a:latin typeface="Times New Roman" pitchFamily="18" charset="0"/>
                          <a:cs typeface="Times New Roman" pitchFamily="18" charset="0"/>
                        </a:rPr>
                        <a:t>    Highest Tuition</a:t>
                      </a:r>
                      <a:endParaRPr lang="en-US" sz="1600" dirty="0">
                        <a:solidFill>
                          <a:schemeClr val="tx1"/>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dirty="0" smtClean="0">
                          <a:solidFill>
                            <a:schemeClr val="tx1"/>
                          </a:solidFill>
                          <a:latin typeface="Times New Roman" pitchFamily="18" charset="0"/>
                          <a:cs typeface="Times New Roman" pitchFamily="18" charset="0"/>
                        </a:rPr>
                        <a:t>$1,756</a:t>
                      </a:r>
                      <a:endParaRPr lang="en-US" dirty="0">
                        <a:solidFill>
                          <a:schemeClr val="tx1"/>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dirty="0" smtClean="0">
                          <a:solidFill>
                            <a:schemeClr val="tx1"/>
                          </a:solidFill>
                          <a:latin typeface="Times New Roman" pitchFamily="18" charset="0"/>
                          <a:cs typeface="Times New Roman" pitchFamily="18" charset="0"/>
                        </a:rPr>
                        <a:t>$388</a:t>
                      </a:r>
                      <a:endParaRPr lang="en-US" dirty="0">
                        <a:solidFill>
                          <a:schemeClr val="tx1"/>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dirty="0" smtClean="0">
                          <a:solidFill>
                            <a:schemeClr val="tx1"/>
                          </a:solidFill>
                          <a:latin typeface="Times New Roman" pitchFamily="18" charset="0"/>
                          <a:cs typeface="Times New Roman" pitchFamily="18" charset="0"/>
                        </a:rPr>
                        <a:t>$918</a:t>
                      </a:r>
                      <a:endParaRPr lang="en-US" dirty="0">
                        <a:solidFill>
                          <a:schemeClr val="tx1"/>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xmlns="" val="10007"/>
                  </a:ext>
                </a:extLst>
              </a:tr>
            </a:tbl>
          </a:graphicData>
        </a:graphic>
      </p:graphicFrame>
    </p:spTree>
    <p:extLst>
      <p:ext uri="{BB962C8B-B14F-4D97-AF65-F5344CB8AC3E}">
        <p14:creationId xmlns:p14="http://schemas.microsoft.com/office/powerpoint/2010/main" val="325321382"/>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ubtitle 8"/>
          <p:cNvSpPr>
            <a:spLocks noGrp="1"/>
          </p:cNvSpPr>
          <p:nvPr>
            <p:ph type="subTitle" idx="4294967295"/>
          </p:nvPr>
        </p:nvSpPr>
        <p:spPr>
          <a:xfrm>
            <a:off x="533400" y="1752600"/>
            <a:ext cx="8077200" cy="4953000"/>
          </a:xfrm>
        </p:spPr>
        <p:txBody>
          <a:bodyPr>
            <a:normAutofit fontScale="32500" lnSpcReduction="20000"/>
          </a:bodyPr>
          <a:lstStyle/>
          <a:p>
            <a:r>
              <a:rPr lang="en-US" sz="7700" dirty="0" smtClean="0"/>
              <a:t>53 institutions offering only church-related training</a:t>
            </a:r>
          </a:p>
          <a:p>
            <a:pPr marL="0" indent="0">
              <a:buNone/>
            </a:pPr>
            <a:endParaRPr lang="en-US" sz="6000" dirty="0" smtClean="0"/>
          </a:p>
          <a:p>
            <a:pPr>
              <a:lnSpc>
                <a:spcPct val="120000"/>
              </a:lnSpc>
            </a:pPr>
            <a:r>
              <a:rPr lang="en-US" sz="7700" dirty="0" smtClean="0"/>
              <a:t>5 institutions offering programs on military installations</a:t>
            </a:r>
          </a:p>
          <a:p>
            <a:pPr marL="0" indent="0">
              <a:lnSpc>
                <a:spcPct val="120000"/>
              </a:lnSpc>
              <a:spcBef>
                <a:spcPts val="0"/>
              </a:spcBef>
              <a:buNone/>
              <a:tabLst>
                <a:tab pos="344488" algn="l"/>
              </a:tabLst>
            </a:pPr>
            <a:r>
              <a:rPr lang="en-US" sz="4400" dirty="0" smtClean="0"/>
              <a:t>	</a:t>
            </a:r>
            <a:r>
              <a:rPr lang="en-US" sz="5500" dirty="0" smtClean="0"/>
              <a:t>The </a:t>
            </a:r>
            <a:r>
              <a:rPr lang="en-US" sz="5500" dirty="0"/>
              <a:t>majority (51% of total annual enrollment) of students enrolled at </a:t>
            </a:r>
            <a:r>
              <a:rPr lang="en-US" sz="5500" dirty="0" smtClean="0"/>
              <a:t>the 	institution </a:t>
            </a:r>
            <a:r>
              <a:rPr lang="en-US" sz="5500" dirty="0"/>
              <a:t>located </a:t>
            </a:r>
            <a:r>
              <a:rPr lang="en-US" sz="5500" dirty="0" smtClean="0"/>
              <a:t>on </a:t>
            </a:r>
            <a:r>
              <a:rPr lang="en-US" sz="5500" dirty="0"/>
              <a:t>the </a:t>
            </a:r>
            <a:r>
              <a:rPr lang="en-US" sz="5500" dirty="0" smtClean="0"/>
              <a:t>military </a:t>
            </a:r>
            <a:r>
              <a:rPr lang="en-US" sz="5500" dirty="0"/>
              <a:t>installation must be active or </a:t>
            </a:r>
            <a:r>
              <a:rPr lang="en-US" sz="5500" dirty="0" smtClean="0"/>
              <a:t>retired military 	personnel and/or </a:t>
            </a:r>
            <a:r>
              <a:rPr lang="en-US" sz="5500" dirty="0"/>
              <a:t>their </a:t>
            </a:r>
            <a:r>
              <a:rPr lang="en-US" sz="5500" dirty="0" smtClean="0"/>
              <a:t>dependents</a:t>
            </a:r>
          </a:p>
          <a:p>
            <a:pPr marL="0" indent="0">
              <a:lnSpc>
                <a:spcPct val="120000"/>
              </a:lnSpc>
              <a:buNone/>
              <a:tabLst>
                <a:tab pos="344488" algn="l"/>
              </a:tabLst>
            </a:pPr>
            <a:endParaRPr lang="en-US" sz="3400" dirty="0" smtClean="0"/>
          </a:p>
          <a:p>
            <a:pPr>
              <a:tabLst>
                <a:tab pos="344488" algn="l"/>
              </a:tabLst>
            </a:pPr>
            <a:r>
              <a:rPr lang="en-US" sz="7700" dirty="0" smtClean="0"/>
              <a:t>Out-of-state institutions (primarily public institutions) approved by state higher education agencies to offer degrees by distance technology through a recognized regional or national education compact such as the Southern Regional Education Board (SREB) or the State Authorization Reciprocity Agreement</a:t>
            </a:r>
          </a:p>
          <a:p>
            <a:pPr marL="0" indent="0">
              <a:buNone/>
              <a:tabLst>
                <a:tab pos="344488" algn="l"/>
              </a:tabLst>
            </a:pPr>
            <a:endParaRPr lang="en-US" sz="6000" dirty="0" smtClean="0"/>
          </a:p>
          <a:p>
            <a:pPr marL="0" indent="0">
              <a:buNone/>
              <a:tabLst>
                <a:tab pos="344488" algn="l"/>
              </a:tabLst>
            </a:pPr>
            <a:endParaRPr lang="en-US" sz="2800" dirty="0" smtClean="0"/>
          </a:p>
          <a:p>
            <a:pPr marL="0" indent="0">
              <a:buNone/>
              <a:tabLst>
                <a:tab pos="344488" algn="l"/>
              </a:tabLst>
            </a:pPr>
            <a:endParaRPr lang="en-US" sz="2800" dirty="0" smtClean="0"/>
          </a:p>
          <a:p>
            <a:pPr marL="0" indent="0">
              <a:buNone/>
            </a:pPr>
            <a:r>
              <a:rPr lang="en-US" sz="2400" dirty="0" smtClean="0">
                <a:latin typeface="Times New Roman" pitchFamily="18" charset="0"/>
                <a:cs typeface="Times New Roman" pitchFamily="18" charset="0"/>
              </a:rPr>
              <a:t>					</a:t>
            </a:r>
          </a:p>
          <a:p>
            <a:pPr marL="0" indent="0">
              <a:buNone/>
            </a:pPr>
            <a:r>
              <a:rPr lang="en-US" sz="2400" dirty="0">
                <a:latin typeface="Times New Roman" pitchFamily="18" charset="0"/>
                <a:cs typeface="Times New Roman" pitchFamily="18" charset="0"/>
              </a:rPr>
              <a:t>	</a:t>
            </a:r>
            <a:r>
              <a:rPr lang="en-US" sz="2400" dirty="0" smtClean="0">
                <a:latin typeface="Times New Roman" pitchFamily="18" charset="0"/>
                <a:cs typeface="Times New Roman" pitchFamily="18" charset="0"/>
              </a:rPr>
              <a:t>							</a:t>
            </a:r>
            <a:endParaRPr lang="en-US" sz="1900" dirty="0">
              <a:latin typeface="Times New Roman" pitchFamily="18" charset="0"/>
              <a:cs typeface="Times New Roman" pitchFamily="18" charset="0"/>
            </a:endParaRPr>
          </a:p>
        </p:txBody>
      </p:sp>
      <p:sp>
        <p:nvSpPr>
          <p:cNvPr id="5" name="Title 1"/>
          <p:cNvSpPr txBox="1">
            <a:spLocks/>
          </p:cNvSpPr>
          <p:nvPr/>
        </p:nvSpPr>
        <p:spPr>
          <a:xfrm>
            <a:off x="0" y="228600"/>
            <a:ext cx="9144000" cy="1143000"/>
          </a:xfrm>
          <a:prstGeom prst="rect">
            <a:avLst/>
          </a:prstGeom>
          <a:solidFill>
            <a:schemeClr val="tx2"/>
          </a:solidFill>
        </p:spPr>
        <p:txBody>
          <a:bodyPr vert="horz" lIns="91440" tIns="45720" rIns="91440" bIns="45720" rtlCol="0" anchor="ctr">
            <a:normAutofit/>
          </a:bodyPr>
          <a:lstStyle>
            <a:lvl1pPr algn="l" defTabSz="914400" rtl="0" eaLnBrk="1" latinLnBrk="0" hangingPunct="1">
              <a:spcBef>
                <a:spcPct val="0"/>
              </a:spcBef>
              <a:buNone/>
              <a:defRPr sz="4400" b="1" kern="1200">
                <a:solidFill>
                  <a:schemeClr val="tx1"/>
                </a:solidFill>
                <a:latin typeface="Times New Roman" pitchFamily="18" charset="0"/>
                <a:ea typeface="+mj-ea"/>
                <a:cs typeface="Times New Roman" pitchFamily="18" charset="0"/>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0" normalizeH="0" baseline="0" noProof="0" dirty="0" smtClean="0">
                <a:ln>
                  <a:noFill/>
                </a:ln>
                <a:solidFill>
                  <a:prstClr val="white"/>
                </a:solidFill>
                <a:effectLst/>
                <a:uLnTx/>
                <a:uFillTx/>
                <a:latin typeface="Times New Roman" pitchFamily="18" charset="0"/>
                <a:ea typeface="+mj-ea"/>
                <a:cs typeface="Times New Roman" pitchFamily="18" charset="0"/>
              </a:rPr>
              <a:t>Institutions Exempt from Certification</a:t>
            </a:r>
            <a:endParaRPr kumimoji="0" lang="en-US" sz="3600" b="1" i="0" u="none" strike="noStrike" kern="1200" cap="none" spc="0" normalizeH="0" baseline="0" noProof="0" dirty="0">
              <a:ln>
                <a:noFill/>
              </a:ln>
              <a:solidFill>
                <a:prstClr val="white"/>
              </a:solidFill>
              <a:effectLst/>
              <a:uLnTx/>
              <a:uFillTx/>
              <a:latin typeface="Times New Roman" pitchFamily="18" charset="0"/>
              <a:ea typeface="+mj-ea"/>
              <a:cs typeface="Times New Roman" pitchFamily="18" charset="0"/>
            </a:endParaRPr>
          </a:p>
        </p:txBody>
      </p:sp>
    </p:spTree>
    <p:extLst>
      <p:ext uri="{BB962C8B-B14F-4D97-AF65-F5344CB8AC3E}">
        <p14:creationId xmlns:p14="http://schemas.microsoft.com/office/powerpoint/2010/main" val="1596116653"/>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ubtitle 8"/>
          <p:cNvSpPr>
            <a:spLocks noGrp="1"/>
          </p:cNvSpPr>
          <p:nvPr>
            <p:ph type="subTitle" idx="4294967295"/>
          </p:nvPr>
        </p:nvSpPr>
        <p:spPr>
          <a:xfrm>
            <a:off x="533400" y="1676400"/>
            <a:ext cx="8077200" cy="5334000"/>
          </a:xfrm>
        </p:spPr>
        <p:txBody>
          <a:bodyPr>
            <a:normAutofit fontScale="77500" lnSpcReduction="20000"/>
          </a:bodyPr>
          <a:lstStyle/>
          <a:p>
            <a:r>
              <a:rPr lang="en-US" sz="2900" dirty="0" smtClean="0"/>
              <a:t>ADHE </a:t>
            </a:r>
            <a:r>
              <a:rPr lang="en-US" sz="2900" dirty="0"/>
              <a:t>must </a:t>
            </a:r>
            <a:r>
              <a:rPr lang="en-US" sz="2900" dirty="0" smtClean="0"/>
              <a:t>approve </a:t>
            </a:r>
            <a:r>
              <a:rPr lang="en-US" sz="2900" dirty="0"/>
              <a:t>Arkansas colleges and universities offering distance technology programs for SARA participation based on institutional accreditation, financial stability, and student complaint resolution policy and procedures.</a:t>
            </a:r>
          </a:p>
          <a:p>
            <a:pPr marL="0" indent="0">
              <a:buNone/>
            </a:pPr>
            <a:endParaRPr lang="en-US" sz="2900" dirty="0"/>
          </a:p>
          <a:p>
            <a:r>
              <a:rPr lang="en-US" sz="2900" dirty="0"/>
              <a:t>SARA participation is optional.</a:t>
            </a:r>
          </a:p>
          <a:p>
            <a:pPr marL="0" indent="0">
              <a:buNone/>
            </a:pPr>
            <a:endParaRPr lang="en-US" sz="2900" dirty="0"/>
          </a:p>
          <a:p>
            <a:pPr>
              <a:tabLst>
                <a:tab pos="344488" algn="l"/>
              </a:tabLst>
            </a:pPr>
            <a:r>
              <a:rPr lang="en-US" sz="2900" dirty="0" smtClean="0"/>
              <a:t>Arkansas joined SARA on June 30, 2015; </a:t>
            </a:r>
            <a:r>
              <a:rPr lang="en-US" sz="2900" dirty="0"/>
              <a:t>a</a:t>
            </a:r>
            <a:r>
              <a:rPr lang="en-US" sz="2900" dirty="0" smtClean="0"/>
              <a:t> total of 42 </a:t>
            </a:r>
            <a:r>
              <a:rPr lang="en-US" sz="2900" dirty="0"/>
              <a:t>states </a:t>
            </a:r>
            <a:r>
              <a:rPr lang="en-US" sz="2900" dirty="0" smtClean="0"/>
              <a:t>have </a:t>
            </a:r>
            <a:r>
              <a:rPr lang="en-US" sz="2900" dirty="0"/>
              <a:t>joined SARA</a:t>
            </a:r>
            <a:r>
              <a:rPr lang="en-US" sz="2900" dirty="0" smtClean="0"/>
              <a:t>.</a:t>
            </a:r>
          </a:p>
          <a:p>
            <a:pPr>
              <a:tabLst>
                <a:tab pos="344488" algn="l"/>
              </a:tabLst>
            </a:pPr>
            <a:endParaRPr lang="en-US" sz="2900" dirty="0"/>
          </a:p>
          <a:p>
            <a:pPr>
              <a:tabLst>
                <a:tab pos="344488" algn="l"/>
              </a:tabLst>
            </a:pPr>
            <a:r>
              <a:rPr lang="en-US" sz="2900" dirty="0" smtClean="0"/>
              <a:t>32 Arkansas institutions have joined SARA; over 1,100 institutions have joined nationwide.</a:t>
            </a:r>
          </a:p>
          <a:p>
            <a:pPr>
              <a:tabLst>
                <a:tab pos="344488" algn="l"/>
              </a:tabLst>
            </a:pPr>
            <a:endParaRPr lang="en-US" sz="2900" dirty="0" smtClean="0"/>
          </a:p>
          <a:p>
            <a:pPr>
              <a:tabLst>
                <a:tab pos="344488" algn="l"/>
              </a:tabLst>
            </a:pPr>
            <a:r>
              <a:rPr lang="en-US" sz="2900" dirty="0" smtClean="0"/>
              <a:t>Applications from out-of-state institutions have decreased as more states and institutions have joined SARA. </a:t>
            </a:r>
          </a:p>
          <a:p>
            <a:endParaRPr lang="en-US" sz="2400" dirty="0" smtClean="0">
              <a:latin typeface="Times New Roman" pitchFamily="18" charset="0"/>
              <a:cs typeface="Times New Roman" pitchFamily="18" charset="0"/>
            </a:endParaRPr>
          </a:p>
          <a:p>
            <a:pPr marL="0" indent="0">
              <a:buNone/>
            </a:pPr>
            <a:r>
              <a:rPr lang="en-US" sz="2400" dirty="0">
                <a:latin typeface="Times New Roman" pitchFamily="18" charset="0"/>
                <a:cs typeface="Times New Roman" pitchFamily="18" charset="0"/>
              </a:rPr>
              <a:t>	</a:t>
            </a:r>
            <a:r>
              <a:rPr lang="en-US" sz="2400" dirty="0" smtClean="0">
                <a:latin typeface="Times New Roman" pitchFamily="18" charset="0"/>
                <a:cs typeface="Times New Roman" pitchFamily="18" charset="0"/>
              </a:rPr>
              <a:t>							</a:t>
            </a:r>
            <a:endParaRPr lang="en-US" sz="1900" dirty="0">
              <a:latin typeface="Times New Roman" pitchFamily="18" charset="0"/>
              <a:cs typeface="Times New Roman" pitchFamily="18" charset="0"/>
            </a:endParaRPr>
          </a:p>
        </p:txBody>
      </p:sp>
      <p:sp>
        <p:nvSpPr>
          <p:cNvPr id="5" name="Title 1"/>
          <p:cNvSpPr txBox="1">
            <a:spLocks/>
          </p:cNvSpPr>
          <p:nvPr/>
        </p:nvSpPr>
        <p:spPr>
          <a:xfrm>
            <a:off x="0" y="228600"/>
            <a:ext cx="9144000" cy="1143000"/>
          </a:xfrm>
          <a:prstGeom prst="rect">
            <a:avLst/>
          </a:prstGeom>
          <a:solidFill>
            <a:schemeClr val="tx2"/>
          </a:solidFill>
        </p:spPr>
        <p:txBody>
          <a:bodyPr vert="horz" lIns="91440" tIns="45720" rIns="91440" bIns="45720" rtlCol="0" anchor="ctr">
            <a:normAutofit lnSpcReduction="10000"/>
          </a:bodyPr>
          <a:lstStyle>
            <a:lvl1pPr algn="l" defTabSz="914400" rtl="0" eaLnBrk="1" latinLnBrk="0" hangingPunct="1">
              <a:spcBef>
                <a:spcPct val="0"/>
              </a:spcBef>
              <a:buNone/>
              <a:defRPr sz="4400" b="1" kern="1200">
                <a:solidFill>
                  <a:schemeClr val="tx1"/>
                </a:solidFill>
                <a:latin typeface="Times New Roman" pitchFamily="18" charset="0"/>
                <a:ea typeface="+mj-ea"/>
                <a:cs typeface="Times New Roman" pitchFamily="18" charset="0"/>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0" normalizeH="0" baseline="0" noProof="0" dirty="0" smtClean="0">
                <a:ln>
                  <a:noFill/>
                </a:ln>
                <a:solidFill>
                  <a:prstClr val="white"/>
                </a:solidFill>
                <a:effectLst/>
                <a:uLnTx/>
                <a:uFillTx/>
                <a:latin typeface="Times New Roman" pitchFamily="18" charset="0"/>
                <a:ea typeface="+mj-ea"/>
                <a:cs typeface="Times New Roman" pitchFamily="18" charset="0"/>
              </a:rPr>
              <a:t>State Authorization Reciprocity Agreement (SARA)</a:t>
            </a:r>
            <a:endParaRPr kumimoji="0" lang="en-US" sz="3600" b="1" i="0" u="none" strike="noStrike" kern="1200" cap="none" spc="0" normalizeH="0" baseline="0" noProof="0" dirty="0">
              <a:ln>
                <a:noFill/>
              </a:ln>
              <a:solidFill>
                <a:prstClr val="white"/>
              </a:solidFill>
              <a:effectLst/>
              <a:uLnTx/>
              <a:uFillTx/>
              <a:latin typeface="Times New Roman" pitchFamily="18" charset="0"/>
              <a:ea typeface="+mj-ea"/>
              <a:cs typeface="Times New Roman" pitchFamily="18" charset="0"/>
            </a:endParaRPr>
          </a:p>
        </p:txBody>
      </p:sp>
    </p:spTree>
    <p:extLst>
      <p:ext uri="{BB962C8B-B14F-4D97-AF65-F5344CB8AC3E}">
        <p14:creationId xmlns:p14="http://schemas.microsoft.com/office/powerpoint/2010/main" val="749658613"/>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ubtitle 8"/>
          <p:cNvSpPr>
            <a:spLocks noGrp="1"/>
          </p:cNvSpPr>
          <p:nvPr>
            <p:ph type="subTitle" idx="4294967295"/>
          </p:nvPr>
        </p:nvSpPr>
        <p:spPr>
          <a:xfrm>
            <a:off x="533400" y="1752600"/>
            <a:ext cx="8077200" cy="4953000"/>
          </a:xfrm>
        </p:spPr>
        <p:txBody>
          <a:bodyPr>
            <a:normAutofit fontScale="25000" lnSpcReduction="20000"/>
          </a:bodyPr>
          <a:lstStyle/>
          <a:p>
            <a:r>
              <a:rPr lang="en-US" sz="7400" dirty="0" smtClean="0"/>
              <a:t>On September 6, ITT Technical Institute closed.</a:t>
            </a:r>
          </a:p>
          <a:p>
            <a:pPr marL="0" indent="0">
              <a:buNone/>
            </a:pPr>
            <a:endParaRPr lang="en-US" sz="7400" dirty="0" smtClean="0"/>
          </a:p>
          <a:p>
            <a:pPr>
              <a:lnSpc>
                <a:spcPct val="120000"/>
              </a:lnSpc>
            </a:pPr>
            <a:r>
              <a:rPr lang="en-US" sz="7400" dirty="0" smtClean="0"/>
              <a:t>The Little Rock campus had 126 active students.</a:t>
            </a:r>
          </a:p>
          <a:p>
            <a:pPr>
              <a:lnSpc>
                <a:spcPct val="120000"/>
              </a:lnSpc>
            </a:pPr>
            <a:endParaRPr lang="en-US" sz="7400" dirty="0"/>
          </a:p>
          <a:p>
            <a:pPr>
              <a:lnSpc>
                <a:spcPct val="120000"/>
              </a:lnSpc>
            </a:pPr>
            <a:r>
              <a:rPr lang="en-US" sz="7400" dirty="0" smtClean="0"/>
              <a:t>The U.S. Department of Education is working with ADHE to help these students to enroll in another institution or to apply for student loan forgiveness.</a:t>
            </a:r>
          </a:p>
          <a:p>
            <a:pPr>
              <a:lnSpc>
                <a:spcPct val="120000"/>
              </a:lnSpc>
            </a:pPr>
            <a:endParaRPr lang="en-US" sz="7400" dirty="0" smtClean="0"/>
          </a:p>
          <a:p>
            <a:pPr>
              <a:lnSpc>
                <a:spcPct val="120000"/>
              </a:lnSpc>
            </a:pPr>
            <a:r>
              <a:rPr lang="en-US" sz="7400" dirty="0" smtClean="0"/>
              <a:t>ADHE regulations require certain institutions to obtain surety bonds to protect students in the possibility that the institution would close; ITT Tech had a surety bond.</a:t>
            </a:r>
          </a:p>
          <a:p>
            <a:pPr>
              <a:lnSpc>
                <a:spcPct val="120000"/>
              </a:lnSpc>
            </a:pPr>
            <a:endParaRPr lang="en-US" sz="7400" dirty="0" smtClean="0"/>
          </a:p>
          <a:p>
            <a:pPr>
              <a:lnSpc>
                <a:spcPct val="120000"/>
              </a:lnSpc>
            </a:pPr>
            <a:r>
              <a:rPr lang="en-US" sz="7400" dirty="0" smtClean="0"/>
              <a:t>The Arkansas Attorney General’s Office will be handling some student complaints from now on.</a:t>
            </a:r>
          </a:p>
          <a:p>
            <a:pPr marL="0" indent="0">
              <a:buNone/>
              <a:tabLst>
                <a:tab pos="344488" algn="l"/>
              </a:tabLst>
            </a:pPr>
            <a:endParaRPr lang="en-US" sz="6000" dirty="0" smtClean="0"/>
          </a:p>
          <a:p>
            <a:pPr marL="0" indent="0">
              <a:buNone/>
              <a:tabLst>
                <a:tab pos="344488" algn="l"/>
              </a:tabLst>
            </a:pPr>
            <a:endParaRPr lang="en-US" sz="2800" dirty="0" smtClean="0"/>
          </a:p>
          <a:p>
            <a:pPr marL="0" indent="0">
              <a:buNone/>
              <a:tabLst>
                <a:tab pos="344488" algn="l"/>
              </a:tabLst>
            </a:pPr>
            <a:endParaRPr lang="en-US" sz="2800" dirty="0" smtClean="0"/>
          </a:p>
          <a:p>
            <a:pPr marL="0" indent="0">
              <a:buNone/>
            </a:pPr>
            <a:r>
              <a:rPr lang="en-US" sz="2400" dirty="0" smtClean="0">
                <a:latin typeface="Times New Roman" pitchFamily="18" charset="0"/>
                <a:cs typeface="Times New Roman" pitchFamily="18" charset="0"/>
              </a:rPr>
              <a:t>					</a:t>
            </a:r>
          </a:p>
          <a:p>
            <a:pPr marL="0" indent="0">
              <a:buNone/>
            </a:pPr>
            <a:r>
              <a:rPr lang="en-US" sz="2400" dirty="0">
                <a:latin typeface="Times New Roman" pitchFamily="18" charset="0"/>
                <a:cs typeface="Times New Roman" pitchFamily="18" charset="0"/>
              </a:rPr>
              <a:t>	</a:t>
            </a:r>
            <a:r>
              <a:rPr lang="en-US" sz="2400" dirty="0" smtClean="0">
                <a:latin typeface="Times New Roman" pitchFamily="18" charset="0"/>
                <a:cs typeface="Times New Roman" pitchFamily="18" charset="0"/>
              </a:rPr>
              <a:t>							</a:t>
            </a:r>
            <a:endParaRPr lang="en-US" sz="1900" dirty="0">
              <a:latin typeface="Times New Roman" pitchFamily="18" charset="0"/>
              <a:cs typeface="Times New Roman" pitchFamily="18" charset="0"/>
            </a:endParaRPr>
          </a:p>
        </p:txBody>
      </p:sp>
      <p:sp>
        <p:nvSpPr>
          <p:cNvPr id="5" name="Title 1"/>
          <p:cNvSpPr txBox="1">
            <a:spLocks/>
          </p:cNvSpPr>
          <p:nvPr/>
        </p:nvSpPr>
        <p:spPr>
          <a:xfrm>
            <a:off x="0" y="228600"/>
            <a:ext cx="9144000" cy="1143000"/>
          </a:xfrm>
          <a:prstGeom prst="rect">
            <a:avLst/>
          </a:prstGeom>
          <a:solidFill>
            <a:schemeClr val="tx2"/>
          </a:solidFill>
        </p:spPr>
        <p:txBody>
          <a:bodyPr vert="horz" lIns="91440" tIns="45720" rIns="91440" bIns="45720" rtlCol="0" anchor="ctr">
            <a:normAutofit/>
          </a:bodyPr>
          <a:lstStyle>
            <a:lvl1pPr algn="l" defTabSz="914400" rtl="0" eaLnBrk="1" latinLnBrk="0" hangingPunct="1">
              <a:spcBef>
                <a:spcPct val="0"/>
              </a:spcBef>
              <a:buNone/>
              <a:defRPr sz="4400" b="1" kern="1200">
                <a:solidFill>
                  <a:schemeClr val="tx1"/>
                </a:solidFill>
                <a:latin typeface="Times New Roman" pitchFamily="18" charset="0"/>
                <a:ea typeface="+mj-ea"/>
                <a:cs typeface="Times New Roman" pitchFamily="18" charset="0"/>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0" normalizeH="0" baseline="0" noProof="0" dirty="0" smtClean="0">
                <a:ln>
                  <a:noFill/>
                </a:ln>
                <a:solidFill>
                  <a:prstClr val="white"/>
                </a:solidFill>
                <a:effectLst/>
                <a:uLnTx/>
                <a:uFillTx/>
                <a:latin typeface="Times New Roman" pitchFamily="18" charset="0"/>
                <a:ea typeface="+mj-ea"/>
                <a:cs typeface="Times New Roman" pitchFamily="18" charset="0"/>
              </a:rPr>
              <a:t>ITT Technical Institute Closing</a:t>
            </a:r>
            <a:endParaRPr kumimoji="0" lang="en-US" sz="3600" b="1" i="0" u="none" strike="noStrike" kern="1200" cap="none" spc="0" normalizeH="0" baseline="0" noProof="0" dirty="0">
              <a:ln>
                <a:noFill/>
              </a:ln>
              <a:solidFill>
                <a:prstClr val="white"/>
              </a:solidFill>
              <a:effectLst/>
              <a:uLnTx/>
              <a:uFillTx/>
              <a:latin typeface="Times New Roman" pitchFamily="18" charset="0"/>
              <a:ea typeface="+mj-ea"/>
              <a:cs typeface="Times New Roman" pitchFamily="18" charset="0"/>
            </a:endParaRPr>
          </a:p>
        </p:txBody>
      </p:sp>
    </p:spTree>
    <p:extLst>
      <p:ext uri="{BB962C8B-B14F-4D97-AF65-F5344CB8AC3E}">
        <p14:creationId xmlns:p14="http://schemas.microsoft.com/office/powerpoint/2010/main" val="225071277"/>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0600" y="2362200"/>
            <a:ext cx="7772400" cy="3505200"/>
          </a:xfrm>
        </p:spPr>
        <p:txBody>
          <a:bodyPr/>
          <a:lstStyle/>
          <a:p>
            <a:r>
              <a:rPr lang="en-US" sz="2400" dirty="0" smtClean="0">
                <a:solidFill>
                  <a:srgbClr val="FF0000"/>
                </a:solidFill>
              </a:rPr>
              <a:t>Angela lasiter</a:t>
            </a:r>
            <a:r>
              <a:rPr lang="en-US" sz="2400" dirty="0">
                <a:solidFill>
                  <a:srgbClr val="FF0000"/>
                </a:solidFill>
              </a:rPr>
              <a:t/>
            </a:r>
            <a:br>
              <a:rPr lang="en-US" sz="2400" dirty="0">
                <a:solidFill>
                  <a:srgbClr val="FF0000"/>
                </a:solidFill>
              </a:rPr>
            </a:br>
            <a:r>
              <a:rPr lang="en-US" sz="2400" dirty="0" smtClean="0">
                <a:solidFill>
                  <a:srgbClr val="FF0000"/>
                </a:solidFill>
              </a:rPr>
              <a:t>Academic Affairs</a:t>
            </a:r>
            <a:br>
              <a:rPr lang="en-US" sz="2400" dirty="0" smtClean="0">
                <a:solidFill>
                  <a:srgbClr val="FF0000"/>
                </a:solidFill>
              </a:rPr>
            </a:br>
            <a:r>
              <a:rPr lang="en-US" sz="2400" dirty="0">
                <a:solidFill>
                  <a:srgbClr val="FF0000"/>
                </a:solidFill>
              </a:rPr>
              <a:t/>
            </a:r>
            <a:br>
              <a:rPr lang="en-US" sz="2400" dirty="0">
                <a:solidFill>
                  <a:srgbClr val="FF0000"/>
                </a:solidFill>
              </a:rPr>
            </a:br>
            <a:r>
              <a:rPr lang="en-US" sz="4000" dirty="0" smtClean="0"/>
              <a:t>Academic Program Review</a:t>
            </a:r>
            <a:endParaRPr lang="en-US" sz="4000" dirty="0"/>
          </a:p>
        </p:txBody>
      </p:sp>
    </p:spTree>
    <p:extLst>
      <p:ext uri="{BB962C8B-B14F-4D97-AF65-F5344CB8AC3E}">
        <p14:creationId xmlns:p14="http://schemas.microsoft.com/office/powerpoint/2010/main" val="164155238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352800"/>
            <a:ext cx="8534400" cy="1981200"/>
          </a:xfrm>
        </p:spPr>
        <p:txBody>
          <a:bodyPr/>
          <a:lstStyle/>
          <a:p>
            <a:r>
              <a:rPr lang="en-US" sz="2800" dirty="0"/>
              <a:t>Agenda item no. </a:t>
            </a:r>
            <a:r>
              <a:rPr lang="en-US" sz="2800" dirty="0" smtClean="0"/>
              <a:t>12:</a:t>
            </a:r>
            <a:r>
              <a:rPr lang="en-US" sz="2800" dirty="0"/>
              <a:t/>
            </a:r>
            <a:br>
              <a:rPr lang="en-US" sz="2800" dirty="0"/>
            </a:br>
            <a:r>
              <a:rPr lang="en-US" sz="2800" dirty="0"/>
              <a:t>REPORT ON intercollegiate ATHLETIC REVENUES &amp; EXPENDITURES</a:t>
            </a:r>
          </a:p>
        </p:txBody>
      </p:sp>
      <p:sp>
        <p:nvSpPr>
          <p:cNvPr id="3" name="Subtitle 2"/>
          <p:cNvSpPr>
            <a:spLocks noGrp="1"/>
          </p:cNvSpPr>
          <p:nvPr>
            <p:ph type="body" idx="1"/>
          </p:nvPr>
        </p:nvSpPr>
        <p:spPr>
          <a:xfrm>
            <a:off x="457200" y="1752600"/>
            <a:ext cx="8001000" cy="1447800"/>
          </a:xfrm>
        </p:spPr>
        <p:txBody>
          <a:bodyPr>
            <a:normAutofit fontScale="25000" lnSpcReduction="20000"/>
          </a:bodyPr>
          <a:lstStyle/>
          <a:p>
            <a:endParaRPr lang="en-US" dirty="0" smtClean="0">
              <a:solidFill>
                <a:schemeClr val="accent2"/>
              </a:solidFill>
            </a:endParaRPr>
          </a:p>
          <a:p>
            <a:endParaRPr lang="en-US" dirty="0" smtClean="0">
              <a:solidFill>
                <a:schemeClr val="accent2"/>
              </a:solidFill>
            </a:endParaRPr>
          </a:p>
          <a:p>
            <a:endParaRPr lang="en-US" dirty="0" smtClean="0">
              <a:solidFill>
                <a:schemeClr val="accent2"/>
              </a:solidFill>
            </a:endParaRPr>
          </a:p>
          <a:p>
            <a:endParaRPr lang="en-US" dirty="0" smtClean="0">
              <a:solidFill>
                <a:schemeClr val="accent2"/>
              </a:solidFill>
            </a:endParaRPr>
          </a:p>
          <a:p>
            <a:endParaRPr lang="en-US" dirty="0" smtClean="0">
              <a:solidFill>
                <a:schemeClr val="accent2"/>
              </a:solidFill>
            </a:endParaRPr>
          </a:p>
          <a:p>
            <a:endParaRPr lang="en-US" dirty="0" smtClean="0">
              <a:solidFill>
                <a:schemeClr val="accent2"/>
              </a:solidFill>
            </a:endParaRPr>
          </a:p>
          <a:p>
            <a:r>
              <a:rPr lang="en-US" sz="9600" dirty="0"/>
              <a:t>Jake Eddington</a:t>
            </a:r>
          </a:p>
          <a:p>
            <a:r>
              <a:rPr lang="en-US" sz="9600" dirty="0"/>
              <a:t>Fiscal Support Manager, Institutional Finance</a:t>
            </a:r>
          </a:p>
          <a:p>
            <a:endParaRPr lang="en-US" dirty="0"/>
          </a:p>
        </p:txBody>
      </p:sp>
      <p:sp>
        <p:nvSpPr>
          <p:cNvPr id="5" name="AutoShape 5" descr="data:image/jpeg;base64,/9j/4AAQSkZJRgABAQAAAQABAAD/2wCEAAkGBwgHBgkIBwgKCgkLDRYPDQwMDRsUFRAWIB0iIiAdHx8kKDQsJCYxJx8fLT0tMTU3Ojo6Iys/RD84QzQ5OjcBCgoKDQwNGg8PGjclHyU3Nzc3Nzc3Nzc3Nzc3Nzc3Nzc3Nzc3Nzc3Nzc3Nzc3Nzc3Nzc3Nzc3Nzc3Nzc3Nzc3N//AABEIAKAAoAMBEQACEQEDEQH/xAAcAAACAgMBAQAAAAAAAAAAAAAGBwQFAAMIAgH/xABPEAABAwMCAgcEBAkGDAcAAAABAgMEBQYRACESMQcTIkFRYXEUMoGRFSNCUiQzYnJ0gqGxsggWRJLB4RclNDU2Q2NkosLw8UVTc4Ojw9H/xAAaAQEAAwEBAQAAAAAAAAAAAAAAAgMEBQEG/8QAOBEAAgEDAgIHBgUEAgMAAAAAAAECAwQRITESQRMiMlFhcdEFFIGRobEjQlLB4TNicvAVJEOCov/aAAwDAQACEQMRAD8AeGgM0BmgM0BmdAapEliKyp6S82y0gZUtxQSlI8ydACrt9MzHSzbFKm1tfIvMJ6uOn1dVgH9XPI6Aq6hVLi/8XuOiUBKuTERPtL/zXgZ9EnUXOK3ZopWler2INkEtRJR4V1C9Kus4ypgqYQr4gIAHx1DpVyTNH/HTWtScY+b9Dy5atNkKKnrDqco/emVQrP7XDjXvHL9IVpb41rr5MxFqUyMsKZsOpRiPtQ6oUH/hcGnHL9I90t8f118mezHixAOGZetIcz7zpVIQn4kLBGnSrmh/x8pf05xl8fUm0+pXCFEUm56NXAn+jTm/Zn8fnI7/AFTqSnF7Mz1bSvS1nFlom+EwHQzdFJm0dXdIWnrYyv8A3E+7+sBqRnCmHMjTYyJEOQ0+ysZS40sKSfQjQG7I0BmgM0B90B80BmgM0BmgMJPdoAUq13KXOcpVrxfpSpJ2dWFYjxfNxzcZ/JG+gBpcRufOH0ot27ashX4lodXAiK8xy2255Ppqtz1wtTfTsXw8dd8EfHd+SCFdImrhrfuOsiJCaRxGLT/qW2k+a/eP7NOCUu0yTuqFHShD4y1fy2RubFuUK2na/AgtGI3HMnjbbytxOM5yd8keOpRhGOyM1W7r1u3Js12/Vq3X2YdSjSaM1CdIWqMhSnnOr8OMEAK8sHUjOFSiEJKlHCQMknuGgF2zeVUTXafUnXGFWvU5a4jA4QHGyBhDpV91agrA8CPTQB7UJbNOhSJkk4ZYbU4sgZOAMnbQAQqu0SvUtipVW1Z7dOkAKamOR0LwDyUerUVJ588Y1FwjLdGildV6PYk0XDlu1GAj/EVVWpnGDCqGXm1jw4j2k/t9NQ6Nx7LNHvdGrpXp/GOj+WzBhUJmBPUqGXbQq7igcp7cCWrzHu5P6quWvekw8S0PJ2PFHjoS419V8Aipl3uxpyKVdkQU2cvAYlBWYss/kOHkr8k7+urDAFwOdAZoDNAZoDNAZoDytSUJKlKAAGSScYGgF9Va8/c7UkwpqqZa0fsyasCUuSiOaGe8J5Dj787a8bSWWWUqU6s1CCy2SaNRHKhCbixoyqLbyd0RWew9K/KcUN0g+HM9+q1xT30RvcqNnpDEqnfyXl3stLlan0K05KrRjRWnorZcSyWeIKSNzgAjteuc6sUVFYRz6lSdWXFN5ZTQbvr0aCzJr1vGZT32krRUKQvrkLSocy0e0NiPHXpA1dGNdpspur0Knv8AtUaC6pyIhaClXUL36spV3pVxJ9MaArazQKPVoD6LVtSoQKsscLb7bKoKGVfeUcgEDwAPloAtq1HrEq14VFbmJdWtDbNQluOFLi2xgOcO3vKGRnPfoCNcXR9QZlvzIdMo8KLLUyfZnmmkoU24PdOR5/26Als1SdTLZgruWnOuvcIZnGMjrwnbBWUpySk9+AcZ5Y0AKUurQKHc9PptoVJFTpVRdUHqW2vrDB8XEH7CM80n4aAaOgIdXFOMFwVf2b2RWy/aeHgPz140noydOpOnLig8MEqjRjEpq22WU1223hxLhOqDi2R95pR5geHMd2q8ShtqjoKdG8WKvVn38n5+pEpVcdtiOy+5NdqtpOnhanKyp6Ac+673lHdxcxyOrFJSWUYa1GdGfBNYYw23EOISttaVoUMpUk5BHiNelR60BmgM0B8J0AvbjqCLnkzIapPs1rU5RFUlJODKcH+pQfug+8e/lrxtJZZZSpTqzUILVlrQ6OuquMVGqRxHhsAfR1MAwhlGNlLT97HId2q0nJ8UjfWrRtouhQev5pfsvD7lZW7quWnVmsLYhUx6mUwNlyOt4oeWhQ4g4lR2Oe0OHxGrTmFlRekCjVSW3TZbcum1N0DhhzWFIUvP3TyOgJtp0yZQ4kyHKW17C3JcXDPFlaGVKKsKPLYk48tAk3ojQ9cVMVPc+hKcqqVBI4FORGk4H5KnTgfDOq+lT7Opvj7Pmo8VZqC8d/luQ6jXKzHBVU6jQqEjGeF93rnMePNIH7dPxH4Hv/Rp98/ov3B2TfVEbUUvdIjvFnf2Wn8Q+GEHThl+o8VzbLaivmz5GvyhurCGOkSQFZ29pp2E/PgGnBL9R67q3f8A4V82EVNrlXlb0qq0Kup+40vqXMfAqB+Q0/EXiF7jU0alD6ons3VDiOparkJ6kPuK4Qp9ILaz5OJ2+enSL82gfs+clxUJKa8N/kEqHEOJSpCgpKhkKScg6sOe008MBL0YYvS2JKqcgvS6RN6ww3RjrFtHdtYPcpPL84aAsbSjQpDcWuW86YlMmRyp6AlP1fWbdoD7CgeIHHPw79AaJsVpJkVy2epmsOFTc+EhQU3JA2VjwWMfHv1VKLi+KJ0aNeFeCoV35Pu8H4fYraDU2rYeiJjvqetOpOcER1W5p7xP4pXggnlnkdtWRaayjHWozozdOa1QxAc69Kj7oDDoATvapylLi27R3OCp1LIW6P6LHH4x3yODgeZ8tAQKDS4k5xhmM0G7cox6uMgj/Knk+84r7wB5eJydVY45Z5I6cn7nR4F/Ulv4Lu82FNv1eLXqYiowuPqFrWhPEMHsqKT6ctWnMBytU1j/AAl0ia/DXIbehuI2SVJbdbUFNuKHLYLWAo8uLQF7XapBpXUvvt9fNVlEVlpIU64TjIT8hk6jKaijRb206700S3b2QBXlcMKmNB69ZPXOKwpigQl93cXT3/HbwB1Dgc+38jU7mnb9W2Wv6nv8O77iuuPpTr9UQqLTVopFPGyI8IcJx5r5/LGrcHPlOUnxN5YDqWt1aluqUtajkqUcknzOhEuqhalWp9IbqkqOhMdQQSkOArbC90FaeaQcbZ0B8oFr1OvsvvU9DPAyoI+tdCOsWQSEIz7ysAnGgKYcaHRwcSXEq24diD5eegDe3elC5KKPZZroqcLkuLOHEceAUdx8c+mj13PYycXlDPsy4qfVuJ6ypIhTB2nqFNV9W549Ue71HxA1VwuPY+R0Y3cLhcN0s/3LdefeE7cak3W86+fbaXWGkdVJDLvUvpTvgK7lp54JB8tThNSRmubWdDD3i9mtn/JKQbf6OrXS0uR7PAjcSh1q+JxxRJJx4qJ1IzAzRJNzfSEy8DTfZaXL4AaOhomS42NuvIH+s5bd6du4aAtrgp8amuvuvsFygVf6qoMEfiVq2Do8B4+eDql9SWeR06b97o9FLtx28V3ehIsmfKhvyLXqzpclwEJVEkKOTLinZC/NQ91Xn66uOZtowvHLQGqU+1FjOyH1hDTSCtaidgAMk6AWsJUqe0uopSturXQ51bOfeiQU8j5dnf1UPDVc29lzN9jTjl15rqw183yQSV81q3aZTxatKZmxIm0mNxkOrbAwAjbdWTnPl56nFJLCMdWpKrNzluwWtGbWqs1PYtSq0qHFVNdeLUtpa5UcrVxKSpvIA7RVr0gFzkl+2qQF1Kc7VqpIXwNZQEF5w+6hCU7JSP7zqMpKKNFtbuvPGyWrfchd3zd6rODgDzUy7ZiPrXeaKegjZKR48vXme7XkYtPL3Lbm6UkqNJYgvq+9/wC6COmy350p2VLecffdVxOOOHKlHxJ1MxGQVx25jK5jKno6VguNIXwlae8Z7s6AI7/airqcarU9ltmFVYyJKGm8cLS/dWgY5YUk/PQEyq3gxOsz2JxhldYlrbRMkoaKVFlnZsKOcKUdtwBsnfQG2y7jo1OpLLdUcebfp9R9vZbaZ4vaT1fCEE57JBxue7OgIfRzIb/nemS+plpJbeUX3HUI9mJSfrAVbEpzkDQEW/qvDq9dDsF5yS2zHbYVLcRwrlKTzcUO4nP7NAUESS7EfRIjOuMvtniQ42rCknxB0A7rFvP+eHs8SY+iFdcRP4HN2CZie9Cx35A3HxGq5wzqtzZa3XRp06izB7r914jCiMUm7vZJNWpyBU6S/wBtl0ZLTmMHnzSdiO7ke7XsJcS8SN1bOhJYeYvVPvXqeZfSHRYLr7clmqILCyhwinuqSkg494DHPUzKe4910WvTfoF6NNaclsLIanQ1sB1I5gcQGefd4a8aTWGShOVOSnHdA1UW5kGOXmUqdrFqu9az96XBVspPn2Qf1kDUKeV1XyN19CMuG4htLfwfMZFPmMVCDHmRHA4w+2lxtY5FJGRqw54M9Ibi5jFNt1gnjrMoNOkfZjp7Tp+IHD+toDxSXo4m1m43uzChIVEjBI9xpodsgeJUMfAarh1pOR0Lp9DQhQX+T83t8kRo15zaVLdVezMGkw3mPaYakvFSwkEAtrHescST2c89s6sOeb6LEpVwVwXYikOQzHQptiS+jqlyQRutSOeByBO/PuxoEm3hA9c10t02myLwfQVuOFUOhsKG2/N0jzxn0AHfqqHXfH8jpXL93pq2jvvLz7vgKuh0Si3PHXPq9fqn0o6tS5TbFLckcJJOCVJ8Rvq05pvqVi0RMZSaXXpZnKBLLNQprkVD2BkpDitgrAOM89AL8bK9NATqdS6hV3uppsORLcSN0stlXCPhy0AXQuiC9ZW6qWiOjGQp+S2P2Ak/s0B4mdEd6RuLhpaZATzLEltWPgSD+zQAlUaXOpT3UVOG/Fd5hDyCkn0zz0BEA4lADck40AwafYlCLARUa/MM5GBIbp9McktsqIzw9YnYnBGcemgIdw0OhW7HRKpNeqZqiFpXHafprkbODuoKV4aAaVrXSa1R492MJ/xhAAjVllG3XNc+sA8s8Q+I1XNcPXOjaSVaDtaj31j4P+RgXFLpTVtTpFVdR9GLjqLixuFJI7vEnO3nqxanPlFxeGC/RnSJz7Rum4XHHZ8plLUUPJAUxGHu5HcpWAo+uh4WtxOMR5lMuGOttyOlfssopUFJcZcPCM+OFY+Z1XPRqR0bP8WnO3fNZXmvVHiwlKpz1Wtp04+jZPHEH+7OdpAHoeJPw1Yc4rKvOzdtwVPBUmhUoRmB/tnu2fjgIHxOozeItmi0pdLXhDvZet2wxMsxigynpLLamUhxbC+BfF7xOfzt9eQjwxSF3V6avKfewXmW3dtDeZmwXYV0NREFLLNTbAktp29xzvOw5+GpmcJrtfkO0qHSm1BqbVFpjktn3E4y4R6JB1XU1XD3m/2fGKqOtJaQWfjy+ogemKvJql1Lp8NWKfSkiKw2OWU+8fnt8NWLQxTk5Scpbst+hnrDRLvS0640tTEdIcaWUKTlSxkEbg76ER31G0qbPoEyjupdUxKRwlbrinloPcoFZOCOegAig9BtAgvh6rSpFRI91o4bR8cbn540AXOXBbVuTItAhlhEx1aW2oMJA4gT3qA2SMbknw0B8gVGRc8x8xHVR6PHcLZcbOHJShzwfspHlufLVcZce2x0atCNpBKazN6+CX7spbjviHYziUu0tx6I7JW2tyOoZbWEpIBB55Sc8+46kjJV4sRb5osaPdVoX/GMNKo8lSh2oUxsBfqAefPmNSKQZrnQZQZsjrqXMk08KPaZwHEfDO4+egCRduxItWt6jx1SGYEWDIUWo7y2Q4oFoBS+AjiO5PqdALL+UY2lmrUNtsEJREUBkkn3vE89ACnRLcSaDdzCJBBgz/wWSg8iFbJPwP7CdD1Np5Q/7bjMuQKla9RR17cFws8Dm/GwrtI+QOM+Wq6emY9xvv0puNwvzrXzW5CkdIsd192FbtDqtWksqLSw0x1baFA4IK1eBGrDnmi1Ys2dRLgoNbgogyXHFyERW3OMNtvZUnCvzwv021GUeKLRdbVXRrRqLkzTS5ribktWqr2VVITlOmebrQK0beOQ4PjpB5imWXtNU7icY7Z08nsRo/4XBmrG66rdHVKOPeQ2oD5YaOo1dseJd7O6s51P0xb/AG/cKrhu5mk1BNKh0yfVKmtsOiNEaBCEnIClqJASMjGdWHPKi35d5XLLh1SSYFMoqXiVRGypb73CSnClYwBkZ2540BIuCcI1xT6grHBRKSp5IJ26xeefwQPnqvep5HQz0dj/AJy+iOVXlrcdU44oqWs8SlE7knmdWHPGt0GJ46fc6AM8SYg/+RWgOiM76ARXSt0rS0zpFDtl7qW2iW5E1B7Sld6UHuA8efpoDR0T2VMDEy4ZboTLegPGHHOSs8YI6xXhnfHjz1GWzwXUVipCUtsjP6LltqsyElvHEhTiVjwVxnn8xqu3f4aOh7bz79NvZ4+WCj6TqLHeLiqglf0TPCESHUDJivp2bdHlvwny17J8EuLkzy2pK7odCu3HVeK5o5/rtFqFuVJLEvZQ+sYkNKyh1OdloV4fu1ank5koyg+GSwxu9E3SrIlTI9BuZ3rXXVcEaaeZUeSF/wBh9PXQiNaSkm66evfCYMkeW62dAJf+Ukc1ujfoq/49AJ0aA6mtypGZU7erCsf44pRbd/8AURhQ/erVb0qLxOhB9JYyj+lp/PRhBPuO3qG8Yk+qQYLoHWFpx0IPaJOcd+TnVhzyFS7ltaqXCEUmfGl1N5gpKmVcX1ad8E8sZJ+egBaqYg02StI4TSbnacSfuIdWnPwIdOq6emUdC/63Rz74r6aHmzVqkUey3lHJkz5kpfqoukfxa8n2oi0S93rvwX3Dau21Eqy0S21rhVRsYZnxzh1Hke5SfyTkatOeV9oGrUlbNuVWBxojsFTNTZP1T6QR7yeaV5OccvPQAt0hSepty/XgSFccaPnyIQMf8Wq4dqRvuVi2orwf3OdDz1YYBydBdToluxKjNqtZiMrm8CRGPEVt8BVurbG+dtANRy9qBNQ5GpdYhqnOtqEdDiygKXjsjKgBoDmWgUV2p3nGos9RQtyYWpBG+ME8fL0OgOibUqLamYVUX9WxUJD0ZKR7qQDhkeQCW8ep89UwllcR17y26OToR/Ik/U9Q0G0LnfZcITR6s7xMr7mH/uk+B7teL8OXgyVR+/2qkv6lPfxXf8AylxmZcZyPJaS6y6ClaFDIUDq9rJyITlCSlF4aFDd1tRqPmlVZLj9uTFkx3+a6e6e9J8PEciM941my6L/tPoMQ9rUW1pWj/wDSFA/QKpS7rboyU5qCZCEslKsJXkgoUD4HY51pPnmmnhnTir5tmMrqZlaie0tgJdCFFfCrG4ykY0PBRdOtRo9fcg1GlVmI+YzZaVGHEHDk54hkchoBRDQHQPR1IK7MslxWctVR5jPkQ7/d8tVz3j5nQstaNaP9ufk0Fcqg06f0gTXKrTo8oO01n2ZUhgLCVIW5x8JIwD2kasOebqXaaqWq2hHbi5pocTIebTwFaVNlIx3nfHy0BQXunhpd9gDdLUZ4eqQCD/wjVUe2zfca21F+f3NVmoVHotlNLGFR50yMr1SXU/8ALr2faie2mPd668F9xpDVhzz6eWgFP0iRlPW1frSQSsOxX8eQ4Mn5JOq49qR0Lp5tqPk/uc7Hnqw540eh3jNBvDqXVtO+zsBDjZwpBKljIPcdAOe46LCh2dWWktqeBiOEmS4p05CTg5UTjQCV6Crddql1irPp/BISVdsn3nVJIAHicEnQ9WU8jRtGmNzLaqtrziW3IUlaEq+0gE8SFj47jWenHMXB8md32hXcLmndw1UkvRo+CrmIk23fjAU052GagfceHcSfsqG2/wD30U8dSoeu1VT/ALVg9VvHmvVBFSZb9MkMUupvde24MQpv/nADPAr8sDv+1q2La0Zza8I1U61NYa3Xd/BLualN1yiyoK0glxH1ZP2VjkfnpUjxRwQs7mVtXjUXI52vKOubacKqFJTLpj/sLqhz6tQKkZPkQpPx1Xbybjh8jo+3reNO5VSG01kcjVPakzLVhpU7HimmPOrajOqZC1AM4zw4z7x+erziC4/lFsNxqpQ2mk4QmIsbnJPaHM8zoBQAZOgOgOjlgiyrJbPN2qvPY8h1v/5qufaj5nRsnilWf9v7ocHPfA1Yc4+6AWN8q4qXfnCRuzHaHqRjH7dVR1nI33GltRXn9zxGxFhSkpz1lJuguKBPuodUDn0w4dKuyZ77P60p0/1RfqMuRIaix3H31hDTSStajyAA3OrW+ZhhCU5KMd2VNvXVSrhQoQH/AK5O6mXBwrA8cd41CM4z2NV3YV7RrpVo+ZS3BB9ouCp004IrVIU2jPLrG8jf4LHy15tU8yzHSWOV+SX0Zyq4hTa1IWkpUk4UkjBB1Yc8afQqM0i7B/so38atAPW8P9FKx+hu/wAJ0AteiuMpimUeFC4UPOU92eFHYLeU4EjJ/NTw+h1W318HRo04xs3Ulzlj4YCx+UhTzd2UpCiWkmPU4uO1wJO+330H5jUW9eNfEuhB490q89Yv/eTCORHptxUjhcDcmHIRxJUN+fIg9x1ZiM0YITrWlXMdJICYDUmj1BVn1J5S4z46ykyle8hSdwM+RH/Wcapj1HwS+B2azhc0/faSxJaTXeMCE8qREYdcTwrWhKlJ+6cbjV62OBNJSaRz3dakN2xdStg27Ummmvzgtav3A6oo9qR9B7bf4FCL3wOCmDNWtg+FHe/+jWg+dFd/KU/z1Rf0Vf8AFoBODQHUltU0w59uUYgZpNLLr2O5xeEj/m1W9ai8DoU10dlKT/M0vlq/2CO4bnplvNBVQew4oZQygcS1eg/t17OpGCyyq0sa93LFJfEs4cpqbFalR1pWy6gLQod4O41JNNZRmqQlTk4SWqFrVsTaXNQAFGrXMy0gfeQ2tGfkG1ahT5vxN1/1VSh3RX11J1WgqF13FTEkoFapiZcfHLr2uwo+v4s/PUprMWjPaVVSrwm+8JIbca6rTjiUFlqWwnrAlXCQrvG3nqKxUhrzLajnZXbcN4vQ0WjZ8W2VSVsuKfdeUAHFgZSgck68p0lT2LfaHtOre8KksJHq9m1x4casx0KU9THg8Up5qbOyx/VOfhr2pspdxD2e1KUqEtprHx5HPvTBQEUe7XZcRP4BU0+1R1jkSr3h89/iNWZzqYZRcXhl30I70u6h+RF/jVoeDzvD/RSsfobv8J0Am+iC4W3UwGVq/DKWlxtSO96Ks5JT4lCt8eGoSj1lJG23qp0Z0Jc9V5r+BnXHGVSZzdyUsZypKKg0D2HmTtx471J2PpnUZrh60S+0qKvB21T/ANX3Pu8mS6HHNJrk2nM/5C+gS46O5sk4WkeWcH4nXsVwtpbFNxPpqMaku0tH+3oRL/YCkUZ9A+vaqTQbI57nB15VWcMu9mTa6WL2cWXddqTVFpEma4BhpJKEjmtZ5AeZOpzlwxyYrai69WMFz+xzZ0iyzDhRLeKwqShwzJ+Mdl5QwlGfFKefmrUKUOGOpr9q3auLjq9mOiH7SRmo24fCju/vY1ac0VX8pT/PVG/Rl/xaADeii3vp+8YqX0fgUP8ACZKjsAlPIE+Zx+3QJZeEdFWaFTjOr7iVA1F36niG4ZR2UfPc/HVVPXMu86F/+Hw26/ItfN7nq7rTjXO3HDzimHWV/jUpBJQeadKlJVNz32f7SqWTk4rKfLx7zeGIlp2w8GOPqIjKljjUVEn/AL69wqcPIq46l7dJy3kwVpkNxy4LTpaxldPiO1OZ5OOApT8ypfy17BYiiN9UVS4m47bLyRb9IKVwEUu42R2qTKCpA+9HX2HPlkK/V1Myki13UwKtUqMMdUVe2w1A7Kac3UB6Kz8xqqno3E6F3+LRhXX+L81t80FGrTnmt4NlBS7w8CuyQrkc7Y0PU2nlCqum1DV6TJtF5WJkMGXRXln8Y33tZ8uX9U6rj1XwnRvI+8QV1Hyl4Pv+IKdC8Z2LHuyNJQpt5v2VtbahgpUHFAg6sOaOy8P9FKx+hu/wnQHH8GZIgSmZcJ9bMhlQW24g4KSNAdIdH92yrooq6dcNFmRFraLapYjqSw6COecdk/s0wSjJxkpLcMDKpbVSVIeqMRC0tBlCVPpBAzk9/ft8teYJOfU4fEhvKh1asRXnZ0Qx4SitlpL6VFxzGAo4PIAnA8TnXjjl5ZbTrKlTlGO8tH5dwA9Kl31GA5w06mT1uM5LUxyKoR46txxJyO2vHedhnYaOOXlkI1nCHDDnv4iEecW6pbjq1LWolSlqOSonvJ1IpOtqQCZ1vHPKjufvY0Aq/wCUc2t6v0JplCluLYWlCEjJUSsYA89AX9qWoug0Vm2WVn6XqoD9UeRzjMfc/ekeZJ1VUeeojoWcVSi7qey28X/A0oS4qAqHEU3+ChKFNIP4sY2B8NtWpY0RglJybk9yVoeAxdixUJ1NoKTtId9olb+6y2eLf1UAPnqqpq1E6Nl+FCdw+SwvN+hGsMGpy6zcrg7M+R1MQ/7s12UkeSjxK+I1ac4KZsZmbEfiyUBbL6FNuJPIpIwdALeAZkCOYiipyr2q5jcZVLgq5HzPCP6yNVzyusuRvsZxfFQm+rL6PkxjR58aRTkT2nAYymg6Fj7uM5+WppprKMdSnKnNwluheQm6t0luNT5bsilWwhzijR2V8D0wpOQ4pQ3SkEbY8M+B16QDC4KWzVGWo7cjqalH+viO57aFDbPmk5APdvqM48SNNrc9BN5WYvRrvXqUNPbjzH6qfYkxbjdSwicwDhLwQvIcT4ggnfyAPLUYTzo9yd1bKmlUpvMHs/2fiEV4HNqVj9Dd/hOrDGcz2JV6bTY05EiWil1FzgMepqie09Wke8gJ+yTn3h4Y20BLrDc2NMjVWvVObcNvSFhKZkaWpO/enCs8CgAeyQPXQDUoXRb0f1qlx6lT2pMmNITxIcMpW/iD4EHII7joDZV+i7o+o8Nc6oJcgsN83VTFgDyG/PyGgARbEGC0Krbdz1qj0YOFKZc5ZWiQfutMjtL8yRgaADL8qVNqdQjrpq25DjccJlTG4/UJlOZJ4+Du2IGe/QHS1Gz7XQMDb6IXv8WdAQ7rj05q4YFTMf2+tttKap0TuSonJcPgB493rqE58Oi3NVtbdLmU3iC3f+8z0mZSLJhe13LU20Tp7nE88oEla8e6kAEhI5DSEcb7i6uOmklFYitEv382Utr3RQHukCpIpk5tLFUjNOpC0Kb45CSpKscQGSUlPy1MyjElPtRYzsh9xLbTSStalHYAbnXjeFklCLnJRjuxa1CTMmR1KjqKKxc7gjwh3xoSd1L8uySfVQ1Cmm+s+ZuvpKCjbR2jv4t7+gxqbBj02nxoMRAQxHaS22kdwAwNWHPJOgBG96fKjPRrnpDfWTacCJLAGTLindbf5wxlPn66Ai29UYsB5gR3A7b1Y+uguEbMrVuppXgD3A8jkaqXUljkzp1Eryj0q7cd/Fd/qR6jLrVkRWqXRaYKuzJdUimoB4THJyrgc7igb4OQcbd2dWnMN1v24aJ7RdV31JUmr9UVvvFwhmK2NyhseH7/AN4GykyoPSBR01KOmRT50R9baHU9l1pQ3+KSMEpOoyipeZptrqVBtYzF7p8/5PtQqkhunSaNdQEQymlMt1NpJLC8ggE/cO42O3hqCm1pM0StIVk52rz/AGvdeoiLm6M7joIL6YwqMHmmVC+sBHmOY/d56tOe008MprYr7tDlOIeb9qpslPVzYS/ddR37dyh3K5jQ8Hl0OhVGlVehJecfpgbaqFOfX9plwfv5Z8wdAL+sV43xctRq1aWs25RQXExUKx1g4uFCR+UtWMnwzoAErtZl1ud7VMUEhKeBlhAw2w2OSEDuSNAX1s9Gty3BwvIiexwjuqVM+rSB3kA7n5fHQavRD9YqheTGp9sMInS4rAjLqCwQwwOznf7Xu8h4aq6TOkDoxs40kp3Twu7m/T4niYtq0mHHGW3q1c0xCloRzcdCefkhtP8AduTqUYY1e5RcXTq4ilwxWyX+7m3o6lMV2kLrEiaudNkLxKbdQEiG4ObKEc0geZJPPOpmUtrmtilXLA9jqUdJSlQU26gcK2z4pV3aAo67LiTnHacHAxQaSkOVJ77KuEZDIPfy7Xy79VN8b4VsdOilZ0uml25dnw8fQ3WXBfqMx+66mz1T0tAap8dQwY0QHKRjuUrmr4DVpzW8hjoeGaA+Y0Au7gpjNsPTHH2C9adTXxTWU5JgPE/jk+CCcZxyO/jrySUlhltGtOjNTg9UXVEqztOfYpNafS8l0fgFQBHBJRjYE8uP9/PVcZOL4ZGyvRhWi69Bea7vHyPVfpM2u16FEmtITQY34UvhcJVJeSocCFDGyRurG+SBq05xSQKvGte4r6XMJ9laWxOSlG6llxvBSPMqTgDQFmityaRZj9avRDYaUrjMdtvKmmlqAS2rOylAKGeXL46YPU2nlbntigxghuVbNQkUhchAeTHx2FA95ZX7vnjGq+jx2Xg3r2g5rhuIqfjz+ZBqtBnzdq5bdErYx+NaPVOfJQ/t0zUXLIcLGp2ZOPms/VHvjQymaDaFZbVMYTHdWy8hRDaU8ISg8fZAHhjck89eccv0se5UntWj8coo6VbFFgRZ8SFZNcVHnoS3IbfkJAUEniH29t+/TpH+lh2VJb1o/X0LilW/MhkGh2vRaPgYDz6utcHwSOfx0zN8sBU7KnrKTl5LH1foSKtS4UWOiVedWfqCeMBEYJKW1L7kpaRus+W+nR57TyPf+j0t4qHju/mXlOeNRpDzMOLMo+AW2C8whCk7bLSncY35H5asSxsYJScnxSeWUHR5VJC3ZtCrwzXqV9Wt8p3ksEkoWD3jx89enhImWvOi3i1XLdktRW5fYqjDqSpDoA2WAPt92c+fkQJFcrD02S7R6I6hDyU5mTT7kRHfvyK8ch3d+qpSbfDE6NvQjSiq9daclzb9CgotMj3S5GYhoUi0ac7xt8ROam+DnjPi2Fb/AJR8tWRiorCMlevOvNznuxjAActelJ90BmgM0B5cbQ42ptxCVIWCFJUMgg9x0AvKtRXLXYeYER2p2k8eJ2GgFT1PP3mu8oHPh5jfGvHFSWGW0a06E+Om8MnUqvO0yIy+5JNYoLv4mpMdtbI8HQOYH3ufjqvMob7G506N5rS6s+7k/L0JD9q0mu3TEugSEyWUsJCWUK4m3VpUShZ7jw5O3jjw1YmnqjnThKEuGSwyuvBLtyXrRbb6pz6NjlU+epbZCXOH8WgHkrtc/XXpE3dIqEw6xalaISkRamGFrxyQ6kp+WcaAsK1VZ06vxqJbj3VvR3UvVGVwBbbLW/1RyPfVtgbEDf1Aq7muSpw71ao0esUumQ1wTJL05niHEFY4c8aeegCuImoqov18uM9NU2opkR2sNqzkpISSdsY79ALNmv12o23CmQ7jk/zmkvKQzTEss9WoocKVgp4chAAPaJz68tAGV1WrUKxUaXV6XWRTalAQpCVKjh5tQX73ZJ8uegKdUm7qXdVIgLuGHWUynfwuK3AS0WGgN3CUkkDuGcZOgCKtUGmuV2FcsmUuG7T21pW4hzgDqD9lZ70jfbz143jclGEpy4YrLK2pV5+rRXnIUn6LorQ+vq0js8Y8Ggf4vlqvic9I7HRVGlZrir9afKPd5+hW0mkrumKiLHivUy0UKzwOZTIqZzzX3pbPnur01ZGKisIxV6868+ObyxiMtNsNIaZQlDaEhKUpGAkeA16UnvQGaAzQGaAzQHwjOgBGpWi9DmO1O0ZKKfLcPE/DWnMWX48SB7qvyh8c6AH2p7MOoBp8vWjWHFfiXQFwJas/ZI7O/wCqry1X0eHmGh0IX3HHguI8S7/zL4+oTIuOXA4TcFKcQnHZmwx17Kh44HaTn015xtdpHvudOrrbzT8Ho/Rn2us0m+LeegRKoz9YUqbeaUFKaWkgpPDnOxHLU4zjLZmSrbVqLxUi0Wdv0SNQoAixytxalFx+Q4cuPuH3lqPif2ctSKQYrVMqpv8AFYaoCajATA9mwp9pJKiriJ4VHl3aAKaJJmvsL9tpP0YlshLTReQslOPydgO4b6AE6DYgVCrMC4o7D0aTVXp0FbTh6xgLO2DgcJ2zse86AtRHhUijuwblr/t8U7JVNUlLgGdsqTgk+fPUXKMd2XUrerVeIRbIlPnsMtONWVbwCXDlyW637Ozn7yie0v8A631DpG+yjX7lTpa3E0vBav8AgppM1mZUFMKceuusNnIgxRwQox/LV7o+JJ8te9HnWWp5K+VNcNtHhXf+Z/H0L2nWlJqMluo3hIblvN7sU5gERI3hhJ99Q+8fLA1Yc9tvVhgBgY0B90BmgM0BmgM0BmgM0BnPnoDROhRJ8VcWdGakR1jCm3UBSSPQ6AFzZbtNWXLVrMumf7m59fF9OBW6f1SNAU8+m1tDvFWLQp1WUP6bSXww6fDKVkEd/JR1Fwi90aqd7cU1wxm8d26Iv0jBhbOS7zo6k80uxlvoT8eFYI+Oo9HjZsud/wAX9SnF/DH2PTd309IAHSGyk+EmAEq+OQNecM1+Y894tnvS+rPq7wgK2/whx1HwYghR+GM694Z/qHvFstqP1Z4FTgThhufeVXKhshiKthCvjwIA+evOjb3bPff1HsUor4Z+5Kg06ruO8VIs2DTlH+m1iQHnB+okkn+sNSUIrkVVL64qLhc3juWiLf8AmXJqhC7qrkuop74bH4PG9ChO6h6nUzIE9Pp8OmxURafFZjMIGEtsoCUj4DQEnQGaAzQGaAzQH//Z"/>
          <p:cNvSpPr>
            <a:spLocks noChangeAspect="1" noChangeArrowheads="1"/>
          </p:cNvSpPr>
          <p:nvPr/>
        </p:nvSpPr>
        <p:spPr bwMode="auto">
          <a:xfrm>
            <a:off x="155575" y="-731838"/>
            <a:ext cx="1524000" cy="15240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6" name="AutoShape 7" descr="data:image/jpeg;base64,/9j/4AAQSkZJRgABAQAAAQABAAD/2wCEAAkGBwgHBgkIBwgKCgkLDRYPDQwMDRsUFRAWIB0iIiAdHx8kKDQsJCYxJx8fLT0tMTU3Ojo6Iys/RD84QzQ5OjcBCgoKDQwNGg8PGjclHyU3Nzc3Nzc3Nzc3Nzc3Nzc3Nzc3Nzc3Nzc3Nzc3Nzc3Nzc3Nzc3Nzc3Nzc3Nzc3Nzc3N//AABEIAKAAoAMBEQACEQEDEQH/xAAcAAACAgMBAQAAAAAAAAAAAAAGBwQFAAMIAgH/xABPEAABAwMCAgcEBAkGDAcAAAABAgMEBQYRACESMQcTIkFRYXEUMoGRFSNCUiQzYnJ0gqGxsggWRJLB4RclNDU2Q2NkosLw8UVTc4Ojw9H/xAAaAQEAAwEBAQAAAAAAAAAAAAAAAgMEBQEG/8QAOBEAAgEDAgIHBgUEAgMAAAAAAAECAwQRITESQRMiMlFhcdEFFIGRobEjQlLB4TNicvAVJEOCov/aAAwDAQACEQMRAD8AeGgM0BmgM0BmdAapEliKyp6S82y0gZUtxQSlI8ydACrt9MzHSzbFKm1tfIvMJ6uOn1dVgH9XPI6Aq6hVLi/8XuOiUBKuTERPtL/zXgZ9EnUXOK3ZopWler2INkEtRJR4V1C9Kus4ypgqYQr4gIAHx1DpVyTNH/HTWtScY+b9Dy5atNkKKnrDqco/emVQrP7XDjXvHL9IVpb41rr5MxFqUyMsKZsOpRiPtQ6oUH/hcGnHL9I90t8f118mezHixAOGZetIcz7zpVIQn4kLBGnSrmh/x8pf05xl8fUm0+pXCFEUm56NXAn+jTm/Zn8fnI7/AFTqSnF7Mz1bSvS1nFlom+EwHQzdFJm0dXdIWnrYyv8A3E+7+sBqRnCmHMjTYyJEOQ0+ysZS40sKSfQjQG7I0BmgM0B90B80BmgM0BmgMJPdoAUq13KXOcpVrxfpSpJ2dWFYjxfNxzcZ/JG+gBpcRufOH0ot27ashX4lodXAiK8xy2255Ppqtz1wtTfTsXw8dd8EfHd+SCFdImrhrfuOsiJCaRxGLT/qW2k+a/eP7NOCUu0yTuqFHShD4y1fy2RubFuUK2na/AgtGI3HMnjbbytxOM5yd8keOpRhGOyM1W7r1u3Js12/Vq3X2YdSjSaM1CdIWqMhSnnOr8OMEAK8sHUjOFSiEJKlHCQMknuGgF2zeVUTXafUnXGFWvU5a4jA4QHGyBhDpV91agrA8CPTQB7UJbNOhSJkk4ZYbU4sgZOAMnbQAQqu0SvUtipVW1Z7dOkAKamOR0LwDyUerUVJ588Y1FwjLdGildV6PYk0XDlu1GAj/EVVWpnGDCqGXm1jw4j2k/t9NQ6Nx7LNHvdGrpXp/GOj+WzBhUJmBPUqGXbQq7igcp7cCWrzHu5P6quWvekw8S0PJ2PFHjoS419V8Aipl3uxpyKVdkQU2cvAYlBWYss/kOHkr8k7+urDAFwOdAZoDNAZoDNAZoDytSUJKlKAAGSScYGgF9Va8/c7UkwpqqZa0fsyasCUuSiOaGe8J5Dj787a8bSWWWUqU6s1CCy2SaNRHKhCbixoyqLbyd0RWew9K/KcUN0g+HM9+q1xT30RvcqNnpDEqnfyXl3stLlan0K05KrRjRWnorZcSyWeIKSNzgAjteuc6sUVFYRz6lSdWXFN5ZTQbvr0aCzJr1vGZT32krRUKQvrkLSocy0e0NiPHXpA1dGNdpspur0Knv8AtUaC6pyIhaClXUL36spV3pVxJ9MaArazQKPVoD6LVtSoQKsscLb7bKoKGVfeUcgEDwAPloAtq1HrEq14VFbmJdWtDbNQluOFLi2xgOcO3vKGRnPfoCNcXR9QZlvzIdMo8KLLUyfZnmmkoU24PdOR5/26Als1SdTLZgruWnOuvcIZnGMjrwnbBWUpySk9+AcZ5Y0AKUurQKHc9PptoVJFTpVRdUHqW2vrDB8XEH7CM80n4aAaOgIdXFOMFwVf2b2RWy/aeHgPz140noydOpOnLig8MEqjRjEpq22WU1223hxLhOqDi2R95pR5geHMd2q8ShtqjoKdG8WKvVn38n5+pEpVcdtiOy+5NdqtpOnhanKyp6Ac+673lHdxcxyOrFJSWUYa1GdGfBNYYw23EOISttaVoUMpUk5BHiNelR60BmgM0B8J0AvbjqCLnkzIapPs1rU5RFUlJODKcH+pQfug+8e/lrxtJZZZSpTqzUILVlrQ6OuquMVGqRxHhsAfR1MAwhlGNlLT97HId2q0nJ8UjfWrRtouhQev5pfsvD7lZW7quWnVmsLYhUx6mUwNlyOt4oeWhQ4g4lR2Oe0OHxGrTmFlRekCjVSW3TZbcum1N0DhhzWFIUvP3TyOgJtp0yZQ4kyHKW17C3JcXDPFlaGVKKsKPLYk48tAk3ojQ9cVMVPc+hKcqqVBI4FORGk4H5KnTgfDOq+lT7Opvj7Pmo8VZqC8d/luQ6jXKzHBVU6jQqEjGeF93rnMePNIH7dPxH4Hv/Rp98/ov3B2TfVEbUUvdIjvFnf2Wn8Q+GEHThl+o8VzbLaivmz5GvyhurCGOkSQFZ29pp2E/PgGnBL9R67q3f8A4V82EVNrlXlb0qq0Kup+40vqXMfAqB+Q0/EXiF7jU0alD6ons3VDiOparkJ6kPuK4Qp9ILaz5OJ2+enSL82gfs+clxUJKa8N/kEqHEOJSpCgpKhkKScg6sOe008MBL0YYvS2JKqcgvS6RN6ww3RjrFtHdtYPcpPL84aAsbSjQpDcWuW86YlMmRyp6AlP1fWbdoD7CgeIHHPw79AaJsVpJkVy2epmsOFTc+EhQU3JA2VjwWMfHv1VKLi+KJ0aNeFeCoV35Pu8H4fYraDU2rYeiJjvqetOpOcER1W5p7xP4pXggnlnkdtWRaayjHWozozdOa1QxAc69Kj7oDDoATvapylLi27R3OCp1LIW6P6LHH4x3yODgeZ8tAQKDS4k5xhmM0G7cox6uMgj/Knk+84r7wB5eJydVY45Z5I6cn7nR4F/Ulv4Lu82FNv1eLXqYiowuPqFrWhPEMHsqKT6ctWnMBytU1j/AAl0ia/DXIbehuI2SVJbdbUFNuKHLYLWAo8uLQF7XapBpXUvvt9fNVlEVlpIU64TjIT8hk6jKaijRb206700S3b2QBXlcMKmNB69ZPXOKwpigQl93cXT3/HbwB1Dgc+38jU7mnb9W2Wv6nv8O77iuuPpTr9UQqLTVopFPGyI8IcJx5r5/LGrcHPlOUnxN5YDqWt1aluqUtajkqUcknzOhEuqhalWp9IbqkqOhMdQQSkOArbC90FaeaQcbZ0B8oFr1OvsvvU9DPAyoI+tdCOsWQSEIz7ysAnGgKYcaHRwcSXEq24diD5eegDe3elC5KKPZZroqcLkuLOHEceAUdx8c+mj13PYycXlDPsy4qfVuJ6ypIhTB2nqFNV9W549Ue71HxA1VwuPY+R0Y3cLhcN0s/3LdefeE7cak3W86+fbaXWGkdVJDLvUvpTvgK7lp54JB8tThNSRmubWdDD3i9mtn/JKQbf6OrXS0uR7PAjcSh1q+JxxRJJx4qJ1IzAzRJNzfSEy8DTfZaXL4AaOhomS42NuvIH+s5bd6du4aAtrgp8amuvuvsFygVf6qoMEfiVq2Do8B4+eDql9SWeR06b97o9FLtx28V3ehIsmfKhvyLXqzpclwEJVEkKOTLinZC/NQ91Xn66uOZtowvHLQGqU+1FjOyH1hDTSCtaidgAMk6AWsJUqe0uopSturXQ51bOfeiQU8j5dnf1UPDVc29lzN9jTjl15rqw183yQSV81q3aZTxatKZmxIm0mNxkOrbAwAjbdWTnPl56nFJLCMdWpKrNzluwWtGbWqs1PYtSq0qHFVNdeLUtpa5UcrVxKSpvIA7RVr0gFzkl+2qQF1Kc7VqpIXwNZQEF5w+6hCU7JSP7zqMpKKNFtbuvPGyWrfchd3zd6rODgDzUy7ZiPrXeaKegjZKR48vXme7XkYtPL3Lbm6UkqNJYgvq+9/wC6COmy350p2VLecffdVxOOOHKlHxJ1MxGQVx25jK5jKno6VguNIXwlae8Z7s6AI7/airqcarU9ltmFVYyJKGm8cLS/dWgY5YUk/PQEyq3gxOsz2JxhldYlrbRMkoaKVFlnZsKOcKUdtwBsnfQG2y7jo1OpLLdUcebfp9R9vZbaZ4vaT1fCEE57JBxue7OgIfRzIb/nemS+plpJbeUX3HUI9mJSfrAVbEpzkDQEW/qvDq9dDsF5yS2zHbYVLcRwrlKTzcUO4nP7NAUESS7EfRIjOuMvtniQ42rCknxB0A7rFvP+eHs8SY+iFdcRP4HN2CZie9Cx35A3HxGq5wzqtzZa3XRp06izB7r914jCiMUm7vZJNWpyBU6S/wBtl0ZLTmMHnzSdiO7ke7XsJcS8SN1bOhJYeYvVPvXqeZfSHRYLr7clmqILCyhwinuqSkg494DHPUzKe4910WvTfoF6NNaclsLIanQ1sB1I5gcQGefd4a8aTWGShOVOSnHdA1UW5kGOXmUqdrFqu9az96XBVspPn2Qf1kDUKeV1XyN19CMuG4htLfwfMZFPmMVCDHmRHA4w+2lxtY5FJGRqw54M9Ibi5jFNt1gnjrMoNOkfZjp7Tp+IHD+toDxSXo4m1m43uzChIVEjBI9xpodsgeJUMfAarh1pOR0Lp9DQhQX+T83t8kRo15zaVLdVezMGkw3mPaYakvFSwkEAtrHescST2c89s6sOeb6LEpVwVwXYikOQzHQptiS+jqlyQRutSOeByBO/PuxoEm3hA9c10t02myLwfQVuOFUOhsKG2/N0jzxn0AHfqqHXfH8jpXL93pq2jvvLz7vgKuh0Si3PHXPq9fqn0o6tS5TbFLckcJJOCVJ8Rvq05pvqVi0RMZSaXXpZnKBLLNQprkVD2BkpDitgrAOM89AL8bK9NATqdS6hV3uppsORLcSN0stlXCPhy0AXQuiC9ZW6qWiOjGQp+S2P2Ak/s0B4mdEd6RuLhpaZATzLEltWPgSD+zQAlUaXOpT3UVOG/Fd5hDyCkn0zz0BEA4lADck40AwafYlCLARUa/MM5GBIbp9McktsqIzw9YnYnBGcemgIdw0OhW7HRKpNeqZqiFpXHafprkbODuoKV4aAaVrXSa1R492MJ/xhAAjVllG3XNc+sA8s8Q+I1XNcPXOjaSVaDtaj31j4P+RgXFLpTVtTpFVdR9GLjqLixuFJI7vEnO3nqxanPlFxeGC/RnSJz7Rum4XHHZ8plLUUPJAUxGHu5HcpWAo+uh4WtxOMR5lMuGOttyOlfssopUFJcZcPCM+OFY+Z1XPRqR0bP8WnO3fNZXmvVHiwlKpz1Wtp04+jZPHEH+7OdpAHoeJPw1Yc4rKvOzdtwVPBUmhUoRmB/tnu2fjgIHxOozeItmi0pdLXhDvZet2wxMsxigynpLLamUhxbC+BfF7xOfzt9eQjwxSF3V6avKfewXmW3dtDeZmwXYV0NREFLLNTbAktp29xzvOw5+GpmcJrtfkO0qHSm1BqbVFpjktn3E4y4R6JB1XU1XD3m/2fGKqOtJaQWfjy+ogemKvJql1Lp8NWKfSkiKw2OWU+8fnt8NWLQxTk5Scpbst+hnrDRLvS0640tTEdIcaWUKTlSxkEbg76ER31G0qbPoEyjupdUxKRwlbrinloPcoFZOCOegAig9BtAgvh6rSpFRI91o4bR8cbn540AXOXBbVuTItAhlhEx1aW2oMJA4gT3qA2SMbknw0B8gVGRc8x8xHVR6PHcLZcbOHJShzwfspHlufLVcZce2x0atCNpBKazN6+CX7spbjviHYziUu0tx6I7JW2tyOoZbWEpIBB55Sc8+46kjJV4sRb5osaPdVoX/GMNKo8lSh2oUxsBfqAefPmNSKQZrnQZQZsjrqXMk08KPaZwHEfDO4+egCRduxItWt6jx1SGYEWDIUWo7y2Q4oFoBS+AjiO5PqdALL+UY2lmrUNtsEJREUBkkn3vE89ACnRLcSaDdzCJBBgz/wWSg8iFbJPwP7CdD1Np5Q/7bjMuQKla9RR17cFws8Dm/GwrtI+QOM+Wq6emY9xvv0puNwvzrXzW5CkdIsd192FbtDqtWksqLSw0x1baFA4IK1eBGrDnmi1Ys2dRLgoNbgogyXHFyERW3OMNtvZUnCvzwv021GUeKLRdbVXRrRqLkzTS5ribktWqr2VVITlOmebrQK0beOQ4PjpB5imWXtNU7icY7Z08nsRo/4XBmrG66rdHVKOPeQ2oD5YaOo1dseJd7O6s51P0xb/AG/cKrhu5mk1BNKh0yfVKmtsOiNEaBCEnIClqJASMjGdWHPKi35d5XLLh1SSYFMoqXiVRGypb73CSnClYwBkZ2540BIuCcI1xT6grHBRKSp5IJ26xeefwQPnqvep5HQz0dj/AJy+iOVXlrcdU44oqWs8SlE7knmdWHPGt0GJ46fc6AM8SYg/+RWgOiM76ARXSt0rS0zpFDtl7qW2iW5E1B7Sld6UHuA8efpoDR0T2VMDEy4ZboTLegPGHHOSs8YI6xXhnfHjz1GWzwXUVipCUtsjP6LltqsyElvHEhTiVjwVxnn8xqu3f4aOh7bz79NvZ4+WCj6TqLHeLiqglf0TPCESHUDJivp2bdHlvwny17J8EuLkzy2pK7odCu3HVeK5o5/rtFqFuVJLEvZQ+sYkNKyh1OdloV4fu1ank5koyg+GSwxu9E3SrIlTI9BuZ3rXXVcEaaeZUeSF/wBh9PXQiNaSkm66evfCYMkeW62dAJf+Ukc1ujfoq/49AJ0aA6mtypGZU7erCsf44pRbd/8AURhQ/erVb0qLxOhB9JYyj+lp/PRhBPuO3qG8Yk+qQYLoHWFpx0IPaJOcd+TnVhzyFS7ltaqXCEUmfGl1N5gpKmVcX1ad8E8sZJ+egBaqYg02StI4TSbnacSfuIdWnPwIdOq6emUdC/63Rz74r6aHmzVqkUey3lHJkz5kpfqoukfxa8n2oi0S93rvwX3Dau21Eqy0S21rhVRsYZnxzh1Hke5SfyTkatOeV9oGrUlbNuVWBxojsFTNTZP1T6QR7yeaV5OccvPQAt0hSepty/XgSFccaPnyIQMf8Wq4dqRvuVi2orwf3OdDz1YYBydBdToluxKjNqtZiMrm8CRGPEVt8BVurbG+dtANRy9qBNQ5GpdYhqnOtqEdDiygKXjsjKgBoDmWgUV2p3nGos9RQtyYWpBG+ME8fL0OgOibUqLamYVUX9WxUJD0ZKR7qQDhkeQCW8ep89UwllcR17y26OToR/Ik/U9Q0G0LnfZcITR6s7xMr7mH/uk+B7teL8OXgyVR+/2qkv6lPfxXf8AylxmZcZyPJaS6y6ClaFDIUDq9rJyITlCSlF4aFDd1tRqPmlVZLj9uTFkx3+a6e6e9J8PEciM941my6L/tPoMQ9rUW1pWj/wDSFA/QKpS7rboyU5qCZCEslKsJXkgoUD4HY51pPnmmnhnTir5tmMrqZlaie0tgJdCFFfCrG4ykY0PBRdOtRo9fcg1GlVmI+YzZaVGHEHDk54hkchoBRDQHQPR1IK7MslxWctVR5jPkQ7/d8tVz3j5nQstaNaP9ufk0Fcqg06f0gTXKrTo8oO01n2ZUhgLCVIW5x8JIwD2kasOebqXaaqWq2hHbi5pocTIebTwFaVNlIx3nfHy0BQXunhpd9gDdLUZ4eqQCD/wjVUe2zfca21F+f3NVmoVHotlNLGFR50yMr1SXU/8ALr2faie2mPd668F9xpDVhzz6eWgFP0iRlPW1frSQSsOxX8eQ4Mn5JOq49qR0Lp5tqPk/uc7Hnqw540eh3jNBvDqXVtO+zsBDjZwpBKljIPcdAOe46LCh2dWWktqeBiOEmS4p05CTg5UTjQCV6Crddql1irPp/BISVdsn3nVJIAHicEnQ9WU8jRtGmNzLaqtrziW3IUlaEq+0gE8SFj47jWenHMXB8md32hXcLmndw1UkvRo+CrmIk23fjAU052GagfceHcSfsqG2/wD30U8dSoeu1VT/ALVg9VvHmvVBFSZb9MkMUupvde24MQpv/nADPAr8sDv+1q2La0Zza8I1U61NYa3Xd/BLualN1yiyoK0glxH1ZP2VjkfnpUjxRwQs7mVtXjUXI52vKOubacKqFJTLpj/sLqhz6tQKkZPkQpPx1Xbybjh8jo+3reNO5VSG01kcjVPakzLVhpU7HimmPOrajOqZC1AM4zw4z7x+erziC4/lFsNxqpQ2mk4QmIsbnJPaHM8zoBQAZOgOgOjlgiyrJbPN2qvPY8h1v/5qufaj5nRsnilWf9v7ocHPfA1Yc4+6AWN8q4qXfnCRuzHaHqRjH7dVR1nI33GltRXn9zxGxFhSkpz1lJuguKBPuodUDn0w4dKuyZ77P60p0/1RfqMuRIaix3H31hDTSStajyAA3OrW+ZhhCU5KMd2VNvXVSrhQoQH/AK5O6mXBwrA8cd41CM4z2NV3YV7RrpVo+ZS3BB9ouCp004IrVIU2jPLrG8jf4LHy15tU8yzHSWOV+SX0Zyq4hTa1IWkpUk4UkjBB1Yc8afQqM0i7B/so38atAPW8P9FKx+hu/wAJ0AteiuMpimUeFC4UPOU92eFHYLeU4EjJ/NTw+h1W318HRo04xs3Ulzlj4YCx+UhTzd2UpCiWkmPU4uO1wJO+330H5jUW9eNfEuhB490q89Yv/eTCORHptxUjhcDcmHIRxJUN+fIg9x1ZiM0YITrWlXMdJICYDUmj1BVn1J5S4z46ykyle8hSdwM+RH/Wcapj1HwS+B2azhc0/faSxJaTXeMCE8qREYdcTwrWhKlJ+6cbjV62OBNJSaRz3dakN2xdStg27Ummmvzgtav3A6oo9qR9B7bf4FCL3wOCmDNWtg+FHe/+jWg+dFd/KU/z1Rf0Vf8AFoBODQHUltU0w59uUYgZpNLLr2O5xeEj/m1W9ai8DoU10dlKT/M0vlq/2CO4bnplvNBVQew4oZQygcS1eg/t17OpGCyyq0sa93LFJfEs4cpqbFalR1pWy6gLQod4O41JNNZRmqQlTk4SWqFrVsTaXNQAFGrXMy0gfeQ2tGfkG1ahT5vxN1/1VSh3RX11J1WgqF13FTEkoFapiZcfHLr2uwo+v4s/PUprMWjPaVVSrwm+8JIbca6rTjiUFlqWwnrAlXCQrvG3nqKxUhrzLajnZXbcN4vQ0WjZ8W2VSVsuKfdeUAHFgZSgck68p0lT2LfaHtOre8KksJHq9m1x4casx0KU9THg8Up5qbOyx/VOfhr2pspdxD2e1KUqEtprHx5HPvTBQEUe7XZcRP4BU0+1R1jkSr3h89/iNWZzqYZRcXhl30I70u6h+RF/jVoeDzvD/RSsfobv8J0Am+iC4W3UwGVq/DKWlxtSO96Ks5JT4lCt8eGoSj1lJG23qp0Z0Jc9V5r+BnXHGVSZzdyUsZypKKg0D2HmTtx471J2PpnUZrh60S+0qKvB21T/ANX3Pu8mS6HHNJrk2nM/5C+gS46O5sk4WkeWcH4nXsVwtpbFNxPpqMaku0tH+3oRL/YCkUZ9A+vaqTQbI57nB15VWcMu9mTa6WL2cWXddqTVFpEma4BhpJKEjmtZ5AeZOpzlwxyYrai69WMFz+xzZ0iyzDhRLeKwqShwzJ+Mdl5QwlGfFKefmrUKUOGOpr9q3auLjq9mOiH7SRmo24fCju/vY1ac0VX8pT/PVG/Rl/xaADeii3vp+8YqX0fgUP8ACZKjsAlPIE+Zx+3QJZeEdFWaFTjOr7iVA1F36niG4ZR2UfPc/HVVPXMu86F/+Hw26/ItfN7nq7rTjXO3HDzimHWV/jUpBJQeadKlJVNz32f7SqWTk4rKfLx7zeGIlp2w8GOPqIjKljjUVEn/AL69wqcPIq46l7dJy3kwVpkNxy4LTpaxldPiO1OZ5OOApT8ypfy17BYiiN9UVS4m47bLyRb9IKVwEUu42R2qTKCpA+9HX2HPlkK/V1Myki13UwKtUqMMdUVe2w1A7Kac3UB6Kz8xqqno3E6F3+LRhXX+L81t80FGrTnmt4NlBS7w8CuyQrkc7Y0PU2nlCqum1DV6TJtF5WJkMGXRXln8Y33tZ8uX9U6rj1XwnRvI+8QV1Hyl4Pv+IKdC8Z2LHuyNJQpt5v2VtbahgpUHFAg6sOaOy8P9FKx+hu/wnQHH8GZIgSmZcJ9bMhlQW24g4KSNAdIdH92yrooq6dcNFmRFraLapYjqSw6COecdk/s0wSjJxkpLcMDKpbVSVIeqMRC0tBlCVPpBAzk9/ft8teYJOfU4fEhvKh1asRXnZ0Qx4SitlpL6VFxzGAo4PIAnA8TnXjjl5ZbTrKlTlGO8tH5dwA9Kl31GA5w06mT1uM5LUxyKoR46txxJyO2vHedhnYaOOXlkI1nCHDDnv4iEecW6pbjq1LWolSlqOSonvJ1IpOtqQCZ1vHPKjufvY0Aq/wCUc2t6v0JplCluLYWlCEjJUSsYA89AX9qWoug0Vm2WVn6XqoD9UeRzjMfc/ekeZJ1VUeeojoWcVSi7qey28X/A0oS4qAqHEU3+ChKFNIP4sY2B8NtWpY0RglJybk9yVoeAxdixUJ1NoKTtId9olb+6y2eLf1UAPnqqpq1E6Nl+FCdw+SwvN+hGsMGpy6zcrg7M+R1MQ/7s12UkeSjxK+I1ac4KZsZmbEfiyUBbL6FNuJPIpIwdALeAZkCOYiipyr2q5jcZVLgq5HzPCP6yNVzyusuRvsZxfFQm+rL6PkxjR58aRTkT2nAYymg6Fj7uM5+WppprKMdSnKnNwluheQm6t0luNT5bsilWwhzijR2V8D0wpOQ4pQ3SkEbY8M+B16QDC4KWzVGWo7cjqalH+viO57aFDbPmk5APdvqM48SNNrc9BN5WYvRrvXqUNPbjzH6qfYkxbjdSwicwDhLwQvIcT4ggnfyAPLUYTzo9yd1bKmlUpvMHs/2fiEV4HNqVj9Dd/hOrDGcz2JV6bTY05EiWil1FzgMepqie09Wke8gJ+yTn3h4Y20BLrDc2NMjVWvVObcNvSFhKZkaWpO/enCs8CgAeyQPXQDUoXRb0f1qlx6lT2pMmNITxIcMpW/iD4EHII7joDZV+i7o+o8Nc6oJcgsN83VTFgDyG/PyGgARbEGC0Krbdz1qj0YOFKZc5ZWiQfutMjtL8yRgaADL8qVNqdQjrpq25DjccJlTG4/UJlOZJ4+Du2IGe/QHS1Gz7XQMDb6IXv8WdAQ7rj05q4YFTMf2+tttKap0TuSonJcPgB493rqE58Oi3NVtbdLmU3iC3f+8z0mZSLJhe13LU20Tp7nE88oEla8e6kAEhI5DSEcb7i6uOmklFYitEv382Utr3RQHukCpIpk5tLFUjNOpC0Kb45CSpKscQGSUlPy1MyjElPtRYzsh9xLbTSStalHYAbnXjeFklCLnJRjuxa1CTMmR1KjqKKxc7gjwh3xoSd1L8uySfVQ1Cmm+s+ZuvpKCjbR2jv4t7+gxqbBj02nxoMRAQxHaS22kdwAwNWHPJOgBG96fKjPRrnpDfWTacCJLAGTLindbf5wxlPn66Ai29UYsB5gR3A7b1Y+uguEbMrVuppXgD3A8jkaqXUljkzp1Eryj0q7cd/Fd/qR6jLrVkRWqXRaYKuzJdUimoB4THJyrgc7igb4OQcbd2dWnMN1v24aJ7RdV31JUmr9UVvvFwhmK2NyhseH7/AN4GykyoPSBR01KOmRT50R9baHU9l1pQ3+KSMEpOoyipeZptrqVBtYzF7p8/5PtQqkhunSaNdQEQymlMt1NpJLC8ggE/cO42O3hqCm1pM0StIVk52rz/AGvdeoiLm6M7joIL6YwqMHmmVC+sBHmOY/d56tOe008MprYr7tDlOIeb9qpslPVzYS/ddR37dyh3K5jQ8Hl0OhVGlVehJecfpgbaqFOfX9plwfv5Z8wdAL+sV43xctRq1aWs25RQXExUKx1g4uFCR+UtWMnwzoAErtZl1ud7VMUEhKeBlhAw2w2OSEDuSNAX1s9Gty3BwvIiexwjuqVM+rSB3kA7n5fHQavRD9YqheTGp9sMInS4rAjLqCwQwwOznf7Xu8h4aq6TOkDoxs40kp3Twu7m/T4niYtq0mHHGW3q1c0xCloRzcdCefkhtP8AduTqUYY1e5RcXTq4ilwxWyX+7m3o6lMV2kLrEiaudNkLxKbdQEiG4ObKEc0geZJPPOpmUtrmtilXLA9jqUdJSlQU26gcK2z4pV3aAo67LiTnHacHAxQaSkOVJ77KuEZDIPfy7Xy79VN8b4VsdOilZ0uml25dnw8fQ3WXBfqMx+66mz1T0tAap8dQwY0QHKRjuUrmr4DVpzW8hjoeGaA+Y0Au7gpjNsPTHH2C9adTXxTWU5JgPE/jk+CCcZxyO/jrySUlhltGtOjNTg9UXVEqztOfYpNafS8l0fgFQBHBJRjYE8uP9/PVcZOL4ZGyvRhWi69Bea7vHyPVfpM2u16FEmtITQY34UvhcJVJeSocCFDGyRurG+SBq05xSQKvGte4r6XMJ9laWxOSlG6llxvBSPMqTgDQFmityaRZj9avRDYaUrjMdtvKmmlqAS2rOylAKGeXL46YPU2nlbntigxghuVbNQkUhchAeTHx2FA95ZX7vnjGq+jx2Xg3r2g5rhuIqfjz+ZBqtBnzdq5bdErYx+NaPVOfJQ/t0zUXLIcLGp2ZOPms/VHvjQymaDaFZbVMYTHdWy8hRDaU8ISg8fZAHhjck89eccv0se5UntWj8coo6VbFFgRZ8SFZNcVHnoS3IbfkJAUEniH29t+/TpH+lh2VJb1o/X0LilW/MhkGh2vRaPgYDz6utcHwSOfx0zN8sBU7KnrKTl5LH1foSKtS4UWOiVedWfqCeMBEYJKW1L7kpaRus+W+nR57TyPf+j0t4qHju/mXlOeNRpDzMOLMo+AW2C8whCk7bLSncY35H5asSxsYJScnxSeWUHR5VJC3ZtCrwzXqV9Wt8p3ksEkoWD3jx89enhImWvOi3i1XLdktRW5fYqjDqSpDoA2WAPt92c+fkQJFcrD02S7R6I6hDyU5mTT7kRHfvyK8ch3d+qpSbfDE6NvQjSiq9daclzb9CgotMj3S5GYhoUi0ac7xt8ROam+DnjPi2Fb/AJR8tWRiorCMlevOvNznuxjAActelJ90BmgM0B5cbQ42ptxCVIWCFJUMgg9x0AvKtRXLXYeYER2p2k8eJ2GgFT1PP3mu8oHPh5jfGvHFSWGW0a06E+Om8MnUqvO0yIy+5JNYoLv4mpMdtbI8HQOYH3ufjqvMob7G506N5rS6s+7k/L0JD9q0mu3TEugSEyWUsJCWUK4m3VpUShZ7jw5O3jjw1YmnqjnThKEuGSwyuvBLtyXrRbb6pz6NjlU+epbZCXOH8WgHkrtc/XXpE3dIqEw6xalaISkRamGFrxyQ6kp+WcaAsK1VZ06vxqJbj3VvR3UvVGVwBbbLW/1RyPfVtgbEDf1Aq7muSpw71ao0esUumQ1wTJL05niHEFY4c8aeegCuImoqov18uM9NU2opkR2sNqzkpISSdsY79ALNmv12o23CmQ7jk/zmkvKQzTEss9WoocKVgp4chAAPaJz68tAGV1WrUKxUaXV6XWRTalAQpCVKjh5tQX73ZJ8uegKdUm7qXdVIgLuGHWUynfwuK3AS0WGgN3CUkkDuGcZOgCKtUGmuV2FcsmUuG7T21pW4hzgDqD9lZ70jfbz143jclGEpy4YrLK2pV5+rRXnIUn6LorQ+vq0js8Y8Ggf4vlqvic9I7HRVGlZrir9afKPd5+hW0mkrumKiLHivUy0UKzwOZTIqZzzX3pbPnur01ZGKisIxV6868+ObyxiMtNsNIaZQlDaEhKUpGAkeA16UnvQGaAzQGaAzQHwjOgBGpWi9DmO1O0ZKKfLcPE/DWnMWX48SB7qvyh8c6AH2p7MOoBp8vWjWHFfiXQFwJas/ZI7O/wCqry1X0eHmGh0IX3HHguI8S7/zL4+oTIuOXA4TcFKcQnHZmwx17Kh44HaTn015xtdpHvudOrrbzT8Ho/Rn2us0m+LeegRKoz9YUqbeaUFKaWkgpPDnOxHLU4zjLZmSrbVqLxUi0Wdv0SNQoAixytxalFx+Q4cuPuH3lqPif2ctSKQYrVMqpv8AFYaoCajATA9mwp9pJKiriJ4VHl3aAKaJJmvsL9tpP0YlshLTReQslOPydgO4b6AE6DYgVCrMC4o7D0aTVXp0FbTh6xgLO2DgcJ2zse86AtRHhUijuwblr/t8U7JVNUlLgGdsqTgk+fPUXKMd2XUrerVeIRbIlPnsMtONWVbwCXDlyW637Ozn7yie0v8A631DpG+yjX7lTpa3E0vBav8AgppM1mZUFMKceuusNnIgxRwQox/LV7o+JJ8te9HnWWp5K+VNcNtHhXf+Z/H0L2nWlJqMluo3hIblvN7sU5gERI3hhJ99Q+8fLA1Yc9tvVhgBgY0B90BmgM0BmgM0BmgM0BnPnoDROhRJ8VcWdGakR1jCm3UBSSPQ6AFzZbtNWXLVrMumf7m59fF9OBW6f1SNAU8+m1tDvFWLQp1WUP6bSXww6fDKVkEd/JR1Fwi90aqd7cU1wxm8d26Iv0jBhbOS7zo6k80uxlvoT8eFYI+Oo9HjZsud/wAX9SnF/DH2PTd309IAHSGyk+EmAEq+OQNecM1+Y894tnvS+rPq7wgK2/whx1HwYghR+GM694Z/qHvFstqP1Z4FTgThhufeVXKhshiKthCvjwIA+evOjb3bPff1HsUor4Z+5Kg06ruO8VIs2DTlH+m1iQHnB+okkn+sNSUIrkVVL64qLhc3juWiLf8AmXJqhC7qrkuop74bH4PG9ChO6h6nUzIE9Pp8OmxURafFZjMIGEtsoCUj4DQEnQGaAzQGaAzQH//Z"/>
          <p:cNvSpPr>
            <a:spLocks noChangeAspect="1" noChangeArrowheads="1"/>
          </p:cNvSpPr>
          <p:nvPr/>
        </p:nvSpPr>
        <p:spPr bwMode="auto">
          <a:xfrm>
            <a:off x="307975" y="-579438"/>
            <a:ext cx="1524000" cy="15240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7" name="AutoShape 9" descr="data:image/jpeg;base64,/9j/4AAQSkZJRgABAQAAAQABAAD/2wCEAAkGBwgHBgkIBwgKCgkLDRYPDQwMDRsUFRAWIB0iIiAdHx8kKDQsJCYxJx8fLT0tMTU3Ojo6Iys/RD84QzQ5OjcBCgoKDQwNGg8PGjclHyU3Nzc3Nzc3Nzc3Nzc3Nzc3Nzc3Nzc3Nzc3Nzc3Nzc3Nzc3Nzc3Nzc3Nzc3Nzc3Nzc3N//AABEIAKAAoAMBEQACEQEDEQH/xAAcAAACAgMBAQAAAAAAAAAAAAAGBwQFAAMIAgH/xABPEAABAwMCAgcEBAkGDAcAAAABAgMEBQYRACESMQcTIkFRYXEUMoGRFSNCUiQzYnJ0gqGxsggWRJLB4RclNDU2Q2NkosLw8UVTc4Ojw9H/xAAaAQEAAwEBAQAAAAAAAAAAAAAAAgMEBQEG/8QAOBEAAgEDAgIHBgUEAgMAAAAAAAECAwQRITESQRMiMlFhcdEFFIGRobEjQlLB4TNicvAVJEOCov/aAAwDAQACEQMRAD8AeGgM0BmgM0BmdAapEliKyp6S82y0gZUtxQSlI8ydACrt9MzHSzbFKm1tfIvMJ6uOn1dVgH9XPI6Aq6hVLi/8XuOiUBKuTERPtL/zXgZ9EnUXOK3ZopWler2INkEtRJR4V1C9Kus4ypgqYQr4gIAHx1DpVyTNH/HTWtScY+b9Dy5atNkKKnrDqco/emVQrP7XDjXvHL9IVpb41rr5MxFqUyMsKZsOpRiPtQ6oUH/hcGnHL9I90t8f118mezHixAOGZetIcz7zpVIQn4kLBGnSrmh/x8pf05xl8fUm0+pXCFEUm56NXAn+jTm/Zn8fnI7/AFTqSnF7Mz1bSvS1nFlom+EwHQzdFJm0dXdIWnrYyv8A3E+7+sBqRnCmHMjTYyJEOQ0+ysZS40sKSfQjQG7I0BmgM0B90B80BmgM0BmgMJPdoAUq13KXOcpVrxfpSpJ2dWFYjxfNxzcZ/JG+gBpcRufOH0ot27ashX4lodXAiK8xy2255Ppqtz1wtTfTsXw8dd8EfHd+SCFdImrhrfuOsiJCaRxGLT/qW2k+a/eP7NOCUu0yTuqFHShD4y1fy2RubFuUK2na/AgtGI3HMnjbbytxOM5yd8keOpRhGOyM1W7r1u3Js12/Vq3X2YdSjSaM1CdIWqMhSnnOr8OMEAK8sHUjOFSiEJKlHCQMknuGgF2zeVUTXafUnXGFWvU5a4jA4QHGyBhDpV91agrA8CPTQB7UJbNOhSJkk4ZYbU4sgZOAMnbQAQqu0SvUtipVW1Z7dOkAKamOR0LwDyUerUVJ588Y1FwjLdGildV6PYk0XDlu1GAj/EVVWpnGDCqGXm1jw4j2k/t9NQ6Nx7LNHvdGrpXp/GOj+WzBhUJmBPUqGXbQq7igcp7cCWrzHu5P6quWvekw8S0PJ2PFHjoS419V8Aipl3uxpyKVdkQU2cvAYlBWYss/kOHkr8k7+urDAFwOdAZoDNAZoDNAZoDytSUJKlKAAGSScYGgF9Va8/c7UkwpqqZa0fsyasCUuSiOaGe8J5Dj787a8bSWWWUqU6s1CCy2SaNRHKhCbixoyqLbyd0RWew9K/KcUN0g+HM9+q1xT30RvcqNnpDEqnfyXl3stLlan0K05KrRjRWnorZcSyWeIKSNzgAjteuc6sUVFYRz6lSdWXFN5ZTQbvr0aCzJr1vGZT32krRUKQvrkLSocy0e0NiPHXpA1dGNdpspur0Knv8AtUaC6pyIhaClXUL36spV3pVxJ9MaArazQKPVoD6LVtSoQKsscLb7bKoKGVfeUcgEDwAPloAtq1HrEq14VFbmJdWtDbNQluOFLi2xgOcO3vKGRnPfoCNcXR9QZlvzIdMo8KLLUyfZnmmkoU24PdOR5/26Als1SdTLZgruWnOuvcIZnGMjrwnbBWUpySk9+AcZ5Y0AKUurQKHc9PptoVJFTpVRdUHqW2vrDB8XEH7CM80n4aAaOgIdXFOMFwVf2b2RWy/aeHgPz140noydOpOnLig8MEqjRjEpq22WU1223hxLhOqDi2R95pR5geHMd2q8ShtqjoKdG8WKvVn38n5+pEpVcdtiOy+5NdqtpOnhanKyp6Ac+673lHdxcxyOrFJSWUYa1GdGfBNYYw23EOISttaVoUMpUk5BHiNelR60BmgM0B8J0AvbjqCLnkzIapPs1rU5RFUlJODKcH+pQfug+8e/lrxtJZZZSpTqzUILVlrQ6OuquMVGqRxHhsAfR1MAwhlGNlLT97HId2q0nJ8UjfWrRtouhQev5pfsvD7lZW7quWnVmsLYhUx6mUwNlyOt4oeWhQ4g4lR2Oe0OHxGrTmFlRekCjVSW3TZbcum1N0DhhzWFIUvP3TyOgJtp0yZQ4kyHKW17C3JcXDPFlaGVKKsKPLYk48tAk3ojQ9cVMVPc+hKcqqVBI4FORGk4H5KnTgfDOq+lT7Opvj7Pmo8VZqC8d/luQ6jXKzHBVU6jQqEjGeF93rnMePNIH7dPxH4Hv/Rp98/ov3B2TfVEbUUvdIjvFnf2Wn8Q+GEHThl+o8VzbLaivmz5GvyhurCGOkSQFZ29pp2E/PgGnBL9R67q3f8A4V82EVNrlXlb0qq0Kup+40vqXMfAqB+Q0/EXiF7jU0alD6ons3VDiOparkJ6kPuK4Qp9ILaz5OJ2+enSL82gfs+clxUJKa8N/kEqHEOJSpCgpKhkKScg6sOe008MBL0YYvS2JKqcgvS6RN6ww3RjrFtHdtYPcpPL84aAsbSjQpDcWuW86YlMmRyp6AlP1fWbdoD7CgeIHHPw79AaJsVpJkVy2epmsOFTc+EhQU3JA2VjwWMfHv1VKLi+KJ0aNeFeCoV35Pu8H4fYraDU2rYeiJjvqetOpOcER1W5p7xP4pXggnlnkdtWRaayjHWozozdOa1QxAc69Kj7oDDoATvapylLi27R3OCp1LIW6P6LHH4x3yODgeZ8tAQKDS4k5xhmM0G7cox6uMgj/Knk+84r7wB5eJydVY45Z5I6cn7nR4F/Ulv4Lu82FNv1eLXqYiowuPqFrWhPEMHsqKT6ctWnMBytU1j/AAl0ia/DXIbehuI2SVJbdbUFNuKHLYLWAo8uLQF7XapBpXUvvt9fNVlEVlpIU64TjIT8hk6jKaijRb206700S3b2QBXlcMKmNB69ZPXOKwpigQl93cXT3/HbwB1Dgc+38jU7mnb9W2Wv6nv8O77iuuPpTr9UQqLTVopFPGyI8IcJx5r5/LGrcHPlOUnxN5YDqWt1aluqUtajkqUcknzOhEuqhalWp9IbqkqOhMdQQSkOArbC90FaeaQcbZ0B8oFr1OvsvvU9DPAyoI+tdCOsWQSEIz7ysAnGgKYcaHRwcSXEq24diD5eegDe3elC5KKPZZroqcLkuLOHEceAUdx8c+mj13PYycXlDPsy4qfVuJ6ypIhTB2nqFNV9W549Ue71HxA1VwuPY+R0Y3cLhcN0s/3LdefeE7cak3W86+fbaXWGkdVJDLvUvpTvgK7lp54JB8tThNSRmubWdDD3i9mtn/JKQbf6OrXS0uR7PAjcSh1q+JxxRJJx4qJ1IzAzRJNzfSEy8DTfZaXL4AaOhomS42NuvIH+s5bd6du4aAtrgp8amuvuvsFygVf6qoMEfiVq2Do8B4+eDql9SWeR06b97o9FLtx28V3ehIsmfKhvyLXqzpclwEJVEkKOTLinZC/NQ91Xn66uOZtowvHLQGqU+1FjOyH1hDTSCtaidgAMk6AWsJUqe0uopSturXQ51bOfeiQU8j5dnf1UPDVc29lzN9jTjl15rqw183yQSV81q3aZTxatKZmxIm0mNxkOrbAwAjbdWTnPl56nFJLCMdWpKrNzluwWtGbWqs1PYtSq0qHFVNdeLUtpa5UcrVxKSpvIA7RVr0gFzkl+2qQF1Kc7VqpIXwNZQEF5w+6hCU7JSP7zqMpKKNFtbuvPGyWrfchd3zd6rODgDzUy7ZiPrXeaKegjZKR48vXme7XkYtPL3Lbm6UkqNJYgvq+9/wC6COmy350p2VLecffdVxOOOHKlHxJ1MxGQVx25jK5jKno6VguNIXwlae8Z7s6AI7/airqcarU9ltmFVYyJKGm8cLS/dWgY5YUk/PQEyq3gxOsz2JxhldYlrbRMkoaKVFlnZsKOcKUdtwBsnfQG2y7jo1OpLLdUcebfp9R9vZbaZ4vaT1fCEE57JBxue7OgIfRzIb/nemS+plpJbeUX3HUI9mJSfrAVbEpzkDQEW/qvDq9dDsF5yS2zHbYVLcRwrlKTzcUO4nP7NAUESS7EfRIjOuMvtniQ42rCknxB0A7rFvP+eHs8SY+iFdcRP4HN2CZie9Cx35A3HxGq5wzqtzZa3XRp06izB7r914jCiMUm7vZJNWpyBU6S/wBtl0ZLTmMHnzSdiO7ke7XsJcS8SN1bOhJYeYvVPvXqeZfSHRYLr7clmqILCyhwinuqSkg494DHPUzKe4910WvTfoF6NNaclsLIanQ1sB1I5gcQGefd4a8aTWGShOVOSnHdA1UW5kGOXmUqdrFqu9az96XBVspPn2Qf1kDUKeV1XyN19CMuG4htLfwfMZFPmMVCDHmRHA4w+2lxtY5FJGRqw54M9Ibi5jFNt1gnjrMoNOkfZjp7Tp+IHD+toDxSXo4m1m43uzChIVEjBI9xpodsgeJUMfAarh1pOR0Lp9DQhQX+T83t8kRo15zaVLdVezMGkw3mPaYakvFSwkEAtrHescST2c89s6sOeb6LEpVwVwXYikOQzHQptiS+jqlyQRutSOeByBO/PuxoEm3hA9c10t02myLwfQVuOFUOhsKG2/N0jzxn0AHfqqHXfH8jpXL93pq2jvvLz7vgKuh0Si3PHXPq9fqn0o6tS5TbFLckcJJOCVJ8Rvq05pvqVi0RMZSaXXpZnKBLLNQprkVD2BkpDitgrAOM89AL8bK9NATqdS6hV3uppsORLcSN0stlXCPhy0AXQuiC9ZW6qWiOjGQp+S2P2Ak/s0B4mdEd6RuLhpaZATzLEltWPgSD+zQAlUaXOpT3UVOG/Fd5hDyCkn0zz0BEA4lADck40AwafYlCLARUa/MM5GBIbp9McktsqIzw9YnYnBGcemgIdw0OhW7HRKpNeqZqiFpXHafprkbODuoKV4aAaVrXSa1R492MJ/xhAAjVllG3XNc+sA8s8Q+I1XNcPXOjaSVaDtaj31j4P+RgXFLpTVtTpFVdR9GLjqLixuFJI7vEnO3nqxanPlFxeGC/RnSJz7Rum4XHHZ8plLUUPJAUxGHu5HcpWAo+uh4WtxOMR5lMuGOttyOlfssopUFJcZcPCM+OFY+Z1XPRqR0bP8WnO3fNZXmvVHiwlKpz1Wtp04+jZPHEH+7OdpAHoeJPw1Yc4rKvOzdtwVPBUmhUoRmB/tnu2fjgIHxOozeItmi0pdLXhDvZet2wxMsxigynpLLamUhxbC+BfF7xOfzt9eQjwxSF3V6avKfewXmW3dtDeZmwXYV0NREFLLNTbAktp29xzvOw5+GpmcJrtfkO0qHSm1BqbVFpjktn3E4y4R6JB1XU1XD3m/2fGKqOtJaQWfjy+ogemKvJql1Lp8NWKfSkiKw2OWU+8fnt8NWLQxTk5Scpbst+hnrDRLvS0640tTEdIcaWUKTlSxkEbg76ER31G0qbPoEyjupdUxKRwlbrinloPcoFZOCOegAig9BtAgvh6rSpFRI91o4bR8cbn540AXOXBbVuTItAhlhEx1aW2oMJA4gT3qA2SMbknw0B8gVGRc8x8xHVR6PHcLZcbOHJShzwfspHlufLVcZce2x0atCNpBKazN6+CX7spbjviHYziUu0tx6I7JW2tyOoZbWEpIBB55Sc8+46kjJV4sRb5osaPdVoX/GMNKo8lSh2oUxsBfqAefPmNSKQZrnQZQZsjrqXMk08KPaZwHEfDO4+egCRduxItWt6jx1SGYEWDIUWo7y2Q4oFoBS+AjiO5PqdALL+UY2lmrUNtsEJREUBkkn3vE89ACnRLcSaDdzCJBBgz/wWSg8iFbJPwP7CdD1Np5Q/7bjMuQKla9RR17cFws8Dm/GwrtI+QOM+Wq6emY9xvv0puNwvzrXzW5CkdIsd192FbtDqtWksqLSw0x1baFA4IK1eBGrDnmi1Ys2dRLgoNbgogyXHFyERW3OMNtvZUnCvzwv021GUeKLRdbVXRrRqLkzTS5ribktWqr2VVITlOmebrQK0beOQ4PjpB5imWXtNU7icY7Z08nsRo/4XBmrG66rdHVKOPeQ2oD5YaOo1dseJd7O6s51P0xb/AG/cKrhu5mk1BNKh0yfVKmtsOiNEaBCEnIClqJASMjGdWHPKi35d5XLLh1SSYFMoqXiVRGypb73CSnClYwBkZ2540BIuCcI1xT6grHBRKSp5IJ26xeefwQPnqvep5HQz0dj/AJy+iOVXlrcdU44oqWs8SlE7knmdWHPGt0GJ46fc6AM8SYg/+RWgOiM76ARXSt0rS0zpFDtl7qW2iW5E1B7Sld6UHuA8efpoDR0T2VMDEy4ZboTLegPGHHOSs8YI6xXhnfHjz1GWzwXUVipCUtsjP6LltqsyElvHEhTiVjwVxnn8xqu3f4aOh7bz79NvZ4+WCj6TqLHeLiqglf0TPCESHUDJivp2bdHlvwny17J8EuLkzy2pK7odCu3HVeK5o5/rtFqFuVJLEvZQ+sYkNKyh1OdloV4fu1ank5koyg+GSwxu9E3SrIlTI9BuZ3rXXVcEaaeZUeSF/wBh9PXQiNaSkm66evfCYMkeW62dAJf+Ukc1ujfoq/49AJ0aA6mtypGZU7erCsf44pRbd/8AURhQ/erVb0qLxOhB9JYyj+lp/PRhBPuO3qG8Yk+qQYLoHWFpx0IPaJOcd+TnVhzyFS7ltaqXCEUmfGl1N5gpKmVcX1ad8E8sZJ+egBaqYg02StI4TSbnacSfuIdWnPwIdOq6emUdC/63Rz74r6aHmzVqkUey3lHJkz5kpfqoukfxa8n2oi0S93rvwX3Dau21Eqy0S21rhVRsYZnxzh1Hke5SfyTkatOeV9oGrUlbNuVWBxojsFTNTZP1T6QR7yeaV5OccvPQAt0hSepty/XgSFccaPnyIQMf8Wq4dqRvuVi2orwf3OdDz1YYBydBdToluxKjNqtZiMrm8CRGPEVt8BVurbG+dtANRy9qBNQ5GpdYhqnOtqEdDiygKXjsjKgBoDmWgUV2p3nGos9RQtyYWpBG+ME8fL0OgOibUqLamYVUX9WxUJD0ZKR7qQDhkeQCW8ep89UwllcR17y26OToR/Ik/U9Q0G0LnfZcITR6s7xMr7mH/uk+B7teL8OXgyVR+/2qkv6lPfxXf8AylxmZcZyPJaS6y6ClaFDIUDq9rJyITlCSlF4aFDd1tRqPmlVZLj9uTFkx3+a6e6e9J8PEciM941my6L/tPoMQ9rUW1pWj/wDSFA/QKpS7rboyU5qCZCEslKsJXkgoUD4HY51pPnmmnhnTir5tmMrqZlaie0tgJdCFFfCrG4ykY0PBRdOtRo9fcg1GlVmI+YzZaVGHEHDk54hkchoBRDQHQPR1IK7MslxWctVR5jPkQ7/d8tVz3j5nQstaNaP9ufk0Fcqg06f0gTXKrTo8oO01n2ZUhgLCVIW5x8JIwD2kasOebqXaaqWq2hHbi5pocTIebTwFaVNlIx3nfHy0BQXunhpd9gDdLUZ4eqQCD/wjVUe2zfca21F+f3NVmoVHotlNLGFR50yMr1SXU/8ALr2faie2mPd668F9xpDVhzz6eWgFP0iRlPW1frSQSsOxX8eQ4Mn5JOq49qR0Lp5tqPk/uc7Hnqw540eh3jNBvDqXVtO+zsBDjZwpBKljIPcdAOe46LCh2dWWktqeBiOEmS4p05CTg5UTjQCV6Crddql1irPp/BISVdsn3nVJIAHicEnQ9WU8jRtGmNzLaqtrziW3IUlaEq+0gE8SFj47jWenHMXB8md32hXcLmndw1UkvRo+CrmIk23fjAU052GagfceHcSfsqG2/wD30U8dSoeu1VT/ALVg9VvHmvVBFSZb9MkMUupvde24MQpv/nADPAr8sDv+1q2La0Zza8I1U61NYa3Xd/BLualN1yiyoK0glxH1ZP2VjkfnpUjxRwQs7mVtXjUXI52vKOubacKqFJTLpj/sLqhz6tQKkZPkQpPx1Xbybjh8jo+3reNO5VSG01kcjVPakzLVhpU7HimmPOrajOqZC1AM4zw4z7x+erziC4/lFsNxqpQ2mk4QmIsbnJPaHM8zoBQAZOgOgOjlgiyrJbPN2qvPY8h1v/5qufaj5nRsnilWf9v7ocHPfA1Yc4+6AWN8q4qXfnCRuzHaHqRjH7dVR1nI33GltRXn9zxGxFhSkpz1lJuguKBPuodUDn0w4dKuyZ77P60p0/1RfqMuRIaix3H31hDTSStajyAA3OrW+ZhhCU5KMd2VNvXVSrhQoQH/AK5O6mXBwrA8cd41CM4z2NV3YV7RrpVo+ZS3BB9ouCp004IrVIU2jPLrG8jf4LHy15tU8yzHSWOV+SX0Zyq4hTa1IWkpUk4UkjBB1Yc8afQqM0i7B/so38atAPW8P9FKx+hu/wAJ0AteiuMpimUeFC4UPOU92eFHYLeU4EjJ/NTw+h1W318HRo04xs3Ulzlj4YCx+UhTzd2UpCiWkmPU4uO1wJO+330H5jUW9eNfEuhB490q89Yv/eTCORHptxUjhcDcmHIRxJUN+fIg9x1ZiM0YITrWlXMdJICYDUmj1BVn1J5S4z46ykyle8hSdwM+RH/Wcapj1HwS+B2azhc0/faSxJaTXeMCE8qREYdcTwrWhKlJ+6cbjV62OBNJSaRz3dakN2xdStg27Ummmvzgtav3A6oo9qR9B7bf4FCL3wOCmDNWtg+FHe/+jWg+dFd/KU/z1Rf0Vf8AFoBODQHUltU0w59uUYgZpNLLr2O5xeEj/m1W9ai8DoU10dlKT/M0vlq/2CO4bnplvNBVQew4oZQygcS1eg/t17OpGCyyq0sa93LFJfEs4cpqbFalR1pWy6gLQod4O41JNNZRmqQlTk4SWqFrVsTaXNQAFGrXMy0gfeQ2tGfkG1ahT5vxN1/1VSh3RX11J1WgqF13FTEkoFapiZcfHLr2uwo+v4s/PUprMWjPaVVSrwm+8JIbca6rTjiUFlqWwnrAlXCQrvG3nqKxUhrzLajnZXbcN4vQ0WjZ8W2VSVsuKfdeUAHFgZSgck68p0lT2LfaHtOre8KksJHq9m1x4casx0KU9THg8Up5qbOyx/VOfhr2pspdxD2e1KUqEtprHx5HPvTBQEUe7XZcRP4BU0+1R1jkSr3h89/iNWZzqYZRcXhl30I70u6h+RF/jVoeDzvD/RSsfobv8J0Am+iC4W3UwGVq/DKWlxtSO96Ks5JT4lCt8eGoSj1lJG23qp0Z0Jc9V5r+BnXHGVSZzdyUsZypKKg0D2HmTtx471J2PpnUZrh60S+0qKvB21T/ANX3Pu8mS6HHNJrk2nM/5C+gS46O5sk4WkeWcH4nXsVwtpbFNxPpqMaku0tH+3oRL/YCkUZ9A+vaqTQbI57nB15VWcMu9mTa6WL2cWXddqTVFpEma4BhpJKEjmtZ5AeZOpzlwxyYrai69WMFz+xzZ0iyzDhRLeKwqShwzJ+Mdl5QwlGfFKefmrUKUOGOpr9q3auLjq9mOiH7SRmo24fCju/vY1ac0VX8pT/PVG/Rl/xaADeii3vp+8YqX0fgUP8ACZKjsAlPIE+Zx+3QJZeEdFWaFTjOr7iVA1F36niG4ZR2UfPc/HVVPXMu86F/+Hw26/ItfN7nq7rTjXO3HDzimHWV/jUpBJQeadKlJVNz32f7SqWTk4rKfLx7zeGIlp2w8GOPqIjKljjUVEn/AL69wqcPIq46l7dJy3kwVpkNxy4LTpaxldPiO1OZ5OOApT8ypfy17BYiiN9UVS4m47bLyRb9IKVwEUu42R2qTKCpA+9HX2HPlkK/V1Myki13UwKtUqMMdUVe2w1A7Kac3UB6Kz8xqqno3E6F3+LRhXX+L81t80FGrTnmt4NlBS7w8CuyQrkc7Y0PU2nlCqum1DV6TJtF5WJkMGXRXln8Y33tZ8uX9U6rj1XwnRvI+8QV1Hyl4Pv+IKdC8Z2LHuyNJQpt5v2VtbahgpUHFAg6sOaOy8P9FKx+hu/wnQHH8GZIgSmZcJ9bMhlQW24g4KSNAdIdH92yrooq6dcNFmRFraLapYjqSw6COecdk/s0wSjJxkpLcMDKpbVSVIeqMRC0tBlCVPpBAzk9/ft8teYJOfU4fEhvKh1asRXnZ0Qx4SitlpL6VFxzGAo4PIAnA8TnXjjl5ZbTrKlTlGO8tH5dwA9Kl31GA5w06mT1uM5LUxyKoR46txxJyO2vHedhnYaOOXlkI1nCHDDnv4iEecW6pbjq1LWolSlqOSonvJ1IpOtqQCZ1vHPKjufvY0Aq/wCUc2t6v0JplCluLYWlCEjJUSsYA89AX9qWoug0Vm2WVn6XqoD9UeRzjMfc/ekeZJ1VUeeojoWcVSi7qey28X/A0oS4qAqHEU3+ChKFNIP4sY2B8NtWpY0RglJybk9yVoeAxdixUJ1NoKTtId9olb+6y2eLf1UAPnqqpq1E6Nl+FCdw+SwvN+hGsMGpy6zcrg7M+R1MQ/7s12UkeSjxK+I1ac4KZsZmbEfiyUBbL6FNuJPIpIwdALeAZkCOYiipyr2q5jcZVLgq5HzPCP6yNVzyusuRvsZxfFQm+rL6PkxjR58aRTkT2nAYymg6Fj7uM5+WppprKMdSnKnNwluheQm6t0luNT5bsilWwhzijR2V8D0wpOQ4pQ3SkEbY8M+B16QDC4KWzVGWo7cjqalH+viO57aFDbPmk5APdvqM48SNNrc9BN5WYvRrvXqUNPbjzH6qfYkxbjdSwicwDhLwQvIcT4ggnfyAPLUYTzo9yd1bKmlUpvMHs/2fiEV4HNqVj9Dd/hOrDGcz2JV6bTY05EiWil1FzgMepqie09Wke8gJ+yTn3h4Y20BLrDc2NMjVWvVObcNvSFhKZkaWpO/enCs8CgAeyQPXQDUoXRb0f1qlx6lT2pMmNITxIcMpW/iD4EHII7joDZV+i7o+o8Nc6oJcgsN83VTFgDyG/PyGgARbEGC0Krbdz1qj0YOFKZc5ZWiQfutMjtL8yRgaADL8qVNqdQjrpq25DjccJlTG4/UJlOZJ4+Du2IGe/QHS1Gz7XQMDb6IXv8WdAQ7rj05q4YFTMf2+tttKap0TuSonJcPgB493rqE58Oi3NVtbdLmU3iC3f+8z0mZSLJhe13LU20Tp7nE88oEla8e6kAEhI5DSEcb7i6uOmklFYitEv382Utr3RQHukCpIpk5tLFUjNOpC0Kb45CSpKscQGSUlPy1MyjElPtRYzsh9xLbTSStalHYAbnXjeFklCLnJRjuxa1CTMmR1KjqKKxc7gjwh3xoSd1L8uySfVQ1Cmm+s+ZuvpKCjbR2jv4t7+gxqbBj02nxoMRAQxHaS22kdwAwNWHPJOgBG96fKjPRrnpDfWTacCJLAGTLindbf5wxlPn66Ai29UYsB5gR3A7b1Y+uguEbMrVuppXgD3A8jkaqXUljkzp1Eryj0q7cd/Fd/qR6jLrVkRWqXRaYKuzJdUimoB4THJyrgc7igb4OQcbd2dWnMN1v24aJ7RdV31JUmr9UVvvFwhmK2NyhseH7/AN4GykyoPSBR01KOmRT50R9baHU9l1pQ3+KSMEpOoyipeZptrqVBtYzF7p8/5PtQqkhunSaNdQEQymlMt1NpJLC8ggE/cO42O3hqCm1pM0StIVk52rz/AGvdeoiLm6M7joIL6YwqMHmmVC+sBHmOY/d56tOe008MprYr7tDlOIeb9qpslPVzYS/ddR37dyh3K5jQ8Hl0OhVGlVehJecfpgbaqFOfX9plwfv5Z8wdAL+sV43xctRq1aWs25RQXExUKx1g4uFCR+UtWMnwzoAErtZl1ud7VMUEhKeBlhAw2w2OSEDuSNAX1s9Gty3BwvIiexwjuqVM+rSB3kA7n5fHQavRD9YqheTGp9sMInS4rAjLqCwQwwOznf7Xu8h4aq6TOkDoxs40kp3Twu7m/T4niYtq0mHHGW3q1c0xCloRzcdCefkhtP8AduTqUYY1e5RcXTq4ilwxWyX+7m3o6lMV2kLrEiaudNkLxKbdQEiG4ObKEc0geZJPPOpmUtrmtilXLA9jqUdJSlQU26gcK2z4pV3aAo67LiTnHacHAxQaSkOVJ77KuEZDIPfy7Xy79VN8b4VsdOilZ0uml25dnw8fQ3WXBfqMx+66mz1T0tAap8dQwY0QHKRjuUrmr4DVpzW8hjoeGaA+Y0Au7gpjNsPTHH2C9adTXxTWU5JgPE/jk+CCcZxyO/jrySUlhltGtOjNTg9UXVEqztOfYpNafS8l0fgFQBHBJRjYE8uP9/PVcZOL4ZGyvRhWi69Bea7vHyPVfpM2u16FEmtITQY34UvhcJVJeSocCFDGyRurG+SBq05xSQKvGte4r6XMJ9laWxOSlG6llxvBSPMqTgDQFmityaRZj9avRDYaUrjMdtvKmmlqAS2rOylAKGeXL46YPU2nlbntigxghuVbNQkUhchAeTHx2FA95ZX7vnjGq+jx2Xg3r2g5rhuIqfjz+ZBqtBnzdq5bdErYx+NaPVOfJQ/t0zUXLIcLGp2ZOPms/VHvjQymaDaFZbVMYTHdWy8hRDaU8ISg8fZAHhjck89eccv0se5UntWj8coo6VbFFgRZ8SFZNcVHnoS3IbfkJAUEniH29t+/TpH+lh2VJb1o/X0LilW/MhkGh2vRaPgYDz6utcHwSOfx0zN8sBU7KnrKTl5LH1foSKtS4UWOiVedWfqCeMBEYJKW1L7kpaRus+W+nR57TyPf+j0t4qHju/mXlOeNRpDzMOLMo+AW2C8whCk7bLSncY35H5asSxsYJScnxSeWUHR5VJC3ZtCrwzXqV9Wt8p3ksEkoWD3jx89enhImWvOi3i1XLdktRW5fYqjDqSpDoA2WAPt92c+fkQJFcrD02S7R6I6hDyU5mTT7kRHfvyK8ch3d+qpSbfDE6NvQjSiq9daclzb9CgotMj3S5GYhoUi0ac7xt8ROam+DnjPi2Fb/AJR8tWRiorCMlevOvNznuxjAActelJ90BmgM0B5cbQ42ptxCVIWCFJUMgg9x0AvKtRXLXYeYER2p2k8eJ2GgFT1PP3mu8oHPh5jfGvHFSWGW0a06E+Om8MnUqvO0yIy+5JNYoLv4mpMdtbI8HQOYH3ufjqvMob7G506N5rS6s+7k/L0JD9q0mu3TEugSEyWUsJCWUK4m3VpUShZ7jw5O3jjw1YmnqjnThKEuGSwyuvBLtyXrRbb6pz6NjlU+epbZCXOH8WgHkrtc/XXpE3dIqEw6xalaISkRamGFrxyQ6kp+WcaAsK1VZ06vxqJbj3VvR3UvVGVwBbbLW/1RyPfVtgbEDf1Aq7muSpw71ao0esUumQ1wTJL05niHEFY4c8aeegCuImoqov18uM9NU2opkR2sNqzkpISSdsY79ALNmv12o23CmQ7jk/zmkvKQzTEss9WoocKVgp4chAAPaJz68tAGV1WrUKxUaXV6XWRTalAQpCVKjh5tQX73ZJ8uegKdUm7qXdVIgLuGHWUynfwuK3AS0WGgN3CUkkDuGcZOgCKtUGmuV2FcsmUuG7T21pW4hzgDqD9lZ70jfbz143jclGEpy4YrLK2pV5+rRXnIUn6LorQ+vq0js8Y8Ggf4vlqvic9I7HRVGlZrir9afKPd5+hW0mkrumKiLHivUy0UKzwOZTIqZzzX3pbPnur01ZGKisIxV6868+ObyxiMtNsNIaZQlDaEhKUpGAkeA16UnvQGaAzQGaAzQHwjOgBGpWi9DmO1O0ZKKfLcPE/DWnMWX48SB7qvyh8c6AH2p7MOoBp8vWjWHFfiXQFwJas/ZI7O/wCqry1X0eHmGh0IX3HHguI8S7/zL4+oTIuOXA4TcFKcQnHZmwx17Kh44HaTn015xtdpHvudOrrbzT8Ho/Rn2us0m+LeegRKoz9YUqbeaUFKaWkgpPDnOxHLU4zjLZmSrbVqLxUi0Wdv0SNQoAixytxalFx+Q4cuPuH3lqPif2ctSKQYrVMqpv8AFYaoCajATA9mwp9pJKiriJ4VHl3aAKaJJmvsL9tpP0YlshLTReQslOPydgO4b6AE6DYgVCrMC4o7D0aTVXp0FbTh6xgLO2DgcJ2zse86AtRHhUijuwblr/t8U7JVNUlLgGdsqTgk+fPUXKMd2XUrerVeIRbIlPnsMtONWVbwCXDlyW637Ozn7yie0v8A631DpG+yjX7lTpa3E0vBav8AgppM1mZUFMKceuusNnIgxRwQox/LV7o+JJ8te9HnWWp5K+VNcNtHhXf+Z/H0L2nWlJqMluo3hIblvN7sU5gERI3hhJ99Q+8fLA1Yc9tvVhgBgY0B90BmgM0BmgM0BmgM0BnPnoDROhRJ8VcWdGakR1jCm3UBSSPQ6AFzZbtNWXLVrMumf7m59fF9OBW6f1SNAU8+m1tDvFWLQp1WUP6bSXww6fDKVkEd/JR1Fwi90aqd7cU1wxm8d26Iv0jBhbOS7zo6k80uxlvoT8eFYI+Oo9HjZsud/wAX9SnF/DH2PTd309IAHSGyk+EmAEq+OQNecM1+Y894tnvS+rPq7wgK2/whx1HwYghR+GM694Z/qHvFstqP1Z4FTgThhufeVXKhshiKthCvjwIA+evOjb3bPff1HsUor4Z+5Kg06ruO8VIs2DTlH+m1iQHnB+okkn+sNSUIrkVVL64qLhc3juWiLf8AmXJqhC7qrkuop74bH4PG9ChO6h6nUzIE9Pp8OmxURafFZjMIGEtsoCUj4DQEnQGaAzQGaAzQH//Z"/>
          <p:cNvSpPr>
            <a:spLocks noChangeAspect="1" noChangeArrowheads="1"/>
          </p:cNvSpPr>
          <p:nvPr/>
        </p:nvSpPr>
        <p:spPr bwMode="auto">
          <a:xfrm>
            <a:off x="460375" y="-427038"/>
            <a:ext cx="1524000" cy="15240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Tree>
    <p:extLst>
      <p:ext uri="{BB962C8B-B14F-4D97-AF65-F5344CB8AC3E}">
        <p14:creationId xmlns:p14="http://schemas.microsoft.com/office/powerpoint/2010/main" val="3183875325"/>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81000"/>
            <a:ext cx="9144000" cy="990600"/>
          </a:xfrm>
        </p:spPr>
        <p:txBody>
          <a:bodyPr>
            <a:normAutofit/>
          </a:bodyPr>
          <a:lstStyle/>
          <a:p>
            <a:r>
              <a:rPr lang="en-US" dirty="0" smtClean="0"/>
              <a:t>2014-2016 Program Reviews</a:t>
            </a:r>
            <a:endParaRPr lang="en-US" dirty="0"/>
          </a:p>
        </p:txBody>
      </p:sp>
      <p:sp>
        <p:nvSpPr>
          <p:cNvPr id="4" name="Content Placeholder 2"/>
          <p:cNvSpPr txBox="1">
            <a:spLocks/>
          </p:cNvSpPr>
          <p:nvPr/>
        </p:nvSpPr>
        <p:spPr>
          <a:xfrm>
            <a:off x="533400" y="1905000"/>
            <a:ext cx="8458200" cy="472440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baseline="0">
                <a:solidFill>
                  <a:schemeClr val="tx1"/>
                </a:solidFill>
                <a:latin typeface="Times New Roman" pitchFamily="18" charset="0"/>
                <a:ea typeface="+mn-ea"/>
                <a:cs typeface="Times New Roman" pitchFamily="18" charset="0"/>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1400" b="0"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endParaRPr>
          </a:p>
          <a:p>
            <a:pPr marL="457200" marR="0" lvl="0" indent="-4572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Arkansas Code §</a:t>
            </a:r>
            <a:r>
              <a:rPr kumimoji="0" lang="en-US" sz="3200" b="0"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6-61-214</a:t>
            </a:r>
          </a:p>
          <a:p>
            <a:pPr marL="457200" marR="0" lvl="0" indent="-4572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AHECB Policy 5.12</a:t>
            </a:r>
          </a:p>
          <a:p>
            <a:pPr marL="457200" marR="0" lvl="0" indent="-4572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Purpose</a:t>
            </a:r>
          </a:p>
          <a:p>
            <a:pPr marL="457200" marR="0" lvl="0" indent="-4572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rPr>
              <a:t>Process</a:t>
            </a:r>
          </a:p>
          <a:p>
            <a:pPr marL="457200" marR="0" lvl="0" indent="-4572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Tree>
    <p:extLst>
      <p:ext uri="{BB962C8B-B14F-4D97-AF65-F5344CB8AC3E}">
        <p14:creationId xmlns:p14="http://schemas.microsoft.com/office/powerpoint/2010/main" val="2763267803"/>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0600" y="2362200"/>
            <a:ext cx="7772400" cy="3505200"/>
          </a:xfrm>
        </p:spPr>
        <p:txBody>
          <a:bodyPr/>
          <a:lstStyle/>
          <a:p>
            <a:r>
              <a:rPr lang="en-US" sz="2400" dirty="0" smtClean="0">
                <a:solidFill>
                  <a:srgbClr val="FF0000"/>
                </a:solidFill>
              </a:rPr>
              <a:t>Angela lasiter</a:t>
            </a:r>
            <a:r>
              <a:rPr lang="en-US" sz="2400" dirty="0">
                <a:solidFill>
                  <a:srgbClr val="FF0000"/>
                </a:solidFill>
              </a:rPr>
              <a:t/>
            </a:r>
            <a:br>
              <a:rPr lang="en-US" sz="2400" dirty="0">
                <a:solidFill>
                  <a:srgbClr val="FF0000"/>
                </a:solidFill>
              </a:rPr>
            </a:br>
            <a:r>
              <a:rPr lang="en-US" sz="2400" dirty="0" smtClean="0">
                <a:solidFill>
                  <a:srgbClr val="FF0000"/>
                </a:solidFill>
              </a:rPr>
              <a:t>Academic Affairs</a:t>
            </a:r>
            <a:br>
              <a:rPr lang="en-US" sz="2400" dirty="0" smtClean="0">
                <a:solidFill>
                  <a:srgbClr val="FF0000"/>
                </a:solidFill>
              </a:rPr>
            </a:br>
            <a:r>
              <a:rPr lang="en-US" sz="2400" dirty="0">
                <a:solidFill>
                  <a:srgbClr val="FF0000"/>
                </a:solidFill>
              </a:rPr>
              <a:t/>
            </a:r>
            <a:br>
              <a:rPr lang="en-US" sz="2400" dirty="0">
                <a:solidFill>
                  <a:srgbClr val="FF0000"/>
                </a:solidFill>
              </a:rPr>
            </a:br>
            <a:r>
              <a:rPr lang="en-US" sz="4000" dirty="0" smtClean="0"/>
              <a:t>Prevention of unplanned pregnancies among Arkansas young adult college students</a:t>
            </a:r>
            <a:endParaRPr lang="en-US" sz="4000" dirty="0"/>
          </a:p>
        </p:txBody>
      </p:sp>
    </p:spTree>
    <p:extLst>
      <p:ext uri="{BB962C8B-B14F-4D97-AF65-F5344CB8AC3E}">
        <p14:creationId xmlns:p14="http://schemas.microsoft.com/office/powerpoint/2010/main" val="973623584"/>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81000"/>
            <a:ext cx="9144000" cy="990600"/>
          </a:xfrm>
        </p:spPr>
        <p:txBody>
          <a:bodyPr>
            <a:normAutofit/>
          </a:bodyPr>
          <a:lstStyle/>
          <a:p>
            <a:r>
              <a:rPr lang="en-US" dirty="0" smtClean="0"/>
              <a:t>2016 Activities</a:t>
            </a:r>
            <a:endParaRPr lang="en-US" dirty="0"/>
          </a:p>
        </p:txBody>
      </p:sp>
      <p:sp>
        <p:nvSpPr>
          <p:cNvPr id="4" name="Content Placeholder 2"/>
          <p:cNvSpPr txBox="1">
            <a:spLocks/>
          </p:cNvSpPr>
          <p:nvPr/>
        </p:nvSpPr>
        <p:spPr>
          <a:xfrm>
            <a:off x="533400" y="1752600"/>
            <a:ext cx="8458200" cy="4876800"/>
          </a:xfrm>
          <a:prstGeom prst="rect">
            <a:avLst/>
          </a:prstGeom>
        </p:spPr>
        <p:txBody>
          <a:bodyPr vert="horz" lIns="91440" tIns="45720" rIns="91440" bIns="45720" rtlCol="0">
            <a:normAutofit fontScale="92500" lnSpcReduction="20000"/>
          </a:bodyPr>
          <a:lstStyle>
            <a:lvl1pPr marL="0" indent="0" algn="ctr" defTabSz="914400" rtl="0" eaLnBrk="1" latinLnBrk="0" hangingPunct="1">
              <a:spcBef>
                <a:spcPct val="20000"/>
              </a:spcBef>
              <a:buFont typeface="Arial" pitchFamily="34" charset="0"/>
              <a:buNone/>
              <a:defRPr sz="3200" kern="1200" baseline="0">
                <a:solidFill>
                  <a:schemeClr val="tx1"/>
                </a:solidFill>
                <a:latin typeface="Times New Roman" pitchFamily="18" charset="0"/>
                <a:ea typeface="+mn-ea"/>
                <a:cs typeface="Times New Roman" pitchFamily="18" charset="0"/>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1400" b="0"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1400" b="0"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endParaRPr>
          </a:p>
          <a:p>
            <a:pPr marL="457200" marR="0" lvl="0" indent="-4572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3200" b="0"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hlinkClick r:id="rId3"/>
              </a:rPr>
              <a:t>2016 video filmed in Magnolia featuring Arkansas students for use by Arkansas schools during orientation </a:t>
            </a:r>
            <a:endParaRPr kumimoji="0" lang="en-US" sz="3200" b="0"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endParaRPr>
          </a:p>
          <a:p>
            <a:pPr marL="457200" marR="0" lvl="0" indent="-4572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3200" b="0"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hlinkClick r:id=""/>
            </a:endParaRPr>
          </a:p>
          <a:p>
            <a:pPr marL="457200" marR="0" lvl="0" indent="-4572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3200" b="0"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hlinkClick r:id=""/>
              </a:rPr>
              <a:t>National Public Radio Segment on Arkansas Colleges</a:t>
            </a:r>
            <a:endParaRPr kumimoji="0" lang="en-US" sz="3200" b="0"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endParaRPr>
          </a:p>
          <a:p>
            <a:pPr marL="457200" marR="0" lvl="0" indent="-4572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3200" b="0"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hlinkClick r:id="rId4"/>
            </a:endParaRPr>
          </a:p>
          <a:p>
            <a:pPr marL="457200" marR="0" lvl="0" indent="-4572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3200" b="0"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hlinkClick r:id="rId5"/>
              </a:rPr>
              <a:t>Article published in the June 2016 Arkansas State Board of </a:t>
            </a:r>
            <a:r>
              <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hlinkClick r:id="rId5"/>
              </a:rPr>
              <a:t>Nursing </a:t>
            </a:r>
            <a:r>
              <a:rPr kumimoji="0" lang="en-US" sz="3200" b="0"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hlinkClick r:id="rId5"/>
              </a:rPr>
              <a:t>Journal</a:t>
            </a:r>
            <a:endParaRPr kumimoji="0" lang="en-US" sz="3200" b="0" i="0" u="none" strike="noStrike" kern="1200" cap="none" spc="0" normalizeH="0" baseline="0" noProof="0" dirty="0" smtClean="0">
              <a:ln>
                <a:noFill/>
              </a:ln>
              <a:solidFill>
                <a:prstClr val="black"/>
              </a:solidFill>
              <a:effectLst/>
              <a:uLnTx/>
              <a:uFillTx/>
              <a:latin typeface="Times New Roman" pitchFamily="18" charset="0"/>
              <a:ea typeface="+mn-ea"/>
              <a:cs typeface="Times New Roman" pitchFamily="18" charset="0"/>
            </a:endParaRPr>
          </a:p>
          <a:p>
            <a:pPr marL="2286000" marR="0" lvl="5"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2000" b="0" i="0" u="none" strike="noStrike" kern="1200" cap="none" spc="0" normalizeH="0" baseline="0" noProof="0" dirty="0">
                <a:ln>
                  <a:noFill/>
                </a:ln>
                <a:solidFill>
                  <a:prstClr val="black">
                    <a:tint val="75000"/>
                  </a:prstClr>
                </a:solidFill>
                <a:effectLst/>
                <a:uLnTx/>
                <a:uFillTx/>
                <a:latin typeface="Georgia"/>
                <a:ea typeface="+mn-ea"/>
                <a:cs typeface="+mn-cs"/>
              </a:rPr>
              <a:t>	</a:t>
            </a:r>
            <a:r>
              <a:rPr kumimoji="0" lang="en-US" sz="2000" b="0" i="0" u="none" strike="noStrike" kern="1200" cap="none" spc="0" normalizeH="0" baseline="0" noProof="0" dirty="0" smtClean="0">
                <a:ln>
                  <a:noFill/>
                </a:ln>
                <a:solidFill>
                  <a:prstClr val="black">
                    <a:tint val="75000"/>
                  </a:prstClr>
                </a:solidFill>
                <a:effectLst/>
                <a:uLnTx/>
                <a:uFillTx/>
                <a:latin typeface="Georgia"/>
                <a:ea typeface="+mn-ea"/>
                <a:cs typeface="+mn-cs"/>
              </a:rPr>
              <a:t>					</a:t>
            </a:r>
            <a:endParaRPr kumimoji="0" lang="en-US" sz="2000" b="0" i="0" u="none" strike="noStrike" kern="1200" cap="none" spc="0" normalizeH="0" baseline="0" noProof="0" dirty="0">
              <a:ln>
                <a:noFill/>
              </a:ln>
              <a:solidFill>
                <a:prstClr val="black">
                  <a:tint val="75000"/>
                </a:prstClr>
              </a:solidFill>
              <a:effectLst/>
              <a:uLnTx/>
              <a:uFillTx/>
              <a:latin typeface="Georgia"/>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32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Tree>
    <p:extLst>
      <p:ext uri="{BB962C8B-B14F-4D97-AF65-F5344CB8AC3E}">
        <p14:creationId xmlns:p14="http://schemas.microsoft.com/office/powerpoint/2010/main" val="2208274071"/>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200" smtClean="0"/>
              <a:t>FRESHMAN </a:t>
            </a:r>
            <a:r>
              <a:rPr lang="en-US" sz="3200" dirty="0" smtClean="0"/>
              <a:t>ORIENTATION </a:t>
            </a:r>
            <a:br>
              <a:rPr lang="en-US" sz="3200" dirty="0" smtClean="0"/>
            </a:br>
            <a:r>
              <a:rPr lang="en-US" sz="3200" dirty="0" smtClean="0"/>
              <a:t>A Campus Leading the Pack:  College of the </a:t>
            </a:r>
            <a:r>
              <a:rPr lang="en-US" sz="3200" dirty="0" err="1" smtClean="0"/>
              <a:t>Ouachitas</a:t>
            </a:r>
            <a:endParaRPr lang="en-US" sz="3200" dirty="0"/>
          </a:p>
        </p:txBody>
      </p:sp>
      <p:sp>
        <p:nvSpPr>
          <p:cNvPr id="3" name="Content Placeholder 2"/>
          <p:cNvSpPr>
            <a:spLocks noGrp="1"/>
          </p:cNvSpPr>
          <p:nvPr>
            <p:ph type="subTitle" idx="1"/>
          </p:nvPr>
        </p:nvSpPr>
        <p:spPr>
          <a:xfrm>
            <a:off x="152400" y="1981200"/>
            <a:ext cx="8991600" cy="4495800"/>
          </a:xfrm>
        </p:spPr>
        <p:txBody>
          <a:bodyPr>
            <a:noAutofit/>
          </a:bodyPr>
          <a:lstStyle/>
          <a:p>
            <a:pPr marL="0" lvl="1" algn="l">
              <a:spcBef>
                <a:spcPts val="0"/>
              </a:spcBef>
              <a:tabLst>
                <a:tab pos="511175" algn="l"/>
                <a:tab pos="1139825" algn="l"/>
              </a:tabLst>
            </a:pPr>
            <a:r>
              <a:rPr lang="en-US" dirty="0">
                <a:solidFill>
                  <a:schemeClr val="tx1"/>
                </a:solidFill>
              </a:rPr>
              <a:t>	</a:t>
            </a:r>
            <a:r>
              <a:rPr lang="en-US" dirty="0" smtClean="0">
                <a:solidFill>
                  <a:schemeClr val="tx1"/>
                </a:solidFill>
              </a:rPr>
              <a:t>												</a:t>
            </a:r>
            <a:endParaRPr lang="en-US" dirty="0">
              <a:solidFill>
                <a:schemeClr val="tx1"/>
              </a:solidFill>
            </a:endParaRPr>
          </a:p>
        </p:txBody>
      </p:sp>
      <p:pic>
        <p:nvPicPr>
          <p:cNvPr id="1026" name="Picture 2" descr="https://static.ark.org/eeuploads/adhe/DSC_0042.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2470" t="-25396" r="-270195" b="-266884"/>
          <a:stretch/>
        </p:blipFill>
        <p:spPr bwMode="auto">
          <a:xfrm>
            <a:off x="-1295400" y="457200"/>
            <a:ext cx="21448445" cy="1516773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5638800" y="1417638"/>
            <a:ext cx="3200400" cy="147732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prstClr val="black"/>
                </a:solidFill>
                <a:effectLst/>
                <a:uLnTx/>
                <a:uFillTx/>
                <a:latin typeface="Georgia"/>
                <a:ea typeface="+mn-ea"/>
                <a:cs typeface="+mn-cs"/>
              </a:rPr>
              <a:t>Before</a:t>
            </a:r>
            <a:r>
              <a:rPr kumimoji="0" lang="en-US" sz="1800" b="0" i="0" u="none" strike="noStrike" kern="1200" cap="none" spc="0" normalizeH="0" baseline="0" noProof="0" dirty="0" smtClean="0">
                <a:ln>
                  <a:noFill/>
                </a:ln>
                <a:solidFill>
                  <a:prstClr val="black"/>
                </a:solidFill>
                <a:effectLst/>
                <a:uLnTx/>
                <a:uFillTx/>
                <a:latin typeface="Georgia"/>
                <a:ea typeface="+mn-ea"/>
                <a:cs typeface="+mn-cs"/>
              </a:rPr>
              <a:t> watching the video, only 26% of students surveyed said they “knew most of the methods of birth control”.</a:t>
            </a:r>
            <a:endParaRPr kumimoji="0" lang="en-US" sz="1800" b="0" i="0" u="none" strike="noStrike" kern="1200" cap="none" spc="0" normalizeH="0" baseline="0" noProof="0" dirty="0">
              <a:ln>
                <a:noFill/>
              </a:ln>
              <a:solidFill>
                <a:prstClr val="black"/>
              </a:solidFill>
              <a:effectLst/>
              <a:uLnTx/>
              <a:uFillTx/>
              <a:latin typeface="Georgia"/>
              <a:ea typeface="+mn-ea"/>
              <a:cs typeface="+mn-cs"/>
            </a:endParaRPr>
          </a:p>
        </p:txBody>
      </p:sp>
      <p:sp>
        <p:nvSpPr>
          <p:cNvPr id="6" name="TextBox 5"/>
          <p:cNvSpPr txBox="1"/>
          <p:nvPr/>
        </p:nvSpPr>
        <p:spPr>
          <a:xfrm>
            <a:off x="5665573" y="3077528"/>
            <a:ext cx="2819400" cy="203132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prstClr val="black"/>
                </a:solidFill>
                <a:effectLst/>
                <a:uLnTx/>
                <a:uFillTx/>
                <a:latin typeface="Georgia"/>
                <a:ea typeface="+mn-ea"/>
                <a:cs typeface="+mn-cs"/>
              </a:rPr>
              <a:t>After</a:t>
            </a:r>
            <a:r>
              <a:rPr kumimoji="0" lang="en-US" sz="1800" b="0" i="0" u="none" strike="noStrike" kern="1200" cap="none" spc="0" normalizeH="0" baseline="0" noProof="0" dirty="0" smtClean="0">
                <a:ln>
                  <a:noFill/>
                </a:ln>
                <a:solidFill>
                  <a:prstClr val="black"/>
                </a:solidFill>
                <a:effectLst/>
                <a:uLnTx/>
                <a:uFillTx/>
                <a:latin typeface="Georgia"/>
                <a:ea typeface="+mn-ea"/>
                <a:cs typeface="+mn-cs"/>
              </a:rPr>
              <a:t> the video, almost 70% of students answered in the post survey they “felt they knew most of the methods of birth control including abstinence”.  </a:t>
            </a:r>
            <a:endParaRPr kumimoji="0" lang="en-US" sz="1800" b="0" i="0" u="none" strike="noStrike" kern="1200" cap="none" spc="0" normalizeH="0" baseline="0" noProof="0" dirty="0">
              <a:ln>
                <a:noFill/>
              </a:ln>
              <a:solidFill>
                <a:prstClr val="black"/>
              </a:solidFill>
              <a:effectLst/>
              <a:uLnTx/>
              <a:uFillTx/>
              <a:latin typeface="Georgia"/>
              <a:ea typeface="+mn-ea"/>
              <a:cs typeface="+mn-cs"/>
            </a:endParaRPr>
          </a:p>
        </p:txBody>
      </p:sp>
      <p:sp>
        <p:nvSpPr>
          <p:cNvPr id="7" name="TextBox 6"/>
          <p:cNvSpPr txBox="1"/>
          <p:nvPr/>
        </p:nvSpPr>
        <p:spPr>
          <a:xfrm>
            <a:off x="6629400" y="1935481"/>
            <a:ext cx="4571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eorgia"/>
              <a:ea typeface="+mn-ea"/>
              <a:cs typeface="+mn-cs"/>
            </a:endParaRPr>
          </a:p>
        </p:txBody>
      </p:sp>
      <p:sp>
        <p:nvSpPr>
          <p:cNvPr id="8" name="TextBox 7"/>
          <p:cNvSpPr txBox="1"/>
          <p:nvPr/>
        </p:nvSpPr>
        <p:spPr>
          <a:xfrm>
            <a:off x="228600" y="5562600"/>
            <a:ext cx="8839200" cy="129266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smtClean="0">
                <a:ln>
                  <a:noFill/>
                </a:ln>
                <a:solidFill>
                  <a:prstClr val="black"/>
                </a:solidFill>
                <a:effectLst/>
                <a:uLnTx/>
                <a:uFillTx/>
                <a:latin typeface="Georgia"/>
                <a:ea typeface="+mn-ea"/>
                <a:cs typeface="+mn-cs"/>
              </a:rPr>
              <a:t>Before</a:t>
            </a:r>
            <a:r>
              <a:rPr kumimoji="0" lang="en-US" sz="1800" b="0" i="0" u="none" strike="noStrike" kern="1200" cap="none" spc="0" normalizeH="0" baseline="0" noProof="0" dirty="0" smtClean="0">
                <a:ln>
                  <a:noFill/>
                </a:ln>
                <a:solidFill>
                  <a:prstClr val="black"/>
                </a:solidFill>
                <a:effectLst/>
                <a:uLnTx/>
                <a:uFillTx/>
                <a:latin typeface="Georgia"/>
                <a:ea typeface="+mn-ea"/>
                <a:cs typeface="+mn-cs"/>
              </a:rPr>
              <a:t> watching the video, students were asked if the information in Act 943 and preventing unplanned pregnancies was important and students agreed with </a:t>
            </a:r>
            <a:r>
              <a:rPr kumimoji="0" lang="en-US" sz="2000" b="0" i="0" u="none" strike="noStrike" kern="1200" cap="none" spc="0" normalizeH="0" baseline="0" noProof="0" dirty="0" smtClean="0">
                <a:ln>
                  <a:noFill/>
                </a:ln>
                <a:solidFill>
                  <a:prstClr val="black"/>
                </a:solidFill>
                <a:effectLst/>
                <a:uLnTx/>
                <a:uFillTx/>
                <a:latin typeface="Georgia"/>
                <a:ea typeface="+mn-ea"/>
                <a:cs typeface="+mn-cs"/>
              </a:rPr>
              <a:t>17%</a:t>
            </a:r>
            <a:r>
              <a:rPr kumimoji="0" lang="en-US" sz="1800" b="0" i="0" u="none" strike="noStrike" kern="1200" cap="none" spc="0" normalizeH="0" baseline="0" noProof="0" dirty="0" smtClean="0">
                <a:ln>
                  <a:noFill/>
                </a:ln>
                <a:solidFill>
                  <a:prstClr val="black"/>
                </a:solidFill>
                <a:effectLst/>
                <a:uLnTx/>
                <a:uFillTx/>
                <a:latin typeface="Georgia"/>
                <a:ea typeface="+mn-ea"/>
                <a:cs typeface="+mn-cs"/>
              </a:rPr>
              <a:t>.  </a:t>
            </a:r>
            <a:r>
              <a:rPr kumimoji="0" lang="en-US" sz="1800" b="1" i="0" u="none" strike="noStrike" kern="1200" cap="none" spc="0" normalizeH="0" baseline="0" noProof="0" dirty="0" smtClean="0">
                <a:ln>
                  <a:noFill/>
                </a:ln>
                <a:solidFill>
                  <a:prstClr val="black"/>
                </a:solidFill>
                <a:effectLst/>
                <a:uLnTx/>
                <a:uFillTx/>
                <a:latin typeface="Georgia"/>
                <a:ea typeface="+mn-ea"/>
                <a:cs typeface="+mn-cs"/>
              </a:rPr>
              <a:t>After</a:t>
            </a:r>
            <a:r>
              <a:rPr kumimoji="0" lang="en-US" sz="1800" b="0" i="0" u="none" strike="noStrike" kern="1200" cap="none" spc="0" normalizeH="0" baseline="0" noProof="0" dirty="0" smtClean="0">
                <a:ln>
                  <a:noFill/>
                </a:ln>
                <a:solidFill>
                  <a:prstClr val="black"/>
                </a:solidFill>
                <a:effectLst/>
                <a:uLnTx/>
                <a:uFillTx/>
                <a:latin typeface="Georgia"/>
                <a:ea typeface="+mn-ea"/>
                <a:cs typeface="+mn-cs"/>
              </a:rPr>
              <a:t> the video and orientation, the response in the post survey was almost </a:t>
            </a:r>
            <a:r>
              <a:rPr kumimoji="0" lang="en-US" sz="2000" b="0" i="0" u="none" strike="noStrike" kern="1200" cap="none" spc="0" normalizeH="0" baseline="0" noProof="0" dirty="0" smtClean="0">
                <a:ln>
                  <a:noFill/>
                </a:ln>
                <a:solidFill>
                  <a:prstClr val="black"/>
                </a:solidFill>
                <a:effectLst/>
                <a:uLnTx/>
                <a:uFillTx/>
                <a:latin typeface="Georgia"/>
                <a:ea typeface="+mn-ea"/>
                <a:cs typeface="+mn-cs"/>
              </a:rPr>
              <a:t>92% </a:t>
            </a:r>
            <a:r>
              <a:rPr kumimoji="0" lang="en-US" sz="1800" b="0" i="0" u="none" strike="noStrike" kern="1200" cap="none" spc="0" normalizeH="0" baseline="0" noProof="0" dirty="0" smtClean="0">
                <a:ln>
                  <a:noFill/>
                </a:ln>
                <a:solidFill>
                  <a:prstClr val="black"/>
                </a:solidFill>
                <a:effectLst/>
                <a:uLnTx/>
                <a:uFillTx/>
                <a:latin typeface="Georgia"/>
                <a:ea typeface="+mn-ea"/>
                <a:cs typeface="+mn-cs"/>
              </a:rPr>
              <a:t>in agreement.  </a:t>
            </a:r>
            <a:endParaRPr kumimoji="0" lang="en-US" sz="1800" b="0" i="0" u="none" strike="noStrike" kern="1200" cap="none" spc="0" normalizeH="0" baseline="0" noProof="0" dirty="0">
              <a:ln>
                <a:noFill/>
              </a:ln>
              <a:solidFill>
                <a:prstClr val="black"/>
              </a:solidFill>
              <a:effectLst/>
              <a:uLnTx/>
              <a:uFillTx/>
              <a:latin typeface="Georgia"/>
              <a:ea typeface="+mn-ea"/>
              <a:cs typeface="+mn-cs"/>
            </a:endParaRPr>
          </a:p>
        </p:txBody>
      </p:sp>
    </p:spTree>
    <p:extLst>
      <p:ext uri="{BB962C8B-B14F-4D97-AF65-F5344CB8AC3E}">
        <p14:creationId xmlns:p14="http://schemas.microsoft.com/office/powerpoint/2010/main" val="2856147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1000"/>
                                        <p:tgtEl>
                                          <p:spTgt spid="1026"/>
                                        </p:tgtEl>
                                      </p:cBhvr>
                                    </p:animEffect>
                                    <p:anim calcmode="lin" valueType="num">
                                      <p:cBhvr>
                                        <p:cTn id="8" dur="1000" fill="hold"/>
                                        <p:tgtEl>
                                          <p:spTgt spid="1026"/>
                                        </p:tgtEl>
                                        <p:attrNameLst>
                                          <p:attrName>ppt_x</p:attrName>
                                        </p:attrNameLst>
                                      </p:cBhvr>
                                      <p:tavLst>
                                        <p:tav tm="0">
                                          <p:val>
                                            <p:strVal val="#ppt_x"/>
                                          </p:val>
                                        </p:tav>
                                        <p:tav tm="100000">
                                          <p:val>
                                            <p:strVal val="#ppt_x"/>
                                          </p:val>
                                        </p:tav>
                                      </p:tavLst>
                                    </p:anim>
                                    <p:anim calcmode="lin" valueType="num">
                                      <p:cBhvr>
                                        <p:cTn id="9"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1000"/>
                                        <p:tgtEl>
                                          <p:spTgt spid="8"/>
                                        </p:tgtEl>
                                      </p:cBhvr>
                                    </p:animEffect>
                                    <p:anim calcmode="lin" valueType="num">
                                      <p:cBhvr>
                                        <p:cTn id="29" dur="1000" fill="hold"/>
                                        <p:tgtEl>
                                          <p:spTgt spid="8"/>
                                        </p:tgtEl>
                                        <p:attrNameLst>
                                          <p:attrName>ppt_x</p:attrName>
                                        </p:attrNameLst>
                                      </p:cBhvr>
                                      <p:tavLst>
                                        <p:tav tm="0">
                                          <p:val>
                                            <p:strVal val="#ppt_x"/>
                                          </p:val>
                                        </p:tav>
                                        <p:tav tm="100000">
                                          <p:val>
                                            <p:strVal val="#ppt_x"/>
                                          </p:val>
                                        </p:tav>
                                      </p:tavLst>
                                    </p:anim>
                                    <p:anim calcmode="lin" valueType="num">
                                      <p:cBhvr>
                                        <p:cTn id="3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dirty="0"/>
              <a:t>Athletic Report</a:t>
            </a:r>
            <a:endParaRPr lang="en-US" dirty="0"/>
          </a:p>
        </p:txBody>
      </p:sp>
      <p:sp>
        <p:nvSpPr>
          <p:cNvPr id="3" name="Content Placeholder 2"/>
          <p:cNvSpPr>
            <a:spLocks noGrp="1"/>
          </p:cNvSpPr>
          <p:nvPr>
            <p:ph sz="half" idx="10"/>
          </p:nvPr>
        </p:nvSpPr>
        <p:spPr>
          <a:xfrm>
            <a:off x="457200" y="1600200"/>
            <a:ext cx="8229600" cy="4953000"/>
          </a:xfrm>
        </p:spPr>
        <p:txBody>
          <a:bodyPr/>
          <a:lstStyle/>
          <a:p>
            <a:pPr>
              <a:spcBef>
                <a:spcPts val="0"/>
              </a:spcBef>
              <a:spcAft>
                <a:spcPts val="600"/>
              </a:spcAft>
            </a:pPr>
            <a:endParaRPr lang="en-US" sz="2000" dirty="0" smtClean="0"/>
          </a:p>
          <a:p>
            <a:pPr>
              <a:spcBef>
                <a:spcPts val="0"/>
              </a:spcBef>
              <a:spcAft>
                <a:spcPts val="600"/>
              </a:spcAft>
            </a:pPr>
            <a:endParaRPr lang="en-US" sz="2000" dirty="0" smtClean="0"/>
          </a:p>
          <a:p>
            <a:r>
              <a:rPr lang="en-US" sz="2000" dirty="0"/>
              <a:t>A.C.A. §6-62-106 directs AHECB to develop and establish uniform accounting standards and procedures for reporting revenues and expenditures.</a:t>
            </a:r>
          </a:p>
          <a:p>
            <a:pPr>
              <a:buNone/>
            </a:pPr>
            <a:endParaRPr lang="en-US" sz="2000" dirty="0"/>
          </a:p>
          <a:p>
            <a:pPr>
              <a:spcBef>
                <a:spcPts val="0"/>
              </a:spcBef>
              <a:spcAft>
                <a:spcPts val="600"/>
              </a:spcAft>
            </a:pPr>
            <a:r>
              <a:rPr lang="en-US" sz="2000" dirty="0" smtClean="0"/>
              <a:t>The 2015-16 </a:t>
            </a:r>
            <a:r>
              <a:rPr lang="en-US" sz="2000" dirty="0"/>
              <a:t>Athletic actual expenditures for state-supported universities was </a:t>
            </a:r>
            <a:r>
              <a:rPr lang="en-US" sz="2000" dirty="0" smtClean="0"/>
              <a:t>$165.7 </a:t>
            </a:r>
            <a:r>
              <a:rPr lang="en-US" sz="2000" dirty="0"/>
              <a:t>million and $</a:t>
            </a:r>
            <a:r>
              <a:rPr lang="en-US" sz="2000" dirty="0" smtClean="0"/>
              <a:t>558,966 </a:t>
            </a:r>
            <a:r>
              <a:rPr lang="en-US" sz="2000" dirty="0"/>
              <a:t>for two-year colleges. </a:t>
            </a:r>
            <a:endParaRPr lang="en-US" sz="2000" dirty="0" smtClean="0"/>
          </a:p>
          <a:p>
            <a:pPr marL="0" indent="0">
              <a:spcBef>
                <a:spcPts val="0"/>
              </a:spcBef>
              <a:spcAft>
                <a:spcPts val="600"/>
              </a:spcAft>
              <a:buNone/>
            </a:pPr>
            <a:endParaRPr lang="en-US" sz="2000" dirty="0" smtClean="0"/>
          </a:p>
          <a:p>
            <a:pPr>
              <a:spcBef>
                <a:spcPts val="0"/>
              </a:spcBef>
              <a:spcAft>
                <a:spcPts val="600"/>
              </a:spcAft>
            </a:pPr>
            <a:r>
              <a:rPr lang="en-US" sz="2000" dirty="0" smtClean="0"/>
              <a:t>This represents an </a:t>
            </a:r>
            <a:r>
              <a:rPr lang="en-US" sz="2000" b="1" dirty="0" smtClean="0"/>
              <a:t>increase</a:t>
            </a:r>
            <a:r>
              <a:rPr lang="en-US" sz="2000" dirty="0" smtClean="0"/>
              <a:t> of 7.4 percent over 2014-15</a:t>
            </a:r>
          </a:p>
          <a:p>
            <a:pPr>
              <a:spcBef>
                <a:spcPts val="0"/>
              </a:spcBef>
              <a:spcAft>
                <a:spcPts val="600"/>
              </a:spcAft>
            </a:pPr>
            <a:endParaRPr lang="en-US" sz="2400" dirty="0"/>
          </a:p>
          <a:p>
            <a:pPr>
              <a:spcBef>
                <a:spcPts val="0"/>
              </a:spcBef>
              <a:spcAft>
                <a:spcPts val="600"/>
              </a:spcAft>
            </a:pPr>
            <a:endParaRPr lang="en-US" sz="2400" dirty="0" smtClean="0"/>
          </a:p>
          <a:p>
            <a:pPr>
              <a:spcBef>
                <a:spcPts val="0"/>
              </a:spcBef>
              <a:spcAft>
                <a:spcPts val="600"/>
              </a:spcAft>
            </a:pPr>
            <a:endParaRPr lang="en-US" sz="2400" dirty="0"/>
          </a:p>
        </p:txBody>
      </p:sp>
    </p:spTree>
    <p:extLst>
      <p:ext uri="{BB962C8B-B14F-4D97-AF65-F5344CB8AC3E}">
        <p14:creationId xmlns:p14="http://schemas.microsoft.com/office/powerpoint/2010/main" val="139969030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pPr eaLnBrk="1" hangingPunct="1"/>
            <a:r>
              <a:rPr lang="en-US" dirty="0" smtClean="0"/>
              <a:t>Revenues by Source</a:t>
            </a:r>
          </a:p>
        </p:txBody>
      </p:sp>
      <p:graphicFrame>
        <p:nvGraphicFramePr>
          <p:cNvPr id="2" name="Table 1"/>
          <p:cNvGraphicFramePr>
            <a:graphicFrameLocks noGrp="1"/>
          </p:cNvGraphicFramePr>
          <p:nvPr>
            <p:extLst/>
          </p:nvPr>
        </p:nvGraphicFramePr>
        <p:xfrm>
          <a:off x="1118103" y="1919610"/>
          <a:ext cx="6907793" cy="3905250"/>
        </p:xfrm>
        <a:graphic>
          <a:graphicData uri="http://schemas.openxmlformats.org/drawingml/2006/table">
            <a:tbl>
              <a:tblPr/>
              <a:tblGrid>
                <a:gridCol w="3519372">
                  <a:extLst>
                    <a:ext uri="{9D8B030D-6E8A-4147-A177-3AD203B41FA5}">
                      <a16:colId xmlns:a16="http://schemas.microsoft.com/office/drawing/2014/main" xmlns="" val="20000"/>
                    </a:ext>
                  </a:extLst>
                </a:gridCol>
                <a:gridCol w="1555095">
                  <a:extLst>
                    <a:ext uri="{9D8B030D-6E8A-4147-A177-3AD203B41FA5}">
                      <a16:colId xmlns:a16="http://schemas.microsoft.com/office/drawing/2014/main" xmlns="" val="20001"/>
                    </a:ext>
                  </a:extLst>
                </a:gridCol>
                <a:gridCol w="1833326">
                  <a:extLst>
                    <a:ext uri="{9D8B030D-6E8A-4147-A177-3AD203B41FA5}">
                      <a16:colId xmlns:a16="http://schemas.microsoft.com/office/drawing/2014/main" xmlns="" val="20002"/>
                    </a:ext>
                  </a:extLst>
                </a:gridCol>
              </a:tblGrid>
              <a:tr h="552450">
                <a:tc>
                  <a:txBody>
                    <a:bodyPr/>
                    <a:lstStyle/>
                    <a:p>
                      <a:pPr algn="ctr" rtl="0" fontAlgn="ctr"/>
                      <a:r>
                        <a:rPr lang="en-US" sz="1400" b="1" i="0" u="none" strike="noStrike" dirty="0">
                          <a:solidFill>
                            <a:srgbClr val="FFFFFF"/>
                          </a:solidFill>
                          <a:effectLst/>
                          <a:latin typeface="Times New Roman" panose="02020603050405020304" pitchFamily="18" charset="0"/>
                        </a:rPr>
                        <a:t>  Revenues </a:t>
                      </a: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4F81BD"/>
                    </a:solidFill>
                  </a:tcPr>
                </a:tc>
                <a:tc>
                  <a:txBody>
                    <a:bodyPr/>
                    <a:lstStyle/>
                    <a:p>
                      <a:pPr algn="ctr" rtl="0" fontAlgn="ctr"/>
                      <a:r>
                        <a:rPr lang="en-US" sz="1400" b="1" i="0" u="none" strike="noStrike">
                          <a:solidFill>
                            <a:srgbClr val="FFFFFF"/>
                          </a:solidFill>
                          <a:effectLst/>
                          <a:latin typeface="Times New Roman" panose="02020603050405020304" pitchFamily="18" charset="0"/>
                        </a:rPr>
                        <a:t>All Institutions</a:t>
                      </a: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4F81BD"/>
                    </a:solidFill>
                  </a:tcPr>
                </a:tc>
                <a:tc>
                  <a:txBody>
                    <a:bodyPr/>
                    <a:lstStyle/>
                    <a:p>
                      <a:pPr algn="ctr" rtl="0" fontAlgn="ctr"/>
                      <a:r>
                        <a:rPr lang="en-US" sz="1400" b="1" i="0" u="none" strike="noStrike" dirty="0">
                          <a:solidFill>
                            <a:srgbClr val="FFFFFF"/>
                          </a:solidFill>
                          <a:effectLst/>
                          <a:latin typeface="Times New Roman" panose="02020603050405020304" pitchFamily="18" charset="0"/>
                        </a:rPr>
                        <a:t>Percent of Total Revenues</a:t>
                      </a: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4F81BD"/>
                    </a:solidFill>
                  </a:tcPr>
                </a:tc>
                <a:extLst>
                  <a:ext uri="{0D108BD9-81ED-4DB2-BD59-A6C34878D82A}">
                    <a16:rowId xmlns:a16="http://schemas.microsoft.com/office/drawing/2014/main" xmlns="" val="10000"/>
                  </a:ext>
                </a:extLst>
              </a:tr>
              <a:tr h="419100">
                <a:tc>
                  <a:txBody>
                    <a:bodyPr/>
                    <a:lstStyle/>
                    <a:p>
                      <a:pPr algn="l" rtl="0" fontAlgn="ctr"/>
                      <a:r>
                        <a:rPr lang="en-US" sz="1400" b="0" i="0" u="none" strike="noStrike" dirty="0">
                          <a:solidFill>
                            <a:srgbClr val="000000"/>
                          </a:solidFill>
                          <a:effectLst/>
                          <a:latin typeface="Times New Roman" panose="02020603050405020304" pitchFamily="18" charset="0"/>
                        </a:rPr>
                        <a:t>Athletic Generated Income</a:t>
                      </a: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tc>
                  <a:txBody>
                    <a:bodyPr/>
                    <a:lstStyle/>
                    <a:p>
                      <a:pPr algn="r" rtl="0" fontAlgn="ctr"/>
                      <a:r>
                        <a:rPr lang="en-US" sz="1400" b="0" i="0" u="none" strike="noStrike">
                          <a:solidFill>
                            <a:srgbClr val="000000"/>
                          </a:solidFill>
                          <a:effectLst/>
                          <a:latin typeface="Times New Roman" panose="02020603050405020304" pitchFamily="18" charset="0"/>
                        </a:rPr>
                        <a:t>108,975,939</a:t>
                      </a: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tc>
                  <a:txBody>
                    <a:bodyPr/>
                    <a:lstStyle/>
                    <a:p>
                      <a:pPr algn="ctr" rtl="0" fontAlgn="ctr"/>
                      <a:r>
                        <a:rPr lang="en-US" sz="1400" b="0" i="0" u="none" strike="noStrike" dirty="0">
                          <a:solidFill>
                            <a:srgbClr val="000000"/>
                          </a:solidFill>
                          <a:effectLst/>
                          <a:latin typeface="Times New Roman" panose="02020603050405020304" pitchFamily="18" charset="0"/>
                        </a:rPr>
                        <a:t>60.4%</a:t>
                      </a: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extLst>
                  <a:ext uri="{0D108BD9-81ED-4DB2-BD59-A6C34878D82A}">
                    <a16:rowId xmlns:a16="http://schemas.microsoft.com/office/drawing/2014/main" xmlns="" val="10001"/>
                  </a:ext>
                </a:extLst>
              </a:tr>
              <a:tr h="419100">
                <a:tc>
                  <a:txBody>
                    <a:bodyPr/>
                    <a:lstStyle/>
                    <a:p>
                      <a:pPr algn="l" rtl="0" fontAlgn="ctr"/>
                      <a:r>
                        <a:rPr lang="en-US" sz="1400" b="0" i="0" u="none" strike="noStrike" dirty="0">
                          <a:solidFill>
                            <a:srgbClr val="000000"/>
                          </a:solidFill>
                          <a:effectLst/>
                          <a:latin typeface="Times New Roman" panose="02020603050405020304" pitchFamily="18" charset="0"/>
                        </a:rPr>
                        <a:t>Student Athletic Fees</a:t>
                      </a: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c>
                  <a:txBody>
                    <a:bodyPr/>
                    <a:lstStyle/>
                    <a:p>
                      <a:pPr algn="r" rtl="0" fontAlgn="ctr"/>
                      <a:r>
                        <a:rPr lang="en-US" sz="1400" b="0" i="0" u="none" strike="noStrike">
                          <a:solidFill>
                            <a:srgbClr val="000000"/>
                          </a:solidFill>
                          <a:effectLst/>
                          <a:latin typeface="Times New Roman" panose="02020603050405020304" pitchFamily="18" charset="0"/>
                        </a:rPr>
                        <a:t>24,733,387</a:t>
                      </a: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E9EDF4"/>
                    </a:solidFill>
                  </a:tcPr>
                </a:tc>
                <a:tc>
                  <a:txBody>
                    <a:bodyPr/>
                    <a:lstStyle/>
                    <a:p>
                      <a:pPr algn="ctr" rtl="0" fontAlgn="ctr"/>
                      <a:r>
                        <a:rPr lang="en-US" sz="1400" b="0" i="0" u="none" strike="noStrike" dirty="0">
                          <a:solidFill>
                            <a:srgbClr val="000000"/>
                          </a:solidFill>
                          <a:effectLst/>
                          <a:latin typeface="Times New Roman" panose="02020603050405020304" pitchFamily="18" charset="0"/>
                        </a:rPr>
                        <a:t>13.7%</a:t>
                      </a: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E9EDF4"/>
                    </a:solidFill>
                  </a:tcPr>
                </a:tc>
                <a:extLst>
                  <a:ext uri="{0D108BD9-81ED-4DB2-BD59-A6C34878D82A}">
                    <a16:rowId xmlns:a16="http://schemas.microsoft.com/office/drawing/2014/main" xmlns="" val="10002"/>
                  </a:ext>
                </a:extLst>
              </a:tr>
              <a:tr h="419100">
                <a:tc>
                  <a:txBody>
                    <a:bodyPr/>
                    <a:lstStyle/>
                    <a:p>
                      <a:pPr algn="l" rtl="0" fontAlgn="ctr"/>
                      <a:r>
                        <a:rPr lang="en-US" sz="1400" b="0" i="0" u="none" strike="noStrike" dirty="0">
                          <a:solidFill>
                            <a:srgbClr val="000000"/>
                          </a:solidFill>
                          <a:effectLst/>
                          <a:latin typeface="Times New Roman" panose="02020603050405020304" pitchFamily="18" charset="0"/>
                        </a:rPr>
                        <a:t>Other Athletic Income</a:t>
                      </a: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tc>
                  <a:txBody>
                    <a:bodyPr/>
                    <a:lstStyle/>
                    <a:p>
                      <a:pPr algn="r" rtl="0" fontAlgn="ctr"/>
                      <a:r>
                        <a:rPr lang="en-US" sz="1400" b="0" i="0" u="none" strike="noStrike">
                          <a:solidFill>
                            <a:srgbClr val="000000"/>
                          </a:solidFill>
                          <a:effectLst/>
                          <a:latin typeface="Times New Roman" panose="02020603050405020304" pitchFamily="18" charset="0"/>
                        </a:rPr>
                        <a:t>18,304,262</a:t>
                      </a: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tc>
                  <a:txBody>
                    <a:bodyPr/>
                    <a:lstStyle/>
                    <a:p>
                      <a:pPr algn="ctr" rtl="0" fontAlgn="ctr"/>
                      <a:r>
                        <a:rPr lang="en-US" sz="1400" b="0" i="0" u="none" strike="noStrike" dirty="0">
                          <a:solidFill>
                            <a:srgbClr val="000000"/>
                          </a:solidFill>
                          <a:effectLst/>
                          <a:latin typeface="Times New Roman" panose="02020603050405020304" pitchFamily="18" charset="0"/>
                        </a:rPr>
                        <a:t>10.2%</a:t>
                      </a: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extLst>
                  <a:ext uri="{0D108BD9-81ED-4DB2-BD59-A6C34878D82A}">
                    <a16:rowId xmlns:a16="http://schemas.microsoft.com/office/drawing/2014/main" xmlns="" val="10003"/>
                  </a:ext>
                </a:extLst>
              </a:tr>
              <a:tr h="419100">
                <a:tc>
                  <a:txBody>
                    <a:bodyPr/>
                    <a:lstStyle/>
                    <a:p>
                      <a:pPr algn="l" rtl="0" fontAlgn="ctr"/>
                      <a:r>
                        <a:rPr lang="en-US" sz="1400" b="0" i="0" u="none" strike="noStrike" dirty="0">
                          <a:solidFill>
                            <a:srgbClr val="000000"/>
                          </a:solidFill>
                          <a:effectLst/>
                          <a:latin typeface="Times New Roman" panose="02020603050405020304" pitchFamily="18" charset="0"/>
                        </a:rPr>
                        <a:t>CWSP Federally Funded Portion</a:t>
                      </a: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c>
                  <a:txBody>
                    <a:bodyPr/>
                    <a:lstStyle/>
                    <a:p>
                      <a:pPr algn="r" rtl="0" fontAlgn="ctr"/>
                      <a:r>
                        <a:rPr lang="en-US" sz="1400" b="0" i="0" u="none" strike="noStrike" dirty="0">
                          <a:solidFill>
                            <a:srgbClr val="000000"/>
                          </a:solidFill>
                          <a:effectLst/>
                          <a:latin typeface="Times New Roman" panose="02020603050405020304" pitchFamily="18" charset="0"/>
                        </a:rPr>
                        <a:t>259,527</a:t>
                      </a: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E9EDF4"/>
                    </a:solidFill>
                  </a:tcPr>
                </a:tc>
                <a:tc>
                  <a:txBody>
                    <a:bodyPr/>
                    <a:lstStyle/>
                    <a:p>
                      <a:pPr algn="ctr" rtl="0" fontAlgn="ctr"/>
                      <a:r>
                        <a:rPr lang="en-US" sz="1400" b="0" i="0" u="none" strike="noStrike" dirty="0">
                          <a:solidFill>
                            <a:srgbClr val="000000"/>
                          </a:solidFill>
                          <a:effectLst/>
                          <a:latin typeface="Times New Roman" panose="02020603050405020304" pitchFamily="18" charset="0"/>
                        </a:rPr>
                        <a:t>0.1%</a:t>
                      </a: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E9EDF4"/>
                    </a:solidFill>
                  </a:tcPr>
                </a:tc>
                <a:extLst>
                  <a:ext uri="{0D108BD9-81ED-4DB2-BD59-A6C34878D82A}">
                    <a16:rowId xmlns:a16="http://schemas.microsoft.com/office/drawing/2014/main" xmlns="" val="10004"/>
                  </a:ext>
                </a:extLst>
              </a:tr>
              <a:tr h="419100">
                <a:tc>
                  <a:txBody>
                    <a:bodyPr/>
                    <a:lstStyle/>
                    <a:p>
                      <a:pPr algn="l" rtl="0" fontAlgn="ctr"/>
                      <a:r>
                        <a:rPr lang="en-US" sz="1400" b="0" i="0" u="none" strike="noStrike">
                          <a:solidFill>
                            <a:srgbClr val="000000"/>
                          </a:solidFill>
                          <a:effectLst/>
                          <a:latin typeface="Times New Roman" panose="02020603050405020304" pitchFamily="18" charset="0"/>
                        </a:rPr>
                        <a:t>Other Auxiliary Profits</a:t>
                      </a: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tc>
                  <a:txBody>
                    <a:bodyPr/>
                    <a:lstStyle/>
                    <a:p>
                      <a:pPr algn="r" rtl="0" fontAlgn="ctr"/>
                      <a:r>
                        <a:rPr lang="en-US" sz="1400" b="0" i="0" u="none" strike="noStrike" dirty="0">
                          <a:solidFill>
                            <a:srgbClr val="000000"/>
                          </a:solidFill>
                          <a:effectLst/>
                          <a:latin typeface="Times New Roman" panose="02020603050405020304" pitchFamily="18" charset="0"/>
                        </a:rPr>
                        <a:t>14,838,578</a:t>
                      </a: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tc>
                  <a:txBody>
                    <a:bodyPr/>
                    <a:lstStyle/>
                    <a:p>
                      <a:pPr algn="ctr" rtl="0" fontAlgn="ctr"/>
                      <a:r>
                        <a:rPr lang="en-US" sz="1400" b="0" i="0" u="none" strike="noStrike" dirty="0">
                          <a:solidFill>
                            <a:srgbClr val="000000"/>
                          </a:solidFill>
                          <a:effectLst/>
                          <a:latin typeface="Times New Roman" panose="02020603050405020304" pitchFamily="18" charset="0"/>
                        </a:rPr>
                        <a:t>8.2%</a:t>
                      </a: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extLst>
                  <a:ext uri="{0D108BD9-81ED-4DB2-BD59-A6C34878D82A}">
                    <a16:rowId xmlns:a16="http://schemas.microsoft.com/office/drawing/2014/main" xmlns="" val="10005"/>
                  </a:ext>
                </a:extLst>
              </a:tr>
              <a:tr h="419100">
                <a:tc>
                  <a:txBody>
                    <a:bodyPr/>
                    <a:lstStyle/>
                    <a:p>
                      <a:pPr algn="l" rtl="0" fontAlgn="ctr"/>
                      <a:r>
                        <a:rPr lang="en-US" sz="1400" b="0" i="0" u="none" strike="noStrike">
                          <a:solidFill>
                            <a:srgbClr val="000000"/>
                          </a:solidFill>
                          <a:effectLst/>
                          <a:latin typeface="Times New Roman" panose="02020603050405020304" pitchFamily="18" charset="0"/>
                        </a:rPr>
                        <a:t>Transfers from Unrestricted E&amp;G</a:t>
                      </a: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c>
                  <a:txBody>
                    <a:bodyPr/>
                    <a:lstStyle/>
                    <a:p>
                      <a:pPr algn="r" rtl="0" fontAlgn="ctr"/>
                      <a:r>
                        <a:rPr lang="en-US" sz="1400" b="0" i="0" u="none" strike="noStrike" dirty="0">
                          <a:solidFill>
                            <a:srgbClr val="000000"/>
                          </a:solidFill>
                          <a:effectLst/>
                          <a:latin typeface="Times New Roman" panose="02020603050405020304" pitchFamily="18" charset="0"/>
                        </a:rPr>
                        <a:t>13,156,184</a:t>
                      </a: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E9EDF4"/>
                    </a:solidFill>
                  </a:tcPr>
                </a:tc>
                <a:tc>
                  <a:txBody>
                    <a:bodyPr/>
                    <a:lstStyle/>
                    <a:p>
                      <a:pPr algn="ctr" rtl="0" fontAlgn="ctr"/>
                      <a:r>
                        <a:rPr lang="en-US" sz="1400" b="0" i="0" u="none" strike="noStrike" dirty="0">
                          <a:solidFill>
                            <a:srgbClr val="000000"/>
                          </a:solidFill>
                          <a:effectLst/>
                          <a:latin typeface="Times New Roman" panose="02020603050405020304" pitchFamily="18" charset="0"/>
                        </a:rPr>
                        <a:t>7.3%</a:t>
                      </a: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E9EDF4"/>
                    </a:solidFill>
                  </a:tcPr>
                </a:tc>
                <a:extLst>
                  <a:ext uri="{0D108BD9-81ED-4DB2-BD59-A6C34878D82A}">
                    <a16:rowId xmlns:a16="http://schemas.microsoft.com/office/drawing/2014/main" xmlns="" val="10006"/>
                  </a:ext>
                </a:extLst>
              </a:tr>
              <a:tr h="419100">
                <a:tc>
                  <a:txBody>
                    <a:bodyPr/>
                    <a:lstStyle/>
                    <a:p>
                      <a:pPr algn="l" rtl="0" fontAlgn="ctr"/>
                      <a:r>
                        <a:rPr lang="en-US" sz="1400" b="0" i="0" u="none" strike="noStrike">
                          <a:solidFill>
                            <a:srgbClr val="000000"/>
                          </a:solidFill>
                          <a:effectLst/>
                          <a:latin typeface="Times New Roman" panose="02020603050405020304" pitchFamily="18" charset="0"/>
                        </a:rPr>
                        <a:t>Prior Year Fund Balance</a:t>
                      </a: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tc>
                  <a:txBody>
                    <a:bodyPr/>
                    <a:lstStyle/>
                    <a:p>
                      <a:pPr algn="r" rtl="0" fontAlgn="ctr"/>
                      <a:r>
                        <a:rPr lang="en-US" sz="1400" b="0" i="0" u="none" strike="noStrike" dirty="0">
                          <a:solidFill>
                            <a:srgbClr val="000000"/>
                          </a:solidFill>
                          <a:effectLst/>
                          <a:latin typeface="Times New Roman" panose="02020603050405020304" pitchFamily="18" charset="0"/>
                        </a:rPr>
                        <a:t>52,822</a:t>
                      </a: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tc>
                  <a:txBody>
                    <a:bodyPr/>
                    <a:lstStyle/>
                    <a:p>
                      <a:pPr algn="ctr" rtl="0" fontAlgn="ctr"/>
                      <a:r>
                        <a:rPr lang="en-US" sz="1400" b="0" i="0" u="none" strike="noStrike" dirty="0">
                          <a:solidFill>
                            <a:srgbClr val="000000"/>
                          </a:solidFill>
                          <a:effectLst/>
                          <a:latin typeface="Times New Roman" panose="02020603050405020304" pitchFamily="18" charset="0"/>
                        </a:rPr>
                        <a:t>0.0%</a:t>
                      </a: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8"/>
                    </a:solidFill>
                  </a:tcPr>
                </a:tc>
                <a:extLst>
                  <a:ext uri="{0D108BD9-81ED-4DB2-BD59-A6C34878D82A}">
                    <a16:rowId xmlns:a16="http://schemas.microsoft.com/office/drawing/2014/main" xmlns="" val="10007"/>
                  </a:ext>
                </a:extLst>
              </a:tr>
              <a:tr h="419100">
                <a:tc>
                  <a:txBody>
                    <a:bodyPr/>
                    <a:lstStyle/>
                    <a:p>
                      <a:pPr algn="l" rtl="0" fontAlgn="ctr"/>
                      <a:r>
                        <a:rPr lang="en-US" sz="1400" b="0" i="0" u="none" strike="noStrike">
                          <a:solidFill>
                            <a:srgbClr val="000000"/>
                          </a:solidFill>
                          <a:effectLst/>
                          <a:latin typeface="Times New Roman" panose="02020603050405020304" pitchFamily="18" charset="0"/>
                        </a:rPr>
                        <a:t>Total Revenues</a:t>
                      </a: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c>
                  <a:txBody>
                    <a:bodyPr/>
                    <a:lstStyle/>
                    <a:p>
                      <a:pPr algn="r" rtl="0" fontAlgn="ctr"/>
                      <a:r>
                        <a:rPr lang="en-US" sz="1400" b="0" i="0" u="none" strike="noStrike">
                          <a:solidFill>
                            <a:srgbClr val="000000"/>
                          </a:solidFill>
                          <a:effectLst/>
                          <a:latin typeface="Times New Roman" panose="02020603050405020304" pitchFamily="18" charset="0"/>
                        </a:rPr>
                        <a:t>180,320,699</a:t>
                      </a: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tc>
                  <a:txBody>
                    <a:bodyPr/>
                    <a:lstStyle/>
                    <a:p>
                      <a:pPr algn="ctr" rtl="0" fontAlgn="ctr"/>
                      <a:r>
                        <a:rPr lang="en-US" sz="1400" b="0" i="0" u="none" strike="noStrike" dirty="0">
                          <a:solidFill>
                            <a:srgbClr val="000000"/>
                          </a:solidFill>
                          <a:effectLst/>
                          <a:latin typeface="Times New Roman" panose="02020603050405020304" pitchFamily="18" charset="0"/>
                        </a:rPr>
                        <a:t>100.0%</a:t>
                      </a: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DF4"/>
                    </a:solidFill>
                  </a:tcPr>
                </a:tc>
                <a:extLst>
                  <a:ext uri="{0D108BD9-81ED-4DB2-BD59-A6C34878D82A}">
                    <a16:rowId xmlns:a16="http://schemas.microsoft.com/office/drawing/2014/main" xmlns="" val="10008"/>
                  </a:ext>
                </a:extLst>
              </a:tr>
            </a:tbl>
          </a:graphicData>
        </a:graphic>
      </p:graphicFrame>
    </p:spTree>
    <p:extLst>
      <p:ext uri="{BB962C8B-B14F-4D97-AF65-F5344CB8AC3E}">
        <p14:creationId xmlns:p14="http://schemas.microsoft.com/office/powerpoint/2010/main" val="106872934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524000" y="190504"/>
            <a:ext cx="7010400" cy="1527175"/>
          </a:xfrm>
          <a:prstGeom prst="rect">
            <a:avLst/>
          </a:prstGeom>
        </p:spPr>
        <p:txBody>
          <a:bodyPr/>
          <a:lstStyle/>
          <a:p>
            <a:pPr fontAlgn="base">
              <a:spcBef>
                <a:spcPct val="0"/>
              </a:spcBef>
              <a:spcAft>
                <a:spcPct val="0"/>
              </a:spcAft>
              <a:defRPr/>
            </a:pPr>
            <a:r>
              <a:rPr lang="en-US" sz="4000" kern="0" dirty="0">
                <a:solidFill>
                  <a:srgbClr val="1F497D"/>
                </a:solidFill>
              </a:rPr>
              <a:t>Athletic Revenues by Source 2009-10</a:t>
            </a:r>
          </a:p>
        </p:txBody>
      </p:sp>
      <p:sp>
        <p:nvSpPr>
          <p:cNvPr id="6" name="Title 5"/>
          <p:cNvSpPr>
            <a:spLocks noGrp="1"/>
          </p:cNvSpPr>
          <p:nvPr>
            <p:ph type="title"/>
          </p:nvPr>
        </p:nvSpPr>
        <p:spPr/>
        <p:txBody>
          <a:bodyPr>
            <a:normAutofit fontScale="90000"/>
          </a:bodyPr>
          <a:lstStyle/>
          <a:p>
            <a:r>
              <a:rPr lang="en-US" dirty="0" smtClean="0"/>
              <a:t>% of Athletic Revenues By Source 2015-16</a:t>
            </a:r>
            <a:endParaRPr lang="en-US" dirty="0"/>
          </a:p>
        </p:txBody>
      </p:sp>
      <p:pic>
        <p:nvPicPr>
          <p:cNvPr id="2" name="Picture 1"/>
          <p:cNvPicPr>
            <a:picLocks noChangeAspect="1"/>
          </p:cNvPicPr>
          <p:nvPr/>
        </p:nvPicPr>
        <p:blipFill>
          <a:blip r:embed="rId2"/>
          <a:stretch>
            <a:fillRect/>
          </a:stretch>
        </p:blipFill>
        <p:spPr>
          <a:xfrm>
            <a:off x="173742" y="1644977"/>
            <a:ext cx="8676520" cy="5000267"/>
          </a:xfrm>
          <a:prstGeom prst="rect">
            <a:avLst/>
          </a:prstGeom>
        </p:spPr>
      </p:pic>
    </p:spTree>
    <p:extLst>
      <p:ext uri="{BB962C8B-B14F-4D97-AF65-F5344CB8AC3E}">
        <p14:creationId xmlns:p14="http://schemas.microsoft.com/office/powerpoint/2010/main" val="3554409591"/>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ivic">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Georgia"/>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Digital Blue Tunnel 16x9">
  <a:themeElements>
    <a:clrScheme name="Digital Blue Tunnel">
      <a:dk1>
        <a:srgbClr val="000000"/>
      </a:dk1>
      <a:lt1>
        <a:sysClr val="window" lastClr="FFFFFF"/>
      </a:lt1>
      <a:dk2>
        <a:srgbClr val="001027"/>
      </a:dk2>
      <a:lt2>
        <a:srgbClr val="C1EBF7"/>
      </a:lt2>
      <a:accent1>
        <a:srgbClr val="56C5FF"/>
      </a:accent1>
      <a:accent2>
        <a:srgbClr val="4BB836"/>
      </a:accent2>
      <a:accent3>
        <a:srgbClr val="F8B004"/>
      </a:accent3>
      <a:accent4>
        <a:srgbClr val="972ACD"/>
      </a:accent4>
      <a:accent5>
        <a:srgbClr val="F86E24"/>
      </a:accent5>
      <a:accent6>
        <a:srgbClr val="DB30C7"/>
      </a:accent6>
      <a:hlink>
        <a:srgbClr val="F8B004"/>
      </a:hlink>
      <a:folHlink>
        <a:srgbClr val="969696"/>
      </a:folHlink>
    </a:clrScheme>
    <a:fontScheme name="Corbel">
      <a:maj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F02895261.potx" id="{03C5CF44-0C62-41B4-B3EA-416B4807878A}" vid="{EC3ACB92-700E-4167-B3A6-412DE40A64C2}"/>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ivic">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Georgia"/>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ivic">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Georgia"/>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
  <TotalTime>1981</TotalTime>
  <Words>1644</Words>
  <Application>Microsoft Office PowerPoint</Application>
  <PresentationFormat>On-screen Show (4:3)</PresentationFormat>
  <Paragraphs>538</Paragraphs>
  <Slides>63</Slides>
  <Notes>14</Notes>
  <HiddenSlides>0</HiddenSlides>
  <MMClips>0</MMClips>
  <ScaleCrop>false</ScaleCrop>
  <HeadingPairs>
    <vt:vector size="6" baseType="variant">
      <vt:variant>
        <vt:lpstr>Fonts Used</vt:lpstr>
      </vt:variant>
      <vt:variant>
        <vt:i4>7</vt:i4>
      </vt:variant>
      <vt:variant>
        <vt:lpstr>Theme</vt:lpstr>
      </vt:variant>
      <vt:variant>
        <vt:i4>4</vt:i4>
      </vt:variant>
      <vt:variant>
        <vt:lpstr>Slide Titles</vt:lpstr>
      </vt:variant>
      <vt:variant>
        <vt:i4>63</vt:i4>
      </vt:variant>
    </vt:vector>
  </HeadingPairs>
  <TitlesOfParts>
    <vt:vector size="74" baseType="lpstr">
      <vt:lpstr>Arial</vt:lpstr>
      <vt:lpstr>Arial Black</vt:lpstr>
      <vt:lpstr>Calibri</vt:lpstr>
      <vt:lpstr>Corbel</vt:lpstr>
      <vt:lpstr>Georgia</vt:lpstr>
      <vt:lpstr>Times New Roman</vt:lpstr>
      <vt:lpstr>Wingdings</vt:lpstr>
      <vt:lpstr>Office Theme</vt:lpstr>
      <vt:lpstr>Digital Blue Tunnel 16x9</vt:lpstr>
      <vt:lpstr>1_Office Theme</vt:lpstr>
      <vt:lpstr>3_Office Theme</vt:lpstr>
      <vt:lpstr>AHECB Meeting</vt:lpstr>
      <vt:lpstr>Agenda item no. 10: Bond and loan feasibility updates</vt:lpstr>
      <vt:lpstr>Bond &amp; Loan Feasibility Updates</vt:lpstr>
      <vt:lpstr>Agenda item no. 11: Maintenance Report</vt:lpstr>
      <vt:lpstr>Maintenance of New Facilities Report</vt:lpstr>
      <vt:lpstr>Agenda item no. 12: REPORT ON intercollegiate ATHLETIC REVENUES &amp; EXPENDITURES</vt:lpstr>
      <vt:lpstr>Athletic Report</vt:lpstr>
      <vt:lpstr>Revenues by Source</vt:lpstr>
      <vt:lpstr>% of Athletic Revenues By Source 2015-16</vt:lpstr>
      <vt:lpstr>Expenditures by Source</vt:lpstr>
      <vt:lpstr>% of Athletic Expenditures By Source 2015-16</vt:lpstr>
      <vt:lpstr>ACADEMIC COMMITTEE Consent Agenda Items </vt:lpstr>
      <vt:lpstr> Consent Items      </vt:lpstr>
      <vt:lpstr>Agenda Item  no. 15 Institutional Certification  Advisory Committee: Resolutions </vt:lpstr>
      <vt:lpstr>Institutional Certification Advisory Committee (ICAC)</vt:lpstr>
      <vt:lpstr>Agenda Item  no. 16 Letters of Notification</vt:lpstr>
      <vt:lpstr>   Letters of Notification   </vt:lpstr>
      <vt:lpstr>Agenda Item  no. 17 Letters of Intent</vt:lpstr>
      <vt:lpstr>  Letters of Intent  </vt:lpstr>
      <vt:lpstr> Approve Minutes      </vt:lpstr>
      <vt:lpstr>Appointment of Nominating Committee </vt:lpstr>
      <vt:lpstr>Nominating Committee </vt:lpstr>
      <vt:lpstr>   2017 Coordinating Board Meeting Schedule    </vt:lpstr>
      <vt:lpstr>PowerPoint Presentation</vt:lpstr>
      <vt:lpstr>Agency updates</vt:lpstr>
      <vt:lpstr>Agency updates</vt:lpstr>
      <vt:lpstr>Institutional Leadership</vt:lpstr>
      <vt:lpstr>Funding Workgroup</vt:lpstr>
      <vt:lpstr>Concurrent Advisory Group</vt:lpstr>
      <vt:lpstr>SREB Report on Affordability </vt:lpstr>
      <vt:lpstr>SREB Report on Affordability </vt:lpstr>
      <vt:lpstr>SREB Report on Affordability </vt:lpstr>
      <vt:lpstr>Director Campus Visits</vt:lpstr>
      <vt:lpstr>REVIEW OF AUDIT  REPORT BY GOVERNING BODY </vt:lpstr>
      <vt:lpstr> Review of Audit Report      </vt:lpstr>
      <vt:lpstr>In March of 2014, ADHE was able to reorganize the finance department. It was at this time that many new procedures were put into place to further segregate duties.  ADHE has complied with all of the audit recommendations.</vt:lpstr>
      <vt:lpstr>Program Deletions</vt:lpstr>
      <vt:lpstr>Phylesia Davis</vt:lpstr>
      <vt:lpstr>PowerPoint Presentation</vt:lpstr>
      <vt:lpstr>PowerPoint Presentation</vt:lpstr>
      <vt:lpstr>PowerPoint Presentation</vt:lpstr>
      <vt:lpstr>PowerPoint Presentation</vt:lpstr>
      <vt:lpstr>PowerPoint Presentation</vt:lpstr>
      <vt:lpstr>Alana Boles Coordinator, Academic Affairs  2016 ICAC Annual Report</vt:lpstr>
      <vt:lpstr>ICAC Oversight</vt:lpstr>
      <vt:lpstr>Institutions Certified under ICAC Rules</vt:lpstr>
      <vt:lpstr>Institutions Certified under ICAC Rules</vt:lpstr>
      <vt:lpstr>Degrees Offered</vt:lpstr>
      <vt:lpstr>Degrees Offered</vt:lpstr>
      <vt:lpstr>PowerPoint Presentation</vt:lpstr>
      <vt:lpstr>PowerPoint Presentation</vt:lpstr>
      <vt:lpstr>Graduates by Degree</vt:lpstr>
      <vt:lpstr>Graduates by Degree</vt:lpstr>
      <vt:lpstr>Tuition Per Credit Hour 2015-2016</vt:lpstr>
      <vt:lpstr>Tuition Per Credit Hour 2014-2015</vt:lpstr>
      <vt:lpstr>PowerPoint Presentation</vt:lpstr>
      <vt:lpstr>PowerPoint Presentation</vt:lpstr>
      <vt:lpstr>PowerPoint Presentation</vt:lpstr>
      <vt:lpstr>Angela lasiter Academic Affairs  Academic Program Review</vt:lpstr>
      <vt:lpstr>2014-2016 Program Reviews</vt:lpstr>
      <vt:lpstr>Angela lasiter Academic Affairs  Prevention of unplanned pregnancies among Arkansas young adult college students</vt:lpstr>
      <vt:lpstr>2016 Activities</vt:lpstr>
      <vt:lpstr>FRESHMAN ORIENTATION  A Campus Leading the Pack:  College of the Ouachitas</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Brand Manual</dc:title>
  <dc:creator>BrandiH</dc:creator>
  <cp:lastModifiedBy>Maria Markham</cp:lastModifiedBy>
  <cp:revision>255</cp:revision>
  <cp:lastPrinted>2016-10-25T15:09:44Z</cp:lastPrinted>
  <dcterms:created xsi:type="dcterms:W3CDTF">2011-02-07T19:10:58Z</dcterms:created>
  <dcterms:modified xsi:type="dcterms:W3CDTF">2016-10-27T19:45:19Z</dcterms:modified>
</cp:coreProperties>
</file>