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7" r:id="rId5"/>
  </p:sldMasterIdLst>
  <p:notesMasterIdLst>
    <p:notesMasterId r:id="rId26"/>
  </p:notesMasterIdLst>
  <p:sldIdLst>
    <p:sldId id="307" r:id="rId6"/>
    <p:sldId id="335" r:id="rId7"/>
    <p:sldId id="323" r:id="rId8"/>
    <p:sldId id="324" r:id="rId9"/>
    <p:sldId id="325" r:id="rId10"/>
    <p:sldId id="326" r:id="rId11"/>
    <p:sldId id="327" r:id="rId12"/>
    <p:sldId id="328" r:id="rId13"/>
    <p:sldId id="371" r:id="rId14"/>
    <p:sldId id="375" r:id="rId15"/>
    <p:sldId id="329" r:id="rId16"/>
    <p:sldId id="330" r:id="rId17"/>
    <p:sldId id="372" r:id="rId18"/>
    <p:sldId id="373" r:id="rId19"/>
    <p:sldId id="374" r:id="rId20"/>
    <p:sldId id="331" r:id="rId21"/>
    <p:sldId id="332" r:id="rId22"/>
    <p:sldId id="333" r:id="rId23"/>
    <p:sldId id="334" r:id="rId24"/>
    <p:sldId id="286" r:id="rId2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0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8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315D2F9-3CB6-4440-AC58-423F93D574B9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8A76EAE-DCBB-4C00-AB2A-BBE5A323B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7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5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 portion of this course may be reproduced in any form without the written permission of AGB.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35E-6560-4351-B545-B54003BD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6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 portion of this course may be reproduced in any form without the written permission of AGB.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35E-6560-4351-B545-B54003BD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5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 portion of this course may be reproduced in any form without the written permission of AGB.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35E-6560-4351-B545-B54003BD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GB_PPT_slides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4435" y="4742724"/>
            <a:ext cx="8773831" cy="183638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4432" y="3658642"/>
            <a:ext cx="7668768" cy="623691"/>
          </a:xfrm>
        </p:spPr>
        <p:txBody>
          <a:bodyPr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694517" y="4282899"/>
            <a:ext cx="4555067" cy="4064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811600" y="1368427"/>
            <a:ext cx="2736933" cy="1825625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5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B_PPT_slides_title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4436" y="4773144"/>
            <a:ext cx="5478353" cy="183638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4436" y="3657602"/>
            <a:ext cx="5478353" cy="623691"/>
          </a:xfrm>
        </p:spPr>
        <p:txBody>
          <a:bodyPr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694517" y="4313319"/>
            <a:ext cx="4555067" cy="4064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811600" y="1368427"/>
            <a:ext cx="2736933" cy="1825625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2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1 line,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638" y="1682498"/>
            <a:ext cx="10657068" cy="4112676"/>
          </a:xfrm>
        </p:spPr>
        <p:txBody>
          <a:bodyPr/>
          <a:lstStyle>
            <a:lvl1pPr marL="457200" indent="-457200">
              <a:spcBef>
                <a:spcPts val="3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15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- 2 line,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B_PPT_slides_2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8751" y="334629"/>
            <a:ext cx="10068952" cy="1695964"/>
          </a:xfrm>
        </p:spPr>
        <p:txBody>
          <a:bodyPr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638" y="2286002"/>
            <a:ext cx="10657068" cy="3493961"/>
          </a:xfrm>
        </p:spPr>
        <p:txBody>
          <a:bodyPr/>
          <a:lstStyle>
            <a:lvl1pPr marL="457200" indent="-457200">
              <a:spcBef>
                <a:spcPts val="3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5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- 1 line,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5870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- 2 line,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B_PPT_slides_2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8751" y="334629"/>
            <a:ext cx="10068952" cy="1695964"/>
          </a:xfrm>
        </p:spPr>
        <p:txBody>
          <a:bodyPr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828" y="2286002"/>
            <a:ext cx="10352875" cy="3516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8573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- 1 line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82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- 2 line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B_PPT_slides_2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8751" y="334629"/>
            <a:ext cx="10068952" cy="1695964"/>
          </a:xfrm>
        </p:spPr>
        <p:txBody>
          <a:bodyPr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828" y="2286002"/>
            <a:ext cx="10352875" cy="3516777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0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 portion of this course may be reproduced in any form without the written permission of AGB.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35E-6560-4351-B545-B54003BD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2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imes" pitchFamily="18" charset="0"/>
              </a:rPr>
              <a:t>No portion of this course may be reproduced in any form without the written permission of AGB.</a:t>
            </a: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4229" y="5991227"/>
            <a:ext cx="284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A5DBA39-23CD-4FAF-8684-77462F8917A2}" type="slidenum">
              <a:rPr lang="en-US" sz="2400" smtClean="0">
                <a:solidFill>
                  <a:prstClr val="black"/>
                </a:solidFill>
                <a:latin typeface="Times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55021"/>
            <a:ext cx="10363200" cy="1470025"/>
          </a:xfrm>
          <a:ln>
            <a:noFill/>
          </a:ln>
        </p:spPr>
        <p:txBody>
          <a:bodyPr>
            <a:noAutofit/>
          </a:bodyPr>
          <a:lstStyle>
            <a:lvl1pPr algn="l">
              <a:defRPr sz="4400" b="0" i="0">
                <a:solidFill>
                  <a:srgbClr val="37195E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2280313"/>
            <a:ext cx="10363200" cy="3085929"/>
          </a:xfrm>
        </p:spPr>
        <p:txBody>
          <a:bodyPr>
            <a:normAutofit/>
          </a:bodyPr>
          <a:lstStyle>
            <a:lvl1pPr marL="0" indent="0" algn="l">
              <a:buFont typeface="Arial"/>
              <a:buChar char="•"/>
              <a:defRPr sz="3600" b="0" i="0">
                <a:solidFill>
                  <a:srgbClr val="37195E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utamur</a:t>
            </a:r>
            <a:r>
              <a:rPr lang="en-US" dirty="0"/>
              <a:t> </a:t>
            </a:r>
            <a:r>
              <a:rPr lang="en-US" dirty="0" err="1"/>
              <a:t>recusabo</a:t>
            </a:r>
            <a:r>
              <a:rPr lang="en-US" dirty="0"/>
              <a:t> </a:t>
            </a:r>
            <a:r>
              <a:rPr lang="en-US" dirty="0" err="1"/>
              <a:t>principes</a:t>
            </a:r>
            <a:r>
              <a:rPr lang="en-US" dirty="0"/>
              <a:t> ex usu. </a:t>
            </a:r>
          </a:p>
          <a:p>
            <a:r>
              <a:rPr lang="en-US" dirty="0"/>
              <a:t>Id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maluisset</a:t>
            </a:r>
            <a:r>
              <a:rPr lang="en-US" dirty="0"/>
              <a:t> </a:t>
            </a:r>
            <a:r>
              <a:rPr lang="en-US" dirty="0" err="1"/>
              <a:t>corrumpit</a:t>
            </a:r>
            <a:r>
              <a:rPr lang="en-US" dirty="0"/>
              <a:t> </a:t>
            </a:r>
            <a:r>
              <a:rPr lang="en-US" dirty="0" err="1"/>
              <a:t>definitiones</a:t>
            </a:r>
            <a:r>
              <a:rPr lang="en-US" dirty="0"/>
              <a:t>, duo ad stet </a:t>
            </a:r>
            <a:r>
              <a:rPr lang="en-US" dirty="0" err="1"/>
              <a:t>discere</a:t>
            </a:r>
            <a:r>
              <a:rPr lang="en-US" dirty="0"/>
              <a:t> </a:t>
            </a:r>
            <a:r>
              <a:rPr lang="en-US" dirty="0" err="1"/>
              <a:t>principes</a:t>
            </a:r>
            <a:r>
              <a:rPr lang="en-US" dirty="0"/>
              <a:t>, ad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 </a:t>
            </a:r>
            <a:r>
              <a:rPr lang="en-US" dirty="0" err="1"/>
              <a:t>civibus</a:t>
            </a:r>
            <a:r>
              <a:rPr lang="en-US" dirty="0"/>
              <a:t> </a:t>
            </a:r>
            <a:r>
              <a:rPr lang="en-US" dirty="0" err="1"/>
              <a:t>contentiones</a:t>
            </a:r>
            <a:r>
              <a:rPr lang="en-US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538" y="2181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0007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69600" y="6243639"/>
            <a:ext cx="812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i="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12E209-7A45-42DF-BB2C-F69F51C0FAA4}" type="slidenum">
              <a:rPr lang="en-US" altLang="en-US" sz="2400">
                <a:solidFill>
                  <a:prstClr val="black"/>
                </a:solidFill>
                <a:latin typeface="Times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1"/>
          </p:nvPr>
        </p:nvSpPr>
        <p:spPr>
          <a:xfrm>
            <a:off x="812800" y="6243639"/>
            <a:ext cx="9550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  <a:latin typeface="Times" pitchFamily="18" charset="0"/>
              </a:rPr>
              <a:t>No portion of this course may be reproduced in any form without the written permission of AGB.</a:t>
            </a:r>
          </a:p>
        </p:txBody>
      </p:sp>
    </p:spTree>
    <p:extLst>
      <p:ext uri="{BB962C8B-B14F-4D97-AF65-F5344CB8AC3E}">
        <p14:creationId xmlns:p14="http://schemas.microsoft.com/office/powerpoint/2010/main" val="2058992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D4D2D0"/>
              </a:solidFill>
              <a:latin typeface="Times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D4D2D0"/>
                </a:solidFill>
                <a:latin typeface="Times" pitchFamily="18" charset="0"/>
              </a:rPr>
              <a:t>No portion of this course may be reproduced in any form without the written permission of AGB.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0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"/>
          <p:cNvCxnSpPr>
            <a:cxnSpLocks noChangeShapeType="1"/>
          </p:cNvCxnSpPr>
          <p:nvPr userDrawn="1"/>
        </p:nvCxnSpPr>
        <p:spPr bwMode="auto">
          <a:xfrm>
            <a:off x="0" y="6551614"/>
            <a:ext cx="8839200" cy="1587"/>
          </a:xfrm>
          <a:prstGeom prst="line">
            <a:avLst/>
          </a:prstGeom>
          <a:noFill/>
          <a:ln w="19050" algn="ctr">
            <a:solidFill>
              <a:srgbClr val="5429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2"/>
          <p:cNvSpPr txBox="1">
            <a:spLocks noChangeArrowheads="1"/>
          </p:cNvSpPr>
          <p:nvPr userDrawn="1"/>
        </p:nvSpPr>
        <p:spPr bwMode="auto">
          <a:xfrm>
            <a:off x="0" y="1"/>
            <a:ext cx="12192000" cy="1261884"/>
          </a:xfrm>
          <a:prstGeom prst="rect">
            <a:avLst/>
          </a:prstGeom>
          <a:solidFill>
            <a:srgbClr val="B9B0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800">
              <a:solidFill>
                <a:srgbClr val="542988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467100" y="-1739900"/>
            <a:ext cx="4953000" cy="10871199"/>
          </a:xfrm>
          <a:prstGeom prst="rect">
            <a:avLst/>
          </a:prstGeom>
        </p:spPr>
        <p:txBody>
          <a:bodyPr vert="eaVert"/>
          <a:lstStyle>
            <a:lvl1pPr>
              <a:defRPr sz="2800"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sz="2800">
                <a:latin typeface="Times New Roman" pitchFamily="18" charset="0"/>
                <a:cs typeface="Times New Roman" pitchFamily="18" charset="0"/>
              </a:defRPr>
            </a:lvl3pPr>
            <a:lvl4pPr>
              <a:defRPr sz="2800">
                <a:latin typeface="Times New Roman" pitchFamily="18" charset="0"/>
                <a:cs typeface="Times New Roman" pitchFamily="18" charset="0"/>
              </a:defRPr>
            </a:lvl4pPr>
            <a:lvl5pPr>
              <a:buNone/>
              <a:defRPr sz="28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992359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1016000" y="6096000"/>
            <a:ext cx="10058400" cy="152400"/>
            <a:chOff x="480" y="3840"/>
            <a:chExt cx="4752" cy="96"/>
          </a:xfrm>
        </p:grpSpPr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480" y="3888"/>
              <a:ext cx="475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2688" y="3840"/>
              <a:ext cx="240" cy="96"/>
            </a:xfrm>
            <a:prstGeom prst="ellipse">
              <a:avLst/>
            </a:prstGeom>
            <a:solidFill>
              <a:srgbClr val="542988"/>
            </a:solidFill>
            <a:ln w="9525">
              <a:solidFill>
                <a:srgbClr val="54298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1016000" y="609600"/>
            <a:ext cx="10058400" cy="152400"/>
            <a:chOff x="480" y="3840"/>
            <a:chExt cx="4752" cy="96"/>
          </a:xfrm>
        </p:grpSpPr>
        <p:sp>
          <p:nvSpPr>
            <p:cNvPr id="6" name="Line 12"/>
            <p:cNvSpPr>
              <a:spLocks noChangeShapeType="1"/>
            </p:cNvSpPr>
            <p:nvPr/>
          </p:nvSpPr>
          <p:spPr bwMode="auto">
            <a:xfrm>
              <a:off x="480" y="3888"/>
              <a:ext cx="475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2688" y="3840"/>
              <a:ext cx="240" cy="96"/>
            </a:xfrm>
            <a:prstGeom prst="ellipse">
              <a:avLst/>
            </a:prstGeom>
            <a:solidFill>
              <a:srgbClr val="542988"/>
            </a:solidFill>
            <a:ln w="9525">
              <a:solidFill>
                <a:srgbClr val="54298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>
                <a:solidFill>
                  <a:prstClr val="black"/>
                </a:solidFill>
              </a:endParaRPr>
            </a:p>
          </p:txBody>
        </p:sp>
      </p:grpSp>
      <p:pic>
        <p:nvPicPr>
          <p:cNvPr id="8" name="Picture 14" descr="AGB_B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447802"/>
            <a:ext cx="10160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17477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1016000" y="6096000"/>
            <a:ext cx="10058400" cy="152400"/>
            <a:chOff x="480" y="3840"/>
            <a:chExt cx="4752" cy="96"/>
          </a:xfrm>
        </p:grpSpPr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480" y="3888"/>
              <a:ext cx="475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2688" y="3840"/>
              <a:ext cx="240" cy="96"/>
            </a:xfrm>
            <a:prstGeom prst="ellipse">
              <a:avLst/>
            </a:prstGeom>
            <a:solidFill>
              <a:srgbClr val="542988"/>
            </a:solidFill>
            <a:ln w="9525">
              <a:solidFill>
                <a:srgbClr val="54298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1016000" y="609600"/>
            <a:ext cx="10058400" cy="152400"/>
            <a:chOff x="480" y="3840"/>
            <a:chExt cx="4752" cy="96"/>
          </a:xfrm>
        </p:grpSpPr>
        <p:sp>
          <p:nvSpPr>
            <p:cNvPr id="6" name="Line 12"/>
            <p:cNvSpPr>
              <a:spLocks noChangeShapeType="1"/>
            </p:cNvSpPr>
            <p:nvPr/>
          </p:nvSpPr>
          <p:spPr bwMode="auto">
            <a:xfrm>
              <a:off x="480" y="3888"/>
              <a:ext cx="475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2688" y="3840"/>
              <a:ext cx="240" cy="96"/>
            </a:xfrm>
            <a:prstGeom prst="ellipse">
              <a:avLst/>
            </a:prstGeom>
            <a:solidFill>
              <a:srgbClr val="542988"/>
            </a:solidFill>
            <a:ln w="9525">
              <a:solidFill>
                <a:srgbClr val="54298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>
                <a:solidFill>
                  <a:prstClr val="black"/>
                </a:solidFill>
              </a:endParaRPr>
            </a:p>
          </p:txBody>
        </p:sp>
      </p:grpSp>
      <p:pic>
        <p:nvPicPr>
          <p:cNvPr id="8" name="Picture 14" descr="AGB_B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447802"/>
            <a:ext cx="10160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84093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 portion of this course may be reproduced in any form without the written permission of AGB.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77371-4E30-4991-B6A4-19A85D1258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11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+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9056" y="1243584"/>
            <a:ext cx="7086600" cy="1325563"/>
          </a:xfrm>
        </p:spPr>
        <p:txBody>
          <a:bodyPr lIns="0" tIns="0" rIns="0"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29056" y="2920482"/>
            <a:ext cx="7086600" cy="3256481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  <a:lvl2pPr marL="800100" indent="-342900">
              <a:buFont typeface="Arial" charset="0"/>
              <a:buChar char="•"/>
              <a:defRPr/>
            </a:lvl2pPr>
            <a:lvl3pPr marL="1257300" indent="-342900">
              <a:buFont typeface="Arial" charset="0"/>
              <a:buChar char="•"/>
              <a:defRPr/>
            </a:lvl3pPr>
            <a:lvl4pPr marL="1714500" indent="-342900">
              <a:buFont typeface="Arial" charset="0"/>
              <a:buChar char="•"/>
              <a:defRPr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14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1219200" y="294590"/>
            <a:ext cx="99568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019800"/>
            <a:ext cx="99568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12/7/2017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4878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 portion of this course may be reproduced in any form without the written permission of AGB.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35E-6560-4351-B545-B54003BD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6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 portion of this course may be reproduced in any form without the written permission of AGB.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35E-6560-4351-B545-B54003BD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 portion of this course may be reproduced in any form without the written permission of AGB.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35E-6560-4351-B545-B54003BD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4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 portion of this course may be reproduced in any form without the written permission of AGB.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35E-6560-4351-B545-B54003BD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 portion of this course may be reproduced in any form without the written permission of AGB.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35E-6560-4351-B545-B54003BD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9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 portion of this course may be reproduced in any form without the written permission of AGB.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35E-6560-4351-B545-B54003BD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4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 portion of this course may be reproduced in any form without the written permission of AGB.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35E-6560-4351-B545-B54003BD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 portion of this course may be reproduced in any form without the written permission of AGB.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1335E-6560-4351-B545-B54003BD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6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GB_PPT_slides_1line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8751" y="334630"/>
            <a:ext cx="10068952" cy="10830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4828" y="1682498"/>
            <a:ext cx="10352875" cy="4112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75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75" r:id="rId15"/>
    <p:sldLayoutId id="2147483692" r:id="rId16"/>
    <p:sldLayoutId id="2147483693" r:id="rId17"/>
    <p:sldLayoutId id="214748369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4F2683"/>
          </a:solidFill>
          <a:latin typeface="Calibri"/>
          <a:ea typeface="+mj-ea"/>
          <a:cs typeface="Calibri"/>
        </a:defRPr>
      </a:lvl1pPr>
    </p:titleStyle>
    <p:bodyStyle>
      <a:lvl1pPr marL="228600" indent="-228600" algn="l" defTabSz="457200" rtl="0" eaLnBrk="1" latinLnBrk="0" hangingPunct="1">
        <a:spcBef>
          <a:spcPts val="300"/>
        </a:spcBef>
        <a:buFont typeface="Lucida Grande"/>
        <a:buChar char="­"/>
        <a:defRPr sz="2500" b="0" i="0" kern="1200">
          <a:solidFill>
            <a:srgbClr val="717073"/>
          </a:solidFill>
          <a:latin typeface="Calibri"/>
          <a:ea typeface="+mn-ea"/>
          <a:cs typeface="Calibri"/>
        </a:defRPr>
      </a:lvl1pPr>
      <a:lvl2pPr marL="457200" indent="-228600" algn="l" defTabSz="457200" rtl="0" eaLnBrk="1" latinLnBrk="0" hangingPunct="1">
        <a:spcBef>
          <a:spcPts val="0"/>
        </a:spcBef>
        <a:buFont typeface="Arial"/>
        <a:buChar char="–"/>
        <a:defRPr sz="2000" b="0" i="0" kern="1200">
          <a:solidFill>
            <a:srgbClr val="717073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1707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1707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1707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03295" y="3567953"/>
            <a:ext cx="9514832" cy="261769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endParaRPr lang="en-US" sz="36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4200" dirty="0">
                <a:solidFill>
                  <a:schemeClr val="tx1"/>
                </a:solidFill>
              </a:rPr>
              <a:t>Arkansas Department of Higher Education</a:t>
            </a:r>
          </a:p>
          <a:p>
            <a:pPr algn="ctr">
              <a:lnSpc>
                <a:spcPct val="100000"/>
              </a:lnSpc>
            </a:pPr>
            <a:r>
              <a:rPr lang="en-US" sz="4200" dirty="0">
                <a:solidFill>
                  <a:schemeClr val="tx1"/>
                </a:solidFill>
              </a:rPr>
              <a:t>December 15,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86800" y="1771819"/>
            <a:ext cx="3429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Kevin Reilly, PhD</a:t>
            </a:r>
          </a:p>
          <a:p>
            <a:r>
              <a:rPr lang="en-US" sz="2000" dirty="0">
                <a:solidFill>
                  <a:schemeClr val="bg1"/>
                </a:solidFill>
              </a:rPr>
              <a:t>AGB Senior Fellow</a:t>
            </a:r>
          </a:p>
        </p:txBody>
      </p:sp>
    </p:spTree>
    <p:extLst>
      <p:ext uri="{BB962C8B-B14F-4D97-AF65-F5344CB8AC3E}">
        <p14:creationId xmlns:p14="http://schemas.microsoft.com/office/powerpoint/2010/main" val="36710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70C3A6-1158-42F9-A84B-D0C63F9A20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" r="4940"/>
          <a:stretch/>
        </p:blipFill>
        <p:spPr>
          <a:xfrm>
            <a:off x="20" y="10"/>
            <a:ext cx="10952793" cy="61609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34D9C8-BB44-4BAC-858A-DB72910D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EF1335E-6560-4351-B545-B54003BD15C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41DB7A-84A0-4A15-9249-AF8C80B7FA9B}"/>
              </a:ext>
            </a:extLst>
          </p:cNvPr>
          <p:cNvSpPr txBox="1"/>
          <p:nvPr/>
        </p:nvSpPr>
        <p:spPr>
          <a:xfrm>
            <a:off x="382793" y="6159471"/>
            <a:ext cx="1145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“Most Americans Support Post-Secondary Education” </a:t>
            </a:r>
            <a:r>
              <a:rPr lang="en-US" i="1" dirty="0" err="1"/>
              <a:t>Civis</a:t>
            </a:r>
            <a:r>
              <a:rPr lang="en-US" i="1" dirty="0"/>
              <a:t> Analytics, </a:t>
            </a:r>
            <a:r>
              <a:rPr lang="en-US" dirty="0"/>
              <a:t>2017. https://www.civisanalytics.com/uploads/2017/11/Civis_Analytics_Higher_Education_Polling_Memo.pdf</a:t>
            </a:r>
          </a:p>
        </p:txBody>
      </p:sp>
    </p:spTree>
    <p:extLst>
      <p:ext uri="{BB962C8B-B14F-4D97-AF65-F5344CB8AC3E}">
        <p14:creationId xmlns:p14="http://schemas.microsoft.com/office/powerpoint/2010/main" val="158107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39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1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39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6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6A5815-B09B-46ED-BCC4-DDE24621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35E-6560-4351-B545-B54003BD15C6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1BBFE-9D2E-4039-A3E2-09F607CF7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79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D268A1-A743-4B81-87AC-56A7D6AB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35E-6560-4351-B545-B54003BD15C6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9660E-1EF0-4593-8EC1-9C31E17A9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66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5512A4-BF57-44FE-B15A-10D4A9427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35E-6560-4351-B545-B54003BD15C6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C8E3D9-B2E9-43B4-B53E-04E3D8179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63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64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39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5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1" y="1066800"/>
            <a:ext cx="9067799" cy="590931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500" dirty="0"/>
              <a:t>Public skepticism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/>
              <a:t> Spotlight on governance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/>
              <a:t>Fiscal Challenges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/>
              <a:t>State funding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/>
              <a:t>Higher Education’s business model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/>
              <a:t>Access &amp; Success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/>
              <a:t>Regulations &amp; Compliance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/>
              <a:t>Student Aid/Student Debt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/>
              <a:t>Post recession issues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/>
              <a:t>Employment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/>
              <a:t>Economic Confidence</a:t>
            </a:r>
          </a:p>
          <a:p>
            <a:pPr lvl="1"/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500" dirty="0"/>
              <a:t>Productivity &amp; Efficiency 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/>
              <a:t>Past: Productivity ▲ / Cost ▲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/>
              <a:t>Today: Quality ▲ / Cost ▼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/>
              <a:t>Competition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/>
              <a:t>Other Institutions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/>
              <a:t>New Providers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/>
              <a:t>New Delivery Models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/>
              <a:t>US College Degree Attainment: </a:t>
            </a:r>
            <a:br>
              <a:rPr lang="en-US" sz="2500" dirty="0"/>
            </a:br>
            <a:r>
              <a:rPr lang="en-US" sz="2500" dirty="0"/>
              <a:t>(Currently ranked 12</a:t>
            </a:r>
            <a:r>
              <a:rPr lang="en-US" sz="2500" baseline="30000" dirty="0"/>
              <a:t>th</a:t>
            </a:r>
            <a:r>
              <a:rPr lang="en-US" sz="2500" dirty="0"/>
              <a:t> globally)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/>
              <a:t>Demographic Change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10985"/>
            <a:ext cx="102645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cap="small" dirty="0">
                <a:solidFill>
                  <a:prstClr val="black"/>
                </a:solidFill>
              </a:rPr>
              <a:t>Challenges Confronting Higher Education and Governance</a:t>
            </a:r>
          </a:p>
        </p:txBody>
      </p:sp>
    </p:spTree>
    <p:extLst>
      <p:ext uri="{BB962C8B-B14F-4D97-AF65-F5344CB8AC3E}">
        <p14:creationId xmlns:p14="http://schemas.microsoft.com/office/powerpoint/2010/main" val="300353317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3"/>
          </p:nvPr>
        </p:nvSpPr>
        <p:spPr>
          <a:xfrm>
            <a:off x="445168" y="2280313"/>
            <a:ext cx="11333748" cy="3085929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Reactions/Suggestions/Discussion</a:t>
            </a:r>
            <a:endParaRPr lang="en-US" sz="4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78218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5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6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3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39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2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6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1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34D9C8-BB44-4BAC-858A-DB72910D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35E-6560-4351-B545-B54003BD15C6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52C3A-5CFB-4708-BCC0-755367D3B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73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834347AD1943409D2AD411B4AFAFB8" ma:contentTypeVersion="5" ma:contentTypeDescription="Create a new document." ma:contentTypeScope="" ma:versionID="3a2d8d8a437c3333301108f8741a0391">
  <xsd:schema xmlns:xsd="http://www.w3.org/2001/XMLSchema" xmlns:xs="http://www.w3.org/2001/XMLSchema" xmlns:p="http://schemas.microsoft.com/office/2006/metadata/properties" xmlns:ns2="036b7c95-a3e3-4624-9319-f91522123718" xmlns:ns3="7e6934a1-fba0-485f-a1b5-535e28c79c44" targetNamespace="http://schemas.microsoft.com/office/2006/metadata/properties" ma:root="true" ma:fieldsID="b7a9b930c30c0d0ea21126bc7534d6e6" ns2:_="" ns3:_="">
    <xsd:import namespace="036b7c95-a3e3-4624-9319-f91522123718"/>
    <xsd:import namespace="7e6934a1-fba0-485f-a1b5-535e28c79c4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b7c95-a3e3-4624-9319-f915221237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934a1-fba0-485f-a1b5-535e28c79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717451-E4B6-48B6-AF6F-3938F41F22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20905C-E61E-4081-9800-89EC134F8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6b7c95-a3e3-4624-9319-f91522123718"/>
    <ds:schemaRef ds:uri="7e6934a1-fba0-485f-a1b5-535e28c79c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E58E5F-0DBF-4914-9CF2-69243BAF1059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7e6934a1-fba0-485f-a1b5-535e28c79c44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36b7c95-a3e3-4624-9319-f9152212371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103</Words>
  <Application>Microsoft Office PowerPoint</Application>
  <PresentationFormat>Widescreen</PresentationFormat>
  <Paragraphs>41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Helvetica Light</vt:lpstr>
      <vt:lpstr>Helvetica Neue Bold Condensed</vt:lpstr>
      <vt:lpstr>Lucida Grande</vt:lpstr>
      <vt:lpstr>Times</vt:lpstr>
      <vt:lpstr>Times New Roman</vt:lpstr>
      <vt:lpstr>Verdana</vt:lpstr>
      <vt:lpstr>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the Campus Climate -  Diversity and Inclusion and the  Role of Board  Governing Board Forum Columbia, Missouri</dc:title>
  <dc:creator>Nancy Holt</dc:creator>
  <cp:lastModifiedBy>Nichole Abernathy</cp:lastModifiedBy>
  <cp:revision>151</cp:revision>
  <cp:lastPrinted>2017-08-01T19:56:49Z</cp:lastPrinted>
  <dcterms:created xsi:type="dcterms:W3CDTF">2016-07-31T15:00:39Z</dcterms:created>
  <dcterms:modified xsi:type="dcterms:W3CDTF">2017-12-07T17:40:32Z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0x01010014834347AD1943409D2AD411B4AFAFB8</vt:lpwstr>
  </property>
</Properties>
</file>