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24" r:id="rId2"/>
  </p:sldMasterIdLst>
  <p:notesMasterIdLst>
    <p:notesMasterId r:id="rId16"/>
  </p:notesMasterIdLst>
  <p:handoutMasterIdLst>
    <p:handoutMasterId r:id="rId17"/>
  </p:handoutMasterIdLst>
  <p:sldIdLst>
    <p:sldId id="268" r:id="rId3"/>
    <p:sldId id="269" r:id="rId4"/>
    <p:sldId id="270" r:id="rId5"/>
    <p:sldId id="271" r:id="rId6"/>
    <p:sldId id="272" r:id="rId7"/>
    <p:sldId id="273" r:id="rId8"/>
    <p:sldId id="276" r:id="rId9"/>
    <p:sldId id="275" r:id="rId10"/>
    <p:sldId id="277" r:id="rId11"/>
    <p:sldId id="278" r:id="rId12"/>
    <p:sldId id="279" r:id="rId13"/>
    <p:sldId id="274" r:id="rId14"/>
    <p:sldId id="280" r:id="rId15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>
      <p:cViewPr varScale="1">
        <p:scale>
          <a:sx n="74" d="100"/>
          <a:sy n="74" d="100"/>
        </p:scale>
        <p:origin x="270" y="66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10/16/2017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10/16/2017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1104741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76B7-5811-4114-8A95-998148FFD529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077A-EF7A-41AA-8976-110EB7416C60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12B-6681-4BDF-AE10-F59636249FF3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  <a:t>10/16/2017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563DF0-FDDF-4143-9D8C-6AF41892E174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F3DD-8B6D-46AA-BCA9-242D4EF63DDF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5C6E67D0-0200-42BE-A0B2-78C70FBBB312}" type="datetime1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2876" y="5638800"/>
            <a:ext cx="914353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6" name="TextBox 15"/>
          <p:cNvSpPr txBox="1"/>
          <p:nvPr userDrawn="1"/>
        </p:nvSpPr>
        <p:spPr>
          <a:xfrm>
            <a:off x="1522876" y="5638800"/>
            <a:ext cx="914353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Beth Stewart| Arkansas Department of Higher Education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Non-Credit Workforce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9012" y="1905000"/>
            <a:ext cx="103632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4-Year Universities – Who have historically reported Workforce</a:t>
            </a:r>
          </a:p>
          <a:p>
            <a:pPr lvl="1"/>
            <a:r>
              <a:rPr lang="en-US" sz="2400" dirty="0" smtClean="0"/>
              <a:t>No data quality review scheduled at this time</a:t>
            </a:r>
          </a:p>
          <a:p>
            <a:pPr lvl="1"/>
            <a:r>
              <a:rPr lang="en-US" sz="2400" dirty="0" smtClean="0"/>
              <a:t>Recommend an internal audit of files in preparation for the potential of a data quality review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4-Year Universities – Who have not historically reported Workforce</a:t>
            </a:r>
          </a:p>
          <a:p>
            <a:pPr lvl="1"/>
            <a:r>
              <a:rPr lang="en-US" sz="2400" dirty="0" smtClean="0"/>
              <a:t>We will not accept nor request retro reporting of data. </a:t>
            </a:r>
          </a:p>
          <a:p>
            <a:pPr lvl="2"/>
            <a:r>
              <a:rPr lang="en-US" sz="2000" dirty="0" smtClean="0"/>
              <a:t>Begin reporting with AY2018 data.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Data Quality Review Process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7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612" y="1905000"/>
            <a:ext cx="104394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2-Year Colleges – Will undergo an intensive Data Quality Review Process of Workforce Files Submitted AY2014-Present</a:t>
            </a:r>
          </a:p>
          <a:p>
            <a:pPr lvl="1"/>
            <a:r>
              <a:rPr lang="en-US" sz="2400" dirty="0" smtClean="0"/>
              <a:t>A new workforce table will be created</a:t>
            </a:r>
          </a:p>
          <a:p>
            <a:pPr lvl="2"/>
            <a:r>
              <a:rPr lang="en-US" sz="2000" dirty="0" smtClean="0"/>
              <a:t>Old table will be archived </a:t>
            </a:r>
            <a:r>
              <a:rPr lang="en-US" sz="2000" u="sng" dirty="0" smtClean="0"/>
              <a:t>not</a:t>
            </a:r>
            <a:r>
              <a:rPr lang="en-US" sz="2000" dirty="0" smtClean="0"/>
              <a:t> overwritten</a:t>
            </a:r>
          </a:p>
          <a:p>
            <a:pPr lvl="1"/>
            <a:r>
              <a:rPr lang="en-US" sz="2400" dirty="0" smtClean="0"/>
              <a:t>All files should be resubmitted </a:t>
            </a:r>
          </a:p>
          <a:p>
            <a:pPr lvl="2"/>
            <a:r>
              <a:rPr lang="en-US" sz="2000" dirty="0" smtClean="0"/>
              <a:t>Must meet the new non-credit workforce training definitions</a:t>
            </a:r>
          </a:p>
          <a:p>
            <a:pPr lvl="3"/>
            <a:r>
              <a:rPr lang="en-US" sz="2000" dirty="0" smtClean="0"/>
              <a:t>May require a manual review of course documents to determine eligibility</a:t>
            </a:r>
          </a:p>
          <a:p>
            <a:pPr lvl="2"/>
            <a:r>
              <a:rPr lang="en-US" sz="2000" dirty="0" smtClean="0"/>
              <a:t>Must use the current (AY17-18) file format</a:t>
            </a:r>
          </a:p>
          <a:p>
            <a:pPr lvl="1"/>
            <a:r>
              <a:rPr lang="en-US" sz="2400" dirty="0" smtClean="0"/>
              <a:t>System will be open for resubmissions December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. </a:t>
            </a:r>
          </a:p>
          <a:p>
            <a:pPr lvl="2"/>
            <a:r>
              <a:rPr lang="en-US" sz="2000" dirty="0" smtClean="0"/>
              <a:t>All files are due by February 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Data Quality Review Process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6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0012" y="1905000"/>
            <a:ext cx="9906000" cy="4114800"/>
          </a:xfrm>
        </p:spPr>
        <p:txBody>
          <a:bodyPr>
            <a:normAutofit lnSpcReduction="10000"/>
          </a:bodyPr>
          <a:lstStyle/>
          <a:p>
            <a:r>
              <a:rPr lang="en-US" sz="2600" b="1" dirty="0" smtClean="0"/>
              <a:t>Questions Regarding File Format/Submission and Data Quality Review</a:t>
            </a:r>
          </a:p>
          <a:p>
            <a:pPr lvl="1"/>
            <a:r>
              <a:rPr lang="en-US" sz="2400" dirty="0" smtClean="0"/>
              <a:t>Beth Stewart, Data Steward 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beth.stewart@adhe.edu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(501)371-2058</a:t>
            </a:r>
          </a:p>
          <a:p>
            <a:r>
              <a:rPr lang="en-US" sz="2600" b="1" dirty="0" smtClean="0"/>
              <a:t>Questions Regarding Course Eligibility</a:t>
            </a:r>
          </a:p>
          <a:p>
            <a:pPr lvl="1"/>
            <a:r>
              <a:rPr lang="en-US" sz="2400" dirty="0" smtClean="0"/>
              <a:t>Mason Campbell, Program Specialist 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mason.campbell@adhe.edu</a:t>
            </a:r>
          </a:p>
          <a:p>
            <a:pPr lvl="1"/>
            <a:r>
              <a:rPr lang="en-US" sz="2400" dirty="0" smtClean="0"/>
              <a:t>(501)371-2061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Who To Ask: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4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Final Questions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4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New Definitions</a:t>
            </a:r>
            <a:endParaRPr lang="en-US" dirty="0" smtClean="0"/>
          </a:p>
          <a:p>
            <a:r>
              <a:rPr lang="en-US" dirty="0" smtClean="0"/>
              <a:t>Changes to File Format</a:t>
            </a:r>
          </a:p>
          <a:p>
            <a:r>
              <a:rPr lang="en-US" dirty="0"/>
              <a:t>Non-Credit Workforce Training in Productivity </a:t>
            </a:r>
            <a:r>
              <a:rPr lang="en-US" dirty="0" smtClean="0"/>
              <a:t>Funding</a:t>
            </a:r>
            <a:endParaRPr lang="en-US" dirty="0" smtClean="0"/>
          </a:p>
          <a:p>
            <a:r>
              <a:rPr lang="en-US" dirty="0" smtClean="0"/>
              <a:t>Data Quality Review Process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Non-Credit Workforce Training Work Group created to develop a definition so that future reporting of Non-Credit Workforce Training would be </a:t>
            </a:r>
            <a:r>
              <a:rPr lang="en-US" u="sng" dirty="0" smtClean="0"/>
              <a:t>consistent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Adopted January 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New Definitions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8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066800"/>
            <a:ext cx="11125200" cy="5334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600" dirty="0"/>
              <a:t>Workforce Training/Education is defined as those postsecondary activities (seminar, workshop, course, customized training, etc.) that </a:t>
            </a:r>
            <a:r>
              <a:rPr lang="en-US" sz="2600" u="sng" dirty="0"/>
              <a:t>develop or enhance the skills of existing employees or members of any business or industry</a:t>
            </a:r>
            <a:r>
              <a:rPr lang="en-US" sz="2600" dirty="0"/>
              <a:t>. Also included is any training provided to individuals, whether employed or unemployed, which is </a:t>
            </a:r>
            <a:r>
              <a:rPr lang="en-US" sz="2600" u="sng" dirty="0"/>
              <a:t>designed to meet the employment needs of the student and/or employer by enhancing occupational, technical, and/or soft (communication, computational, and interpersonal) skills</a:t>
            </a:r>
            <a:r>
              <a:rPr lang="en-US" sz="2600" dirty="0"/>
              <a:t>. The goal of workforce training is to increase individual opportunity in the labor market and to improve human knowledge, skills and ability. These activities carry </a:t>
            </a:r>
            <a:r>
              <a:rPr lang="en-US" sz="2600" u="sng" dirty="0"/>
              <a:t>no institutional credit </a:t>
            </a:r>
            <a:r>
              <a:rPr lang="en-US" sz="2600" dirty="0"/>
              <a:t>applicable toward a degree, diploma or certificate; however, competencies and skills attained through Workforce Training/Education could be applicable toward a prior learning credit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2876" y="457200"/>
            <a:ext cx="9143538" cy="609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New Definition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8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7612" y="2286000"/>
            <a:ext cx="5409736" cy="4419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Many Books, Little Time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Soup Class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Arkansas Concealed Handgun Carry Class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Intro to Social Media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Craft Skills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Boot Camp II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Examples of Courses Previously Submitted but Not Applicable Under the New Definition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896611" y="2286000"/>
            <a:ext cx="4343864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Speed Spanish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Cake Camp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Naked Truths in Philosophy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ACT Math Review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Pie Night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Back Yard Chicken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00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2876" y="2334625"/>
            <a:ext cx="9143538" cy="2935465"/>
          </a:xfrm>
        </p:spPr>
        <p:txBody>
          <a:bodyPr/>
          <a:lstStyle/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Alzheimer’s Disease</a:t>
            </a:r>
          </a:p>
          <a:p>
            <a:r>
              <a:rPr lang="en-US" dirty="0" smtClean="0"/>
              <a:t>Investing Basics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Defensive Driving Training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Examples of Courses that Have Been Submitted that Would Be Borderline Depending on Content and Audience: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08012" y="5257800"/>
            <a:ext cx="10972800" cy="95426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C00000"/>
                </a:solidFill>
              </a:rPr>
              <a:t>What would make each of these courses applicable, and what would make them not applicable?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0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2876" y="2133600"/>
            <a:ext cx="9143538" cy="2666999"/>
          </a:xfrm>
        </p:spPr>
        <p:txBody>
          <a:bodyPr/>
          <a:lstStyle/>
          <a:p>
            <a:r>
              <a:rPr lang="en-US" dirty="0" smtClean="0"/>
              <a:t>Does it provide soft skills or technical skills for the workplace?</a:t>
            </a:r>
          </a:p>
          <a:p>
            <a:r>
              <a:rPr lang="en-US" dirty="0" smtClean="0"/>
              <a:t>Does it carry no institutional credit?</a:t>
            </a:r>
          </a:p>
          <a:p>
            <a:r>
              <a:rPr lang="en-US" dirty="0" smtClean="0"/>
              <a:t>Is the goal to increase individual opportunity in the labor market?</a:t>
            </a:r>
          </a:p>
          <a:p>
            <a:r>
              <a:rPr lang="en-US" dirty="0" smtClean="0"/>
              <a:t>Does it improve human knowledge, skills and ability related to the workforce?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Determining Eligibility for Submission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522876" y="4267202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All Questions Must Answer YES!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5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2876" y="2514600"/>
            <a:ext cx="9143538" cy="3087865"/>
          </a:xfrm>
        </p:spPr>
        <p:txBody>
          <a:bodyPr/>
          <a:lstStyle/>
          <a:p>
            <a:r>
              <a:rPr lang="en-US" dirty="0" smtClean="0"/>
              <a:t>Fields related to credit courses have been removed from format.</a:t>
            </a:r>
          </a:p>
          <a:p>
            <a:pPr lvl="1"/>
            <a:r>
              <a:rPr lang="en-US" dirty="0" smtClean="0"/>
              <a:t>See SIS Manual 2017-2018</a:t>
            </a:r>
          </a:p>
          <a:p>
            <a:r>
              <a:rPr lang="en-US" dirty="0" smtClean="0"/>
              <a:t>College ID for Instructors will be required in AY18-19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Changes to Workforce File Format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2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2876" y="2169935"/>
            <a:ext cx="9143538" cy="3697465"/>
          </a:xfrm>
        </p:spPr>
        <p:txBody>
          <a:bodyPr/>
          <a:lstStyle/>
          <a:p>
            <a:r>
              <a:rPr lang="en-US" dirty="0" smtClean="0"/>
              <a:t>2-Year Colleges</a:t>
            </a:r>
          </a:p>
          <a:p>
            <a:pPr lvl="1"/>
            <a:r>
              <a:rPr lang="en-US" dirty="0" smtClean="0"/>
              <a:t>Non-credit workforce will be added to Model in Year 2</a:t>
            </a:r>
          </a:p>
          <a:p>
            <a:pPr lvl="2"/>
            <a:r>
              <a:rPr lang="en-US" sz="2000" dirty="0" smtClean="0"/>
              <a:t>Currently under review with recommendation pending from 2-year colleges</a:t>
            </a:r>
          </a:p>
          <a:p>
            <a:pPr lvl="2"/>
            <a:endParaRPr lang="en-US" sz="2000" dirty="0" smtClean="0"/>
          </a:p>
          <a:p>
            <a:r>
              <a:rPr lang="en-US" dirty="0" smtClean="0"/>
              <a:t>4-Year Universities</a:t>
            </a:r>
          </a:p>
          <a:p>
            <a:pPr lvl="1"/>
            <a:r>
              <a:rPr lang="en-US" dirty="0" smtClean="0"/>
              <a:t>Non-credit workforce is in the policy to add to the Model at a future date.</a:t>
            </a:r>
          </a:p>
          <a:p>
            <a:pPr lvl="2"/>
            <a:r>
              <a:rPr lang="en-US" sz="2000" dirty="0" smtClean="0"/>
              <a:t>Under Review as to when and how it will be added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Non-Credit Workforce Training in Productivity Funding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6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 planning overview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oject planning overview presentation" id="{11734F26-DC3E-4DB1-A7CA-E8974573DED9}" vid="{CE64C202-BC92-45CD-95CB-8071B13D3EF8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864001-A60D-40C9-A6CD-1EE64ABC9F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planning overview presentation</Template>
  <TotalTime>0</TotalTime>
  <Words>613</Words>
  <Application>Microsoft Office PowerPoint</Application>
  <PresentationFormat>Custom</PresentationFormat>
  <Paragraphs>79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Project planning overview presentation</vt:lpstr>
      <vt:lpstr>Non-Credit Workforce Training</vt:lpstr>
      <vt:lpstr>Overview</vt:lpstr>
      <vt:lpstr>New Definitions</vt:lpstr>
      <vt:lpstr>New Definition</vt:lpstr>
      <vt:lpstr>Examples of Courses Previously Submitted but Not Applicable Under the New Definition</vt:lpstr>
      <vt:lpstr>Examples of Courses that Have Been Submitted that Would Be Borderline Depending on Content and Audience:</vt:lpstr>
      <vt:lpstr>Determining Eligibility for Submission</vt:lpstr>
      <vt:lpstr>Changes to Workforce File Format</vt:lpstr>
      <vt:lpstr>Non-Credit Workforce Training in Productivity Funding</vt:lpstr>
      <vt:lpstr>Data Quality Review Process</vt:lpstr>
      <vt:lpstr>Data Quality Review Process</vt:lpstr>
      <vt:lpstr>Who To Ask:</vt:lpstr>
      <vt:lpstr>Final Questions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2017-10-16T12:57:51Z</dcterms:created>
  <dcterms:modified xsi:type="dcterms:W3CDTF">2017-10-16T19:07:07Z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TC034605449991</vt:lpwstr>
  </property>
</Properties>
</file>