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notesSlides/notesSlide286.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notesSlides/notesSlide79.xml" ContentType="application/vnd.openxmlformats-officedocument.presentationml.notesSlide+xml"/>
  <Override PartName="/ppt/notesSlides/notesSlide258.xml" ContentType="application/vnd.openxmlformats-officedocument.presentationml.notes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notesSlides/notesSlide265.xml" ContentType="application/vnd.openxmlformats-officedocument.presentationml.notesSlide+xml"/>
  <Override PartName="/ppt/notesSlides/notesSlide27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notesSlides/notesSlide25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67.xml" ContentType="application/vnd.openxmlformats-officedocument.presentationml.notesSlide+xml"/>
  <Override PartName="/ppt/notesSlides/notesSlide27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notesSlides/notesSlide270.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244.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notesSlides/notesSlide279.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3"/>
  </p:notesMasterIdLst>
  <p:sldIdLst>
    <p:sldId id="257" r:id="rId2"/>
    <p:sldId id="581" r:id="rId3"/>
    <p:sldId id="582" r:id="rId4"/>
    <p:sldId id="283" r:id="rId5"/>
    <p:sldId id="277" r:id="rId6"/>
    <p:sldId id="435" r:id="rId7"/>
    <p:sldId id="443" r:id="rId8"/>
    <p:sldId id="287" r:id="rId9"/>
    <p:sldId id="284" r:id="rId10"/>
    <p:sldId id="564" r:id="rId11"/>
    <p:sldId id="536" r:id="rId12"/>
    <p:sldId id="278" r:id="rId13"/>
    <p:sldId id="537" r:id="rId14"/>
    <p:sldId id="513" r:id="rId15"/>
    <p:sldId id="515" r:id="rId16"/>
    <p:sldId id="458" r:id="rId17"/>
    <p:sldId id="523" r:id="rId18"/>
    <p:sldId id="514" r:id="rId19"/>
    <p:sldId id="565" r:id="rId20"/>
    <p:sldId id="279" r:id="rId21"/>
    <p:sldId id="583" r:id="rId22"/>
    <p:sldId id="566" r:id="rId23"/>
    <p:sldId id="280" r:id="rId24"/>
    <p:sldId id="444" r:id="rId25"/>
    <p:sldId id="281" r:id="rId26"/>
    <p:sldId id="538" r:id="rId27"/>
    <p:sldId id="561" r:id="rId28"/>
    <p:sldId id="584" r:id="rId29"/>
    <p:sldId id="282" r:id="rId30"/>
    <p:sldId id="445" r:id="rId31"/>
    <p:sldId id="437" r:id="rId32"/>
    <p:sldId id="261" r:id="rId33"/>
    <p:sldId id="567" r:id="rId34"/>
    <p:sldId id="262" r:id="rId35"/>
    <p:sldId id="263" r:id="rId36"/>
    <p:sldId id="292" r:id="rId37"/>
    <p:sldId id="264" r:id="rId38"/>
    <p:sldId id="265" r:id="rId39"/>
    <p:sldId id="289" r:id="rId40"/>
    <p:sldId id="267" r:id="rId41"/>
    <p:sldId id="450" r:id="rId42"/>
    <p:sldId id="562" r:id="rId43"/>
    <p:sldId id="568" r:id="rId44"/>
    <p:sldId id="516" r:id="rId45"/>
    <p:sldId id="539" r:id="rId46"/>
    <p:sldId id="540" r:id="rId47"/>
    <p:sldId id="541" r:id="rId48"/>
    <p:sldId id="542" r:id="rId49"/>
    <p:sldId id="543" r:id="rId50"/>
    <p:sldId id="563" r:id="rId51"/>
    <p:sldId id="290" r:id="rId52"/>
    <p:sldId id="268" r:id="rId53"/>
    <p:sldId id="451" r:id="rId54"/>
    <p:sldId id="446" r:id="rId55"/>
    <p:sldId id="452" r:id="rId56"/>
    <p:sldId id="442" r:id="rId57"/>
    <p:sldId id="286" r:id="rId58"/>
    <p:sldId id="270" r:id="rId59"/>
    <p:sldId id="272" r:id="rId60"/>
    <p:sldId id="498" r:id="rId61"/>
    <p:sldId id="499" r:id="rId62"/>
    <p:sldId id="507" r:id="rId63"/>
    <p:sldId id="274" r:id="rId64"/>
    <p:sldId id="293" r:id="rId65"/>
    <p:sldId id="453" r:id="rId66"/>
    <p:sldId id="294" r:id="rId67"/>
    <p:sldId id="295" r:id="rId68"/>
    <p:sldId id="296" r:id="rId69"/>
    <p:sldId id="569" r:id="rId70"/>
    <p:sldId id="533" r:id="rId71"/>
    <p:sldId id="534" r:id="rId72"/>
    <p:sldId id="297" r:id="rId73"/>
    <p:sldId id="298" r:id="rId74"/>
    <p:sldId id="459" r:id="rId75"/>
    <p:sldId id="299" r:id="rId76"/>
    <p:sldId id="454" r:id="rId77"/>
    <p:sldId id="301" r:id="rId78"/>
    <p:sldId id="302" r:id="rId79"/>
    <p:sldId id="455" r:id="rId80"/>
    <p:sldId id="304" r:id="rId81"/>
    <p:sldId id="303" r:id="rId82"/>
    <p:sldId id="305" r:id="rId83"/>
    <p:sldId id="307" r:id="rId84"/>
    <p:sldId id="500" r:id="rId85"/>
    <p:sldId id="508" r:id="rId86"/>
    <p:sldId id="308" r:id="rId87"/>
    <p:sldId id="309" r:id="rId88"/>
    <p:sldId id="501" r:id="rId89"/>
    <p:sldId id="456" r:id="rId90"/>
    <p:sldId id="447" r:id="rId91"/>
    <p:sldId id="457" r:id="rId92"/>
    <p:sldId id="310" r:id="rId93"/>
    <p:sldId id="311" r:id="rId94"/>
    <p:sldId id="570" r:id="rId95"/>
    <p:sldId id="312" r:id="rId96"/>
    <p:sldId id="313" r:id="rId97"/>
    <p:sldId id="314" r:id="rId98"/>
    <p:sldId id="316" r:id="rId99"/>
    <p:sldId id="317" r:id="rId100"/>
    <p:sldId id="318" r:id="rId101"/>
    <p:sldId id="502" r:id="rId102"/>
    <p:sldId id="460" r:id="rId103"/>
    <p:sldId id="517" r:id="rId104"/>
    <p:sldId id="319" r:id="rId105"/>
    <p:sldId id="438" r:id="rId106"/>
    <p:sldId id="320" r:id="rId107"/>
    <p:sldId id="321" r:id="rId108"/>
    <p:sldId id="322" r:id="rId109"/>
    <p:sldId id="461" r:id="rId110"/>
    <p:sldId id="518" r:id="rId111"/>
    <p:sldId id="571" r:id="rId112"/>
    <p:sldId id="323" r:id="rId113"/>
    <p:sldId id="519" r:id="rId114"/>
    <p:sldId id="497" r:id="rId115"/>
    <p:sldId id="462" r:id="rId116"/>
    <p:sldId id="520" r:id="rId117"/>
    <p:sldId id="463" r:id="rId118"/>
    <p:sldId id="464" r:id="rId119"/>
    <p:sldId id="572" r:id="rId120"/>
    <p:sldId id="573" r:id="rId121"/>
    <p:sldId id="465" r:id="rId122"/>
    <p:sldId id="466" r:id="rId123"/>
    <p:sldId id="467" r:id="rId124"/>
    <p:sldId id="331" r:id="rId125"/>
    <p:sldId id="503" r:id="rId126"/>
    <p:sldId id="470" r:id="rId127"/>
    <p:sldId id="472" r:id="rId128"/>
    <p:sldId id="473" r:id="rId129"/>
    <p:sldId id="468" r:id="rId130"/>
    <p:sldId id="471" r:id="rId131"/>
    <p:sldId id="469" r:id="rId132"/>
    <p:sldId id="521" r:id="rId133"/>
    <p:sldId id="326" r:id="rId134"/>
    <p:sldId id="474" r:id="rId135"/>
    <p:sldId id="509" r:id="rId136"/>
    <p:sldId id="588" r:id="rId137"/>
    <p:sldId id="574" r:id="rId138"/>
    <p:sldId id="327" r:id="rId139"/>
    <p:sldId id="475" r:id="rId140"/>
    <p:sldId id="329" r:id="rId141"/>
    <p:sldId id="429" r:id="rId142"/>
    <p:sldId id="522" r:id="rId143"/>
    <p:sldId id="330" r:id="rId144"/>
    <p:sldId id="476" r:id="rId145"/>
    <p:sldId id="477" r:id="rId146"/>
    <p:sldId id="332" r:id="rId147"/>
    <p:sldId id="478" r:id="rId148"/>
    <p:sldId id="479" r:id="rId149"/>
    <p:sldId id="333" r:id="rId150"/>
    <p:sldId id="480" r:id="rId151"/>
    <p:sldId id="334" r:id="rId152"/>
    <p:sldId id="338" r:id="rId153"/>
    <p:sldId id="481" r:id="rId154"/>
    <p:sldId id="575" r:id="rId155"/>
    <p:sldId id="339" r:id="rId156"/>
    <p:sldId id="482" r:id="rId157"/>
    <p:sldId id="504" r:id="rId158"/>
    <p:sldId id="340" r:id="rId159"/>
    <p:sldId id="440" r:id="rId160"/>
    <p:sldId id="343" r:id="rId161"/>
    <p:sldId id="341" r:id="rId162"/>
    <p:sldId id="544" r:id="rId163"/>
    <p:sldId id="342" r:id="rId164"/>
    <p:sldId id="505" r:id="rId165"/>
    <p:sldId id="357" r:id="rId166"/>
    <p:sldId id="525" r:id="rId167"/>
    <p:sldId id="506" r:id="rId168"/>
    <p:sldId id="484" r:id="rId169"/>
    <p:sldId id="485" r:id="rId170"/>
    <p:sldId id="486" r:id="rId171"/>
    <p:sldId id="358" r:id="rId172"/>
    <p:sldId id="545" r:id="rId173"/>
    <p:sldId id="546" r:id="rId174"/>
    <p:sldId id="547" r:id="rId175"/>
    <p:sldId id="345" r:id="rId176"/>
    <p:sldId id="487" r:id="rId177"/>
    <p:sldId id="526" r:id="rId178"/>
    <p:sldId id="548" r:id="rId179"/>
    <p:sldId id="347" r:id="rId180"/>
    <p:sldId id="348" r:id="rId181"/>
    <p:sldId id="349" r:id="rId182"/>
    <p:sldId id="350" r:id="rId183"/>
    <p:sldId id="351" r:id="rId184"/>
    <p:sldId id="352" r:id="rId185"/>
    <p:sldId id="431" r:id="rId186"/>
    <p:sldId id="510" r:id="rId187"/>
    <p:sldId id="354" r:id="rId188"/>
    <p:sldId id="527" r:id="rId189"/>
    <p:sldId id="551" r:id="rId190"/>
    <p:sldId id="552" r:id="rId191"/>
    <p:sldId id="589" r:id="rId192"/>
    <p:sldId id="356" r:id="rId193"/>
    <p:sldId id="553" r:id="rId194"/>
    <p:sldId id="359" r:id="rId195"/>
    <p:sldId id="554" r:id="rId196"/>
    <p:sldId id="360" r:id="rId197"/>
    <p:sldId id="555" r:id="rId198"/>
    <p:sldId id="361" r:id="rId199"/>
    <p:sldId id="556" r:id="rId200"/>
    <p:sldId id="362" r:id="rId201"/>
    <p:sldId id="590" r:id="rId202"/>
    <p:sldId id="535" r:id="rId203"/>
    <p:sldId id="488" r:id="rId204"/>
    <p:sldId id="489" r:id="rId205"/>
    <p:sldId id="528" r:id="rId206"/>
    <p:sldId id="363" r:id="rId207"/>
    <p:sldId id="441" r:id="rId208"/>
    <p:sldId id="364" r:id="rId209"/>
    <p:sldId id="490" r:id="rId210"/>
    <p:sldId id="365" r:id="rId211"/>
    <p:sldId id="491" r:id="rId212"/>
    <p:sldId id="366" r:id="rId213"/>
    <p:sldId id="492" r:id="rId214"/>
    <p:sldId id="367" r:id="rId215"/>
    <p:sldId id="368" r:id="rId216"/>
    <p:sldId id="369" r:id="rId217"/>
    <p:sldId id="585" r:id="rId218"/>
    <p:sldId id="370" r:id="rId219"/>
    <p:sldId id="371" r:id="rId220"/>
    <p:sldId id="372" r:id="rId221"/>
    <p:sldId id="373" r:id="rId222"/>
    <p:sldId id="374" r:id="rId223"/>
    <p:sldId id="375" r:id="rId224"/>
    <p:sldId id="576" r:id="rId225"/>
    <p:sldId id="493" r:id="rId226"/>
    <p:sldId id="494" r:id="rId227"/>
    <p:sldId id="376" r:id="rId228"/>
    <p:sldId id="436" r:id="rId229"/>
    <p:sldId id="377" r:id="rId230"/>
    <p:sldId id="378" r:id="rId231"/>
    <p:sldId id="379" r:id="rId232"/>
    <p:sldId id="380" r:id="rId233"/>
    <p:sldId id="586" r:id="rId234"/>
    <p:sldId id="381" r:id="rId235"/>
    <p:sldId id="382" r:id="rId236"/>
    <p:sldId id="384" r:id="rId237"/>
    <p:sldId id="385" r:id="rId238"/>
    <p:sldId id="511" r:id="rId239"/>
    <p:sldId id="386" r:id="rId240"/>
    <p:sldId id="577" r:id="rId241"/>
    <p:sldId id="529" r:id="rId242"/>
    <p:sldId id="530" r:id="rId243"/>
    <p:sldId id="387" r:id="rId244"/>
    <p:sldId id="388" r:id="rId245"/>
    <p:sldId id="389" r:id="rId246"/>
    <p:sldId id="512" r:id="rId247"/>
    <p:sldId id="390" r:id="rId248"/>
    <p:sldId id="531" r:id="rId249"/>
    <p:sldId id="578" r:id="rId250"/>
    <p:sldId id="392" r:id="rId251"/>
    <p:sldId id="557" r:id="rId252"/>
    <p:sldId id="395" r:id="rId253"/>
    <p:sldId id="399" r:id="rId254"/>
    <p:sldId id="400" r:id="rId255"/>
    <p:sldId id="401" r:id="rId256"/>
    <p:sldId id="402" r:id="rId257"/>
    <p:sldId id="403" r:id="rId258"/>
    <p:sldId id="558" r:id="rId259"/>
    <p:sldId id="404" r:id="rId260"/>
    <p:sldId id="405" r:id="rId261"/>
    <p:sldId id="406" r:id="rId262"/>
    <p:sldId id="408" r:id="rId263"/>
    <p:sldId id="409" r:id="rId264"/>
    <p:sldId id="532" r:id="rId265"/>
    <p:sldId id="559" r:id="rId266"/>
    <p:sldId id="579" r:id="rId267"/>
    <p:sldId id="412" r:id="rId268"/>
    <p:sldId id="587" r:id="rId269"/>
    <p:sldId id="413" r:id="rId270"/>
    <p:sldId id="414" r:id="rId271"/>
    <p:sldId id="560" r:id="rId272"/>
    <p:sldId id="415" r:id="rId273"/>
    <p:sldId id="416" r:id="rId274"/>
    <p:sldId id="495" r:id="rId275"/>
    <p:sldId id="417" r:id="rId276"/>
    <p:sldId id="418" r:id="rId277"/>
    <p:sldId id="432" r:id="rId278"/>
    <p:sldId id="419" r:id="rId279"/>
    <p:sldId id="448" r:id="rId280"/>
    <p:sldId id="580" r:id="rId281"/>
    <p:sldId id="420" r:id="rId282"/>
    <p:sldId id="421" r:id="rId283"/>
    <p:sldId id="591" r:id="rId284"/>
    <p:sldId id="422" r:id="rId285"/>
    <p:sldId id="423" r:id="rId286"/>
    <p:sldId id="496" r:id="rId287"/>
    <p:sldId id="424" r:id="rId288"/>
    <p:sldId id="433" r:id="rId289"/>
    <p:sldId id="425" r:id="rId290"/>
    <p:sldId id="434" r:id="rId291"/>
    <p:sldId id="428" r:id="rId292"/>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008000"/>
    <a:srgbClr val="333399"/>
    <a:srgbClr val="000066"/>
    <a:srgbClr val="660066"/>
    <a:srgbClr val="00CC66"/>
    <a:srgbClr val="00CC00"/>
    <a:srgbClr val="FF9933"/>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25" autoAdjust="0"/>
  </p:normalViewPr>
  <p:slideViewPr>
    <p:cSldViewPr>
      <p:cViewPr varScale="1">
        <p:scale>
          <a:sx n="76" d="100"/>
          <a:sy n="76" d="100"/>
        </p:scale>
        <p:origin x="-11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996C80B8-AA27-4677-9B45-752D65943279}" type="datetimeFigureOut">
              <a:rPr lang="en-US" smtClean="0"/>
              <a:pPr/>
              <a:t>5/13/2015</a:t>
            </a:fld>
            <a:endParaRPr lang="en-US"/>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90268F63-2B82-4349-830D-C559B98925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dictionary.reference.com/browse/Critical+think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instructor</a:t>
            </a:r>
            <a:r>
              <a:rPr lang="en-US" baseline="0" dirty="0" smtClean="0"/>
              <a:t> should customize this.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 I &amp; O</a:t>
            </a:r>
          </a:p>
          <a:p>
            <a:endParaRPr lang="en-US" dirty="0" smtClean="0"/>
          </a:p>
          <a:p>
            <a:r>
              <a:rPr lang="en-US" dirty="0" smtClean="0"/>
              <a:t>…expected by the client, intended users and the public in general  (see USPAP’s preamble for reference to the public)</a:t>
            </a:r>
          </a:p>
          <a:p>
            <a:endParaRPr lang="en-US" dirty="0" smtClean="0"/>
          </a:p>
          <a:p>
            <a:r>
              <a:rPr lang="en-US" dirty="0" smtClean="0"/>
              <a:t>…valuation services (see USPAP’s definition) means EVERYTHING an </a:t>
            </a:r>
            <a:r>
              <a:rPr lang="en-US" i="1" dirty="0" smtClean="0"/>
              <a:t>appraiser</a:t>
            </a:r>
            <a:r>
              <a:rPr lang="en-US" dirty="0" smtClean="0"/>
              <a:t> does as an appraiser;</a:t>
            </a:r>
            <a:r>
              <a:rPr lang="en-US" baseline="0" dirty="0" smtClean="0"/>
              <a:t> </a:t>
            </a:r>
            <a:r>
              <a:rPr lang="en-US" i="1" baseline="0" dirty="0" smtClean="0"/>
              <a:t>any</a:t>
            </a:r>
            <a:r>
              <a:rPr lang="en-US" baseline="0" dirty="0" smtClean="0"/>
              <a:t> assignment an appraiser undertakes;</a:t>
            </a:r>
          </a:p>
          <a:p>
            <a:endParaRPr lang="en-US" baseline="0" dirty="0" smtClean="0"/>
          </a:p>
          <a:p>
            <a:r>
              <a:rPr lang="en-US" baseline="0" dirty="0" smtClean="0"/>
              <a:t>…USPAP has no definition of competent, but it means one who has the judgment to know what to do in any given assignment situation, and then one who has the experiential chops to execute on the decisions reached via the judgment;</a:t>
            </a:r>
          </a:p>
          <a:p>
            <a:endParaRPr lang="en-US" baseline="0" dirty="0" smtClean="0"/>
          </a:p>
          <a:p>
            <a:r>
              <a:rPr lang="en-US" baseline="0" dirty="0" smtClean="0"/>
              <a:t>…independent, impartial, and objective means without bias; with personal accommodation of any part of the appraisal assignment; conclusions based solely on the appraiser’s critical thinking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we have to stop and think for a moment about all of the stuff on the first page of the 1004 form.  Why have we just gone to all of the time and trouble to get the stuff on the first page as accurate and authoritative as possible?  Why does the first page of the 1004 form end with a chance to showcase the extent of our analyses?  Why do the last two questions on this page use the word “describe” rather than the word “list”?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101</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we have to stop and think for a moment about all of the stuff on the first page of the 1004 form.  Why have we just gone to all of the time and trouble to get the stuff on the first page as accurate and authoritative as possible?  Why does the first page of the 1004 form end with a chance to showcase the extent of our analyses?  Why do the last two questions on this page use the word “describe” rather than the word “list”?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we have to stop and think for a moment about all of the stuff on the first page of the 1004 form.  Why have we just gone to all of the time and trouble to get the stuff on the first page as accurate and authoritative as possible?  Why does the first page of the 1004 form end with a chance to showcase the extent of our analyses?  Why do the last two questions on this page use the word “describe” rather than the word “list”?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103</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review of the stuff we have covered so far.  The review is that what is on the first page of the 1004 form must be:</a:t>
            </a:r>
          </a:p>
          <a:p>
            <a:endParaRPr lang="en-US" dirty="0" smtClean="0"/>
          </a:p>
          <a:p>
            <a:pPr>
              <a:buFont typeface="Arial" pitchFamily="34" charset="0"/>
              <a:buChar char="•"/>
            </a:pPr>
            <a:r>
              <a:rPr lang="en-US" dirty="0" smtClean="0"/>
              <a:t>Accurate</a:t>
            </a:r>
          </a:p>
          <a:p>
            <a:pPr>
              <a:buFont typeface="Arial" pitchFamily="34" charset="0"/>
              <a:buChar char="•"/>
            </a:pPr>
            <a:r>
              <a:rPr lang="en-US" dirty="0" smtClean="0"/>
              <a:t>Supported by facts</a:t>
            </a:r>
            <a:r>
              <a:rPr lang="en-US" baseline="0" dirty="0" smtClean="0"/>
              <a:t> (ideally those derived from the subject’s immediate market)</a:t>
            </a:r>
          </a:p>
          <a:p>
            <a:pPr>
              <a:buFont typeface="Arial" pitchFamily="34" charset="0"/>
              <a:buChar char="•"/>
            </a:pPr>
            <a:r>
              <a:rPr lang="en-US" baseline="0" dirty="0" smtClean="0"/>
              <a:t>Be supported by analyses maintained in the workfile(s)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104</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105</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here</a:t>
            </a:r>
            <a:r>
              <a:rPr lang="en-US" baseline="0" dirty="0" smtClean="0"/>
              <a:t> is that WHAT HAPPENS ON PAGE ONE SHOWS UP (in one form or another) ON PAGE TWO,  too</a:t>
            </a:r>
          </a:p>
          <a:p>
            <a:endParaRPr lang="en-US" baseline="0" dirty="0" smtClean="0"/>
          </a:p>
          <a:p>
            <a:r>
              <a:rPr lang="en-US" baseline="0" dirty="0" smtClean="0"/>
              <a:t>If p. 1 makes statement A, but other pages make statement B, there is an internal inconsistency.  STATE INVESTIGATORS, PROSECUTERS, AND PLAINTIFFS’ ATTORNEYS ARE DRAWN TO INTERNAL INCONSISTENCIES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108</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here</a:t>
            </a:r>
            <a:r>
              <a:rPr lang="en-US" baseline="0" dirty="0" smtClean="0"/>
              <a:t> is that WHAT HAPPENS ON PAGE ONE SHOWS UP (in one form or another) ON PAGE TWO,  too</a:t>
            </a:r>
          </a:p>
          <a:p>
            <a:endParaRPr lang="en-US" baseline="0" dirty="0" smtClean="0"/>
          </a:p>
          <a:p>
            <a:r>
              <a:rPr lang="en-US" baseline="0" dirty="0" smtClean="0"/>
              <a:t>If p. 1 makes statement A, but other pages make statement B, there is an internal inconsistency.  STATE INVESTIGATORS, PROSECUTERS, AND PLAINTIFFS’ ATTORNEYS ARE DRAWN TO INTERNAL INCONSISTENCIES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109</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here</a:t>
            </a:r>
            <a:r>
              <a:rPr lang="en-US" baseline="0" dirty="0" smtClean="0"/>
              <a:t> is that WHAT HAPPENS ON PAGE ONE SHOWS UP (in one form or another) ON PAGE TWO,  too</a:t>
            </a:r>
          </a:p>
          <a:p>
            <a:endParaRPr lang="en-US" baseline="0" dirty="0" smtClean="0"/>
          </a:p>
          <a:p>
            <a:r>
              <a:rPr lang="en-US" baseline="0" dirty="0" smtClean="0"/>
              <a:t>If p. 1 makes statement A, but other pages make statement B, there is an internal inconsistency.  STATE INVESTIGATORS, PROSECUTERS, AND PLAINTIFFS’ ATTORNEYS ARE DRAWN TO INTERNAL INCONSISTENCIES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110</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here</a:t>
            </a:r>
            <a:r>
              <a:rPr lang="en-US" baseline="0" dirty="0" smtClean="0"/>
              <a:t> is that WHAT HAPPENS ON PAGE ONE SHOWS UP (in one form or another) ON PAGE TWO,  too</a:t>
            </a:r>
          </a:p>
          <a:p>
            <a:endParaRPr lang="en-US" baseline="0" dirty="0" smtClean="0"/>
          </a:p>
          <a:p>
            <a:r>
              <a:rPr lang="en-US" baseline="0" dirty="0" smtClean="0"/>
              <a:t>If p. 1 makes statement A, but other pages make statement B, there is an internal inconsistency.  STATE INVESTIGATORS, PROSECUTERS, AND PLAINTIFFS’ ATTORNEYS ARE DRAWN TO INTERNAL INCONSISTENCIES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111</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 I &amp; O</a:t>
            </a:r>
          </a:p>
          <a:p>
            <a:endParaRPr lang="en-US" dirty="0" smtClean="0"/>
          </a:p>
          <a:p>
            <a:r>
              <a:rPr lang="en-US" dirty="0" smtClean="0"/>
              <a:t>…expected by the client, intended users and the public in general  (see USPAP’s preamble for reference to the public)</a:t>
            </a:r>
          </a:p>
          <a:p>
            <a:endParaRPr lang="en-US" dirty="0" smtClean="0"/>
          </a:p>
          <a:p>
            <a:r>
              <a:rPr lang="en-US" dirty="0" smtClean="0"/>
              <a:t>…valuation services (see USPAP’s definition) means EVERYTHING an </a:t>
            </a:r>
            <a:r>
              <a:rPr lang="en-US" i="1" dirty="0" smtClean="0"/>
              <a:t>appraiser</a:t>
            </a:r>
            <a:r>
              <a:rPr lang="en-US" dirty="0" smtClean="0"/>
              <a:t> does as an appraiser;</a:t>
            </a:r>
            <a:r>
              <a:rPr lang="en-US" baseline="0" dirty="0" smtClean="0"/>
              <a:t> </a:t>
            </a:r>
            <a:r>
              <a:rPr lang="en-US" i="1" baseline="0" dirty="0" smtClean="0"/>
              <a:t>any</a:t>
            </a:r>
            <a:r>
              <a:rPr lang="en-US" baseline="0" dirty="0" smtClean="0"/>
              <a:t> assignment an appraiser undertakes;</a:t>
            </a:r>
          </a:p>
          <a:p>
            <a:endParaRPr lang="en-US" baseline="0" dirty="0" smtClean="0"/>
          </a:p>
          <a:p>
            <a:r>
              <a:rPr lang="en-US" baseline="0" dirty="0" smtClean="0"/>
              <a:t>…USPAP has no definition of competent, but it means one who has the judgment to know what to do in any given assignment situation, and then one who has the experiential chops to execute on the decisions reached via the judgment;</a:t>
            </a:r>
          </a:p>
          <a:p>
            <a:endParaRPr lang="en-US" baseline="0" dirty="0" smtClean="0"/>
          </a:p>
          <a:p>
            <a:r>
              <a:rPr lang="en-US" baseline="0" dirty="0" smtClean="0"/>
              <a:t>…independent, impartial, and objective means without bias; with personal accommodation of any part of the appraisal assignment; conclusions based solely on the appraiser’s critical thinking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113</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114</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115</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116</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117</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 (Multivariable, hedonic, and others)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118</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121</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122</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a:t>
            </a:r>
            <a:r>
              <a:rPr lang="en-US" baseline="0" dirty="0" smtClean="0"/>
              <a:t> to adjustments and their derivation:</a:t>
            </a:r>
          </a:p>
          <a:p>
            <a:endParaRPr lang="en-US" baseline="0" dirty="0" smtClean="0"/>
          </a:p>
          <a:p>
            <a:pPr>
              <a:buFont typeface="Wingdings" pitchFamily="2" charset="2"/>
              <a:buChar char="v"/>
            </a:pPr>
            <a:r>
              <a:rPr lang="en-US" baseline="0" dirty="0" smtClean="0"/>
              <a:t>Paired-sales </a:t>
            </a:r>
          </a:p>
          <a:p>
            <a:pPr>
              <a:buFont typeface="Wingdings" pitchFamily="2" charset="2"/>
              <a:buChar char="v"/>
            </a:pPr>
            <a:r>
              <a:rPr lang="en-US" baseline="0" dirty="0" smtClean="0"/>
              <a:t>Sale-resale analysis</a:t>
            </a:r>
          </a:p>
          <a:p>
            <a:pPr>
              <a:buFont typeface="Wingdings" pitchFamily="2" charset="2"/>
              <a:buChar char="v"/>
            </a:pPr>
            <a:r>
              <a:rPr lang="en-US" baseline="0" dirty="0" smtClean="0"/>
              <a:t>Regression analysis</a:t>
            </a:r>
          </a:p>
          <a:p>
            <a:pPr>
              <a:buFont typeface="Wingdings" pitchFamily="2" charset="2"/>
              <a:buChar char="v"/>
            </a:pPr>
            <a:r>
              <a:rPr lang="en-US" baseline="0" dirty="0" smtClean="0"/>
              <a:t>Statistical analyses of MLS data</a:t>
            </a:r>
          </a:p>
          <a:p>
            <a:pPr>
              <a:buFont typeface="Wingdings" pitchFamily="2" charset="2"/>
              <a:buChar char="v"/>
            </a:pPr>
            <a:r>
              <a:rPr lang="en-US" baseline="0" dirty="0" smtClean="0"/>
              <a:t>Results of studies you have done in the past (put them in the workfile!)</a:t>
            </a:r>
          </a:p>
          <a:p>
            <a:pPr>
              <a:buFont typeface="Wingdings" pitchFamily="2" charset="2"/>
              <a:buChar char="v"/>
            </a:pPr>
            <a:r>
              <a:rPr lang="en-US" baseline="0" dirty="0" smtClean="0"/>
              <a:t>And so forth</a:t>
            </a:r>
          </a:p>
          <a:p>
            <a:pPr>
              <a:buFont typeface="Wingdings" pitchFamily="2" charset="2"/>
              <a:buChar char="v"/>
            </a:pPr>
            <a:endParaRPr lang="en-US" baseline="0" dirty="0" smtClean="0"/>
          </a:p>
          <a:p>
            <a:pPr>
              <a:buFontTx/>
              <a:buNone/>
            </a:pPr>
            <a:r>
              <a:rPr lang="en-US" baseline="0" dirty="0" smtClean="0"/>
              <a:t>The point is that all adjustments must have some kind of market-supported proof.  These proofs can be derived from data in other report, and then cited by reference.  Make sure you maintain available any and all data to which you refer.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123</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“Market-supported” is a big term and can</a:t>
            </a:r>
            <a:r>
              <a:rPr lang="en-US" baseline="0" dirty="0" smtClean="0"/>
              <a:t> and does include interviews of market participants.  See next slide.  The cost of something is not its adjustment,  The adjustment must indicate it contribution to market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Bias</a:t>
            </a:r>
            <a:r>
              <a:rPr lang="en-US" dirty="0" smtClean="0"/>
              <a:t> may</a:t>
            </a:r>
            <a:r>
              <a:rPr lang="en-US" baseline="0" dirty="0" smtClean="0"/>
              <a:t> be nothing more than laziness on the appraiser’s part such that, by having been lazy the appraiser’s conclusions favor one party over another.  For example, the appraiser is too lazy to confirm a sale properly, thus does not adjust it properly and the appraisal comes in high (or low).  The borrower gets too much money, and then defaults, not being able to make the payments.  In this case, while the bias on the appraiser’s part was passive, it favored the borrower (who is not the appraiser’s client) over the lender (who likely is).</a:t>
            </a:r>
          </a:p>
          <a:p>
            <a:endParaRPr lang="en-US" baseline="0" dirty="0" smtClean="0"/>
          </a:p>
          <a:p>
            <a:r>
              <a:rPr lang="en-US" baseline="0" dirty="0" smtClean="0"/>
              <a:t>An appraisal coming in “high” may send up red flags relative to FRAUD.  Fannie Mae’s internal controls tend to catch unusually high appraisals, so the appraiser is “caught” early in the mortgage loan continuum, father than after the fact.</a:t>
            </a:r>
          </a:p>
          <a:p>
            <a:endParaRPr lang="en-US" baseline="0" dirty="0" smtClean="0"/>
          </a:p>
          <a:p>
            <a:r>
              <a:rPr lang="en-US" baseline="0" dirty="0" smtClean="0"/>
              <a:t>Note bias may be PASSIVE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“Market-supported” is a big term and can</a:t>
            </a:r>
            <a:r>
              <a:rPr lang="en-US" baseline="0" dirty="0" smtClean="0"/>
              <a:t> and does include interviews of market participants.  See next slide.  The cost of something is not its adjustment,  The adjustment must indicate it contribution to market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125</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most states recognize that </a:t>
            </a:r>
            <a:r>
              <a:rPr lang="en-US" i="1" dirty="0" smtClean="0"/>
              <a:t>sometimes</a:t>
            </a:r>
            <a:r>
              <a:rPr lang="en-US" baseline="0" dirty="0" smtClean="0"/>
              <a:t> an analysis of an item’s cost is the only way to make an adjustment.  If so, be sure to account for accrued depreciation and look out for functional and/or external obsolescence factors, as well as all profit factors (if any).  Via such an analysis, you are looking for the </a:t>
            </a:r>
            <a:r>
              <a:rPr lang="en-US" i="1" baseline="0" dirty="0" smtClean="0"/>
              <a:t>item’s contributory value</a:t>
            </a:r>
            <a:r>
              <a:rPr lang="en-US" baseline="0" dirty="0" smtClean="0"/>
              <a:t>, not its cost.</a:t>
            </a:r>
          </a:p>
          <a:p>
            <a:endParaRPr lang="en-US" baseline="0" dirty="0" smtClean="0"/>
          </a:p>
          <a:p>
            <a:r>
              <a:rPr lang="en-US" baseline="0" dirty="0" smtClean="0"/>
              <a:t>Remember, merely because there is something present in a house, its cost of construction may contribute nothing to this value.  Example: mink wall paper.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126</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most states recognize that </a:t>
            </a:r>
            <a:r>
              <a:rPr lang="en-US" i="1" dirty="0" smtClean="0"/>
              <a:t>sometimes</a:t>
            </a:r>
            <a:r>
              <a:rPr lang="en-US" baseline="0" dirty="0" smtClean="0"/>
              <a:t> an analysis of an item’s cost is the only way to make an adjustment.  If so, be sure to account for accrued depreciation and look out for functional and/or external obsolescence factors, as well as all profit factors (if any).  Via such an analysis, you are looking for the </a:t>
            </a:r>
            <a:r>
              <a:rPr lang="en-US" i="1" baseline="0" dirty="0" smtClean="0"/>
              <a:t>item’s contributory value</a:t>
            </a:r>
            <a:r>
              <a:rPr lang="en-US" baseline="0" dirty="0" smtClean="0"/>
              <a:t>, not its cost.</a:t>
            </a:r>
          </a:p>
          <a:p>
            <a:endParaRPr lang="en-US" baseline="0" dirty="0" smtClean="0"/>
          </a:p>
          <a:p>
            <a:r>
              <a:rPr lang="en-US" baseline="0" dirty="0" smtClean="0"/>
              <a:t>Remember, merely because there is something present in a house, its cost of construction may contribute nothing to this value </a:t>
            </a:r>
            <a:r>
              <a:rPr lang="en-US" baseline="0" dirty="0" err="1" smtClean="0"/>
              <a:t>value</a:t>
            </a:r>
            <a:r>
              <a:rPr lang="en-US" baseline="0" dirty="0" smtClean="0"/>
              <a:t>.  Example: mink wall paper.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127</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most states recognize that </a:t>
            </a:r>
            <a:r>
              <a:rPr lang="en-US" i="1" dirty="0" smtClean="0"/>
              <a:t>sometimes</a:t>
            </a:r>
            <a:r>
              <a:rPr lang="en-US" baseline="0" dirty="0" smtClean="0"/>
              <a:t> an analysis of an item’s cost is the only way to make an adjustment.  If so, be sure to account for accrued depreciation and look out for functional and/or external obsolescence factors, as well as all profit factors (if any).  Via such an analysis, you are looking for the </a:t>
            </a:r>
            <a:r>
              <a:rPr lang="en-US" i="1" baseline="0" dirty="0" smtClean="0"/>
              <a:t>item’s contributory value</a:t>
            </a:r>
            <a:r>
              <a:rPr lang="en-US" baseline="0" dirty="0" smtClean="0"/>
              <a:t>, not its cost.</a:t>
            </a:r>
          </a:p>
          <a:p>
            <a:endParaRPr lang="en-US" baseline="0" dirty="0" smtClean="0"/>
          </a:p>
          <a:p>
            <a:r>
              <a:rPr lang="en-US" baseline="0" dirty="0" smtClean="0"/>
              <a:t>Remember, merely because there is something present in a house, its cost of construction may contribute nothing to this value </a:t>
            </a:r>
            <a:r>
              <a:rPr lang="en-US" baseline="0" dirty="0" err="1" smtClean="0"/>
              <a:t>value</a:t>
            </a:r>
            <a:r>
              <a:rPr lang="en-US" baseline="0" dirty="0" smtClean="0"/>
              <a:t>.  Example: mink wall paper.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128</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“Market-supported” </a:t>
            </a:r>
            <a:r>
              <a:rPr lang="en-US" dirty="0" smtClean="0"/>
              <a:t>is a big term and can</a:t>
            </a:r>
            <a:r>
              <a:rPr lang="en-US" baseline="0" dirty="0" smtClean="0"/>
              <a:t> and does include interviews of market participants.  See next slide.  The cost of something is not its adjustment,  The adjustment must indicate it contribution to market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129</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“Market-supported” </a:t>
            </a:r>
            <a:r>
              <a:rPr lang="en-US" dirty="0" smtClean="0"/>
              <a:t>is a big term and can</a:t>
            </a:r>
            <a:r>
              <a:rPr lang="en-US" baseline="0" dirty="0" smtClean="0"/>
              <a:t> and does include interviews of market participants.  See next slide.  The cost of something is not its adjustment,  The adjustment must indicate it contribution to market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130</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“Market-supported” </a:t>
            </a:r>
            <a:r>
              <a:rPr lang="en-US" dirty="0" smtClean="0"/>
              <a:t>is a big term and can</a:t>
            </a:r>
            <a:r>
              <a:rPr lang="en-US" baseline="0" dirty="0" smtClean="0"/>
              <a:t> and does include interviews of market participants.  See next slide.  The cost of something is not its adjustment,  The adjustment must indicate it contribution to market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131</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“Market-supported” </a:t>
            </a:r>
            <a:r>
              <a:rPr lang="en-US" dirty="0" smtClean="0"/>
              <a:t>is a big term and can</a:t>
            </a:r>
            <a:r>
              <a:rPr lang="en-US" baseline="0" dirty="0" smtClean="0"/>
              <a:t> and does include interviews of market participants.  See next slide.  The cost of something is not its adjustment,  The adjustment must indicate it contribution to market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132</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states</a:t>
            </a:r>
            <a:r>
              <a:rPr lang="en-US" baseline="0" dirty="0" smtClean="0"/>
              <a:t> charge appraisers with a l</a:t>
            </a:r>
            <a:r>
              <a:rPr lang="en-US" dirty="0" smtClean="0"/>
              <a:t>ack of competence and/or due diligence using either those words,</a:t>
            </a:r>
            <a:r>
              <a:rPr lang="en-US" baseline="0" dirty="0" smtClean="0"/>
              <a:t> or “failure to exercise due diligence” since, if the appraiser had exercised due diligence, s/he would not have been incompetent.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133</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states</a:t>
            </a:r>
            <a:r>
              <a:rPr lang="en-US" baseline="0" dirty="0" smtClean="0"/>
              <a:t> charge appraisers with a l</a:t>
            </a:r>
            <a:r>
              <a:rPr lang="en-US" dirty="0" smtClean="0"/>
              <a:t>ack of competence and/or due diligence using either those words,</a:t>
            </a:r>
            <a:r>
              <a:rPr lang="en-US" baseline="0" dirty="0" smtClean="0"/>
              <a:t> or “failure to exercise due diligence” since, if the appraiser had exercised due diligence, s/he would not have been incompetent.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states</a:t>
            </a:r>
            <a:r>
              <a:rPr lang="en-US" baseline="0" dirty="0" smtClean="0"/>
              <a:t> charge appraisers with a l</a:t>
            </a:r>
            <a:r>
              <a:rPr lang="en-US" dirty="0" smtClean="0"/>
              <a:t>ack of competence and/or due diligence using either those words,</a:t>
            </a:r>
            <a:r>
              <a:rPr lang="en-US" baseline="0" dirty="0" smtClean="0"/>
              <a:t> or “failure to exercise due diligence” since, if the appraiser had exercised due diligence, s/he would not have been incompetent.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135</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states</a:t>
            </a:r>
            <a:r>
              <a:rPr lang="en-US" baseline="0" dirty="0" smtClean="0"/>
              <a:t> charge appraisers with a l</a:t>
            </a:r>
            <a:r>
              <a:rPr lang="en-US" dirty="0" smtClean="0"/>
              <a:t>ack of competence and/or due diligence using either those words,</a:t>
            </a:r>
            <a:r>
              <a:rPr lang="en-US" baseline="0" dirty="0" smtClean="0"/>
              <a:t> or “failure to exercise due diligence” since, if the appraiser had exercised due diligence, s/he would not have been incompetent.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136</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states</a:t>
            </a:r>
            <a:r>
              <a:rPr lang="en-US" baseline="0" dirty="0" smtClean="0"/>
              <a:t> charge appraisers with a l</a:t>
            </a:r>
            <a:r>
              <a:rPr lang="en-US" dirty="0" smtClean="0"/>
              <a:t>ack of competence and/or due diligence using either those words,</a:t>
            </a:r>
            <a:r>
              <a:rPr lang="en-US" baseline="0" dirty="0" smtClean="0"/>
              <a:t> or “failure to exercise due diligence” since, if the appraiser had exercised due diligence, s/he would not have been incompetent.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137</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USPAP does not have a definition of Cash Equivalency,</a:t>
            </a:r>
            <a:r>
              <a:rPr lang="en-US" baseline="0" dirty="0" smtClean="0"/>
              <a:t> but it means “the same as cash”.  In other words, if a seller takes back a mortgage, the seller would not have to take any more than a typical discount to sell it.    SR1-2(c)(</a:t>
            </a:r>
            <a:r>
              <a:rPr lang="en-US" baseline="0" dirty="0" err="1" smtClean="0"/>
              <a:t>i</a:t>
            </a:r>
            <a:r>
              <a:rPr lang="en-US" baseline="0" dirty="0" smtClean="0"/>
              <a:t>-iv) is not a definition, but it is a description.  </a:t>
            </a:r>
          </a:p>
          <a:p>
            <a:endParaRPr lang="en-US" baseline="0" dirty="0" smtClean="0"/>
          </a:p>
          <a:p>
            <a:r>
              <a:rPr lang="en-US" baseline="0" dirty="0" smtClean="0"/>
              <a:t>Remember that “terms equivalent to cash” is part of the standard definition of market value.  If the appraiser does not account/adjust for sales terms or conditions that do not meet this definition, then the appraiser has failed to appraise to the standard of market value, which might constitute fraud and, at a minimum, shows a lack of due diligence.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138</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USPAP does not have a definition of Cash Equivalency,</a:t>
            </a:r>
            <a:r>
              <a:rPr lang="en-US" baseline="0" dirty="0" smtClean="0"/>
              <a:t> but it means “the same as cash”.  In other words, if a seller takes back a mortgage, the seller would not have to take any more than a typical discount to sell it.    SR1-2(c)(</a:t>
            </a:r>
            <a:r>
              <a:rPr lang="en-US" baseline="0" dirty="0" err="1" smtClean="0"/>
              <a:t>i</a:t>
            </a:r>
            <a:r>
              <a:rPr lang="en-US" baseline="0" dirty="0" smtClean="0"/>
              <a:t>-iv) is not a definition, but it is a description.  </a:t>
            </a:r>
          </a:p>
          <a:p>
            <a:endParaRPr lang="en-US" baseline="0" dirty="0" smtClean="0"/>
          </a:p>
          <a:p>
            <a:r>
              <a:rPr lang="en-US" baseline="0" dirty="0" smtClean="0"/>
              <a:t>Remember that “terms equivalent to cash” is part of the standard definition of market value.  If the appraiser does not account/adjust for sales terms or conditions that do not meet this definition, then the appraiser has failed to appraise to the standard of market value, which might constitute fraud and, at a minimum, shows a lack of due diligence.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139</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Both"/>
            </a:pPr>
            <a:r>
              <a:rPr lang="en-US" dirty="0" smtClean="0"/>
              <a:t>paired-sales analysis; (2) statistical analysis; (3) analyses</a:t>
            </a:r>
            <a:r>
              <a:rPr lang="en-US" baseline="0" dirty="0" smtClean="0"/>
              <a:t> of MLS data in a particular neighborhood over time; (4) market-specific 3</a:t>
            </a:r>
            <a:r>
              <a:rPr lang="en-US" baseline="30000" dirty="0" smtClean="0"/>
              <a:t>rd</a:t>
            </a:r>
            <a:r>
              <a:rPr lang="en-US" baseline="0" dirty="0" smtClean="0"/>
              <a:t> party data (Case-Schiller data are fine, but make sure they apply to the subject’s neighborhood, too); interviews with brokers; and so forth.  Mere conformance with FannieMae guidelines is not proof your analyses/adjustments are cash equivalent.</a:t>
            </a:r>
          </a:p>
          <a:p>
            <a:pPr marL="228600" indent="-228600">
              <a:buAutoNum type="arabicParenBoth"/>
            </a:pPr>
            <a:endParaRPr lang="en-US" baseline="0" dirty="0" smtClean="0"/>
          </a:p>
          <a:p>
            <a:pPr marL="228600" indent="-228600">
              <a:buAutoNum type="arabicParenBoth"/>
            </a:pPr>
            <a:r>
              <a:rPr lang="en-US" baseline="0" dirty="0" smtClean="0"/>
              <a:t>Remember, not all appraisal reports go to Fannie Mae, thus not all reports need to meet its criteria.</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140</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141</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does not apply to non-income</a:t>
            </a:r>
            <a:r>
              <a:rPr lang="en-US" baseline="0" dirty="0" smtClean="0"/>
              <a:t> producing properties</a:t>
            </a:r>
          </a:p>
          <a:p>
            <a:endParaRPr lang="en-US" baseline="0" dirty="0" smtClean="0"/>
          </a:p>
          <a:p>
            <a:r>
              <a:rPr lang="en-US" baseline="0" dirty="0" smtClean="0"/>
              <a:t>Residentially, this may be the change in value shown by a sale-resale analysis.  It may be an increase in rents or multipliers over time, too.</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142</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states and review appraisers report</a:t>
            </a:r>
            <a:r>
              <a:rPr lang="en-US" baseline="0" dirty="0" smtClean="0"/>
              <a:t> t</a:t>
            </a:r>
            <a:r>
              <a:rPr lang="en-US" dirty="0" smtClean="0"/>
              <a:t>his is a major problem.</a:t>
            </a:r>
            <a:r>
              <a:rPr lang="en-US" baseline="0" dirty="0" smtClean="0"/>
              <a:t>  Many appraisers appear to use a “rule-of-thumb” of $15/SF of cost new as the quantity of the adjustment.  Where is the support from the market that this rule-of-thumb applies?   See the </a:t>
            </a:r>
            <a:r>
              <a:rPr lang="en-US" u="sng" baseline="0" dirty="0" smtClean="0"/>
              <a:t>Comment</a:t>
            </a:r>
            <a:r>
              <a:rPr lang="en-US" baseline="0" dirty="0" smtClean="0"/>
              <a:t> to SR1-3(a) relative to unsupported assumptions.  Size adjustments must be extracted from the market, otherwise they do not represent market value.  To include them uncritically may be to mislead the client, engage in fraud, evidence bias/advocacy, and so forth.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143</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states and review appraisers report</a:t>
            </a:r>
            <a:r>
              <a:rPr lang="en-US" baseline="0" dirty="0" smtClean="0"/>
              <a:t> t</a:t>
            </a:r>
            <a:r>
              <a:rPr lang="en-US" dirty="0" smtClean="0"/>
              <a:t>his is a major problem.</a:t>
            </a:r>
            <a:r>
              <a:rPr lang="en-US" baseline="0" dirty="0" smtClean="0"/>
              <a:t>  Many appraisers appear to use a “rule-of-thumb” of $15/SF of cost new as the quantity of the adjustment.  Where is the support from the market that this rule-of-thumb applies?   See the </a:t>
            </a:r>
            <a:r>
              <a:rPr lang="en-US" u="sng" baseline="0" dirty="0" smtClean="0"/>
              <a:t>Comment</a:t>
            </a:r>
            <a:r>
              <a:rPr lang="en-US" baseline="0" dirty="0" smtClean="0"/>
              <a:t> to SR1-3(a) relative to unsupported assumptions.  Size adjustments must be extracted from the market, otherwise they do not represent market value.  To include them uncritically may be to mislead the client, engage in fraud, evidence bias/advocacy, and so forth.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states and review appraisers report</a:t>
            </a:r>
            <a:r>
              <a:rPr lang="en-US" baseline="0" dirty="0" smtClean="0"/>
              <a:t> t</a:t>
            </a:r>
            <a:r>
              <a:rPr lang="en-US" dirty="0" smtClean="0"/>
              <a:t>his is a major problem.</a:t>
            </a:r>
            <a:r>
              <a:rPr lang="en-US" baseline="0" dirty="0" smtClean="0"/>
              <a:t>  Many appraisers appear to use a “rule-of-thumb” of $15/SF of cost new as the quantity of the adjustment.  Where is the support from the market that this rule-of-thumb applies?   See the </a:t>
            </a:r>
            <a:r>
              <a:rPr lang="en-US" u="sng" baseline="0" dirty="0" smtClean="0"/>
              <a:t>Comment</a:t>
            </a:r>
            <a:r>
              <a:rPr lang="en-US" baseline="0" dirty="0" smtClean="0"/>
              <a:t> to SR1-3(a) relative to unsupported assumptions.  Size adjustments must be extracted from the market, otherwise they do not represent market value.  To include them uncritically may be to mislead the client, engage in fraud, evidence bias/advocacy, and so forth.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145</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PREDOMINANT VALUE from page one?  This is what we mean when we say what is on page 1 also shows up on</a:t>
            </a:r>
            <a:r>
              <a:rPr lang="en-US" baseline="0" dirty="0" smtClean="0"/>
              <a:t> page 2.  If your final value is well away from the PREDOMINANT VALUE on page one, it may be because the house is too big for the neighborhood, thus merits a downward size adjustment for functional problems.  </a:t>
            </a:r>
          </a:p>
          <a:p>
            <a:endParaRPr lang="en-US" baseline="0" dirty="0" smtClean="0"/>
          </a:p>
          <a:p>
            <a:r>
              <a:rPr lang="en-US" baseline="0" dirty="0" smtClean="0"/>
              <a:t>In any event, you must prove the functional problem out of the market.  That can be difficult to do and still maintain 24- to 48-hour turn-around times.</a:t>
            </a:r>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146</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PREDOMINANT VALUE from page one?  This is what we mean when we say what is on page 1 also shows up on</a:t>
            </a:r>
            <a:r>
              <a:rPr lang="en-US" baseline="0" dirty="0" smtClean="0"/>
              <a:t> page 2.  If your final value is well away from the PREDOMINANT VALUE on page one, it may be because the house is too big for the neighborhood, thus merits a downward size adjustment for functional problems.  </a:t>
            </a:r>
          </a:p>
          <a:p>
            <a:endParaRPr lang="en-US" baseline="0" dirty="0" smtClean="0"/>
          </a:p>
          <a:p>
            <a:r>
              <a:rPr lang="en-US" baseline="0" dirty="0" smtClean="0"/>
              <a:t>In any event, you must prove the functional problem out of the market.  That can be difficult to do and still maintain 24- to 48-hour turn-around times.</a:t>
            </a:r>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147</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PREDOMINANT VALUE from page one?  This is what we mean when we say what is on page 1 also shows up on</a:t>
            </a:r>
            <a:r>
              <a:rPr lang="en-US" baseline="0" dirty="0" smtClean="0"/>
              <a:t> page 2.  If your final value is well away from the PREDOMINANT VALUE on page one, it may be because the house is too big for the neighborhood, thus merits a downward size adjustment for functional problems.  </a:t>
            </a:r>
          </a:p>
          <a:p>
            <a:endParaRPr lang="en-US" baseline="0" dirty="0" smtClean="0"/>
          </a:p>
          <a:p>
            <a:r>
              <a:rPr lang="en-US" baseline="0" dirty="0" smtClean="0"/>
              <a:t>In any event, you must prove the functional problem out of the market.  That can be difficult to do and still maintain 24- to 48-hour turn-around times.</a:t>
            </a:r>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148</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 it does or</a:t>
            </a:r>
            <a:r>
              <a:rPr lang="en-US" baseline="0" dirty="0" smtClean="0"/>
              <a:t> it does not, you must be able to </a:t>
            </a:r>
            <a:r>
              <a:rPr lang="en-US" dirty="0" smtClean="0"/>
              <a:t>PROVE IT!  You can’t merely</a:t>
            </a:r>
            <a:r>
              <a:rPr lang="en-US" baseline="0" dirty="0" smtClean="0"/>
              <a:t> assume it does or does not.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149</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 it does or</a:t>
            </a:r>
            <a:r>
              <a:rPr lang="en-US" baseline="0" dirty="0" smtClean="0"/>
              <a:t> it does not, you must be able to </a:t>
            </a:r>
            <a:r>
              <a:rPr lang="en-US" dirty="0" smtClean="0"/>
              <a:t>SUPPORT IT!  You can’t merely</a:t>
            </a:r>
            <a:r>
              <a:rPr lang="en-US" baseline="0" dirty="0" smtClean="0"/>
              <a:t> assume it does or does not.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150</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means the $/SF</a:t>
            </a:r>
            <a:r>
              <a:rPr lang="en-US" baseline="0" dirty="0" smtClean="0"/>
              <a:t> of the final value.  Other costs are typically not broken down into costs per square foot.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151</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because a house is “green” does not mean there is any net</a:t>
            </a:r>
            <a:r>
              <a:rPr lang="en-US" baseline="0" dirty="0" smtClean="0"/>
              <a:t> savings from that over time, since may builders want to charge an up-front premium for a “green” structure.  What does the market say about any value premiums for “green” homes over those more traditionally constructed?  Building codes may require “green” construction, but is the market willing to pay for it?  The key here is the market’s reaction to “green” construction, not what the builder charges for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152</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because a house is “green” does not mean there is any net</a:t>
            </a:r>
            <a:r>
              <a:rPr lang="en-US" baseline="0" dirty="0" smtClean="0"/>
              <a:t> savings from that over time, since may builders want to charge an up-front premium for a “green” structure.  What does the market say about any value premiums for “green” homes over those more traditionally constructed?  Building codes may require “green” construction, but is the market willing to pay for it?  The key here is the market’s reaction to “green” construction, not what the builder charges for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153</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because a house is “green” does not mean there is any net</a:t>
            </a:r>
            <a:r>
              <a:rPr lang="en-US" baseline="0" dirty="0" smtClean="0"/>
              <a:t> savings from that over time, since may builders want to charge an up-front premium for a “green” structure.  What does the market say about any value premiums for “green” homes over those more traditionally constructed?  Building codes may require “green” construction, but is the market willing to pay for it?  The key here is the market’s reaction to “green” construction, not what the builder charges for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Proof must be in the workfile!  When and where possible, those</a:t>
            </a:r>
            <a:r>
              <a:rPr lang="en-US" baseline="0" dirty="0" smtClean="0"/>
              <a:t> costs must be summarized WITHIN the report.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155</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Proof must be in the workfile!  When and where possible, those</a:t>
            </a:r>
            <a:r>
              <a:rPr lang="en-US" baseline="0" dirty="0" smtClean="0"/>
              <a:t> costs must be summarized WITHIN the report.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156</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Proof must be in the workfile!  When and where possible, those</a:t>
            </a:r>
            <a:r>
              <a:rPr lang="en-US" baseline="0" dirty="0" smtClean="0"/>
              <a:t> costs must be summarized WITHIN the report.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157</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“Logically</a:t>
            </a:r>
            <a:r>
              <a:rPr lang="en-US" baseline="0" dirty="0" smtClean="0"/>
              <a:t> correct” means the reasons for the adjustment must be clear and based on a demonstrated need for an adjustment.  The fact that you have always made and adjustment for that is not logical – its traditional.</a:t>
            </a:r>
          </a:p>
          <a:p>
            <a:endParaRPr lang="en-US" baseline="0" dirty="0" smtClean="0"/>
          </a:p>
          <a:p>
            <a:r>
              <a:rPr lang="en-US" baseline="0" dirty="0" smtClean="0"/>
              <a:t>“Mathematically correct” should be obvious.</a:t>
            </a:r>
          </a:p>
          <a:p>
            <a:endParaRPr lang="en-US" baseline="0" dirty="0" smtClean="0"/>
          </a:p>
          <a:p>
            <a:r>
              <a:rPr lang="en-US" baseline="0" dirty="0" smtClean="0"/>
              <a:t>“Market-based” means (a) the market says there is a need to make that adjustment; (b) what the market says is the need for that  adjustment is the basis for the calculations behind the adjustment; and (c) the dollar or percentage amount of the adjustment is one the appraiser extracts from the market.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158</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a:t>
            </a:r>
          </a:p>
          <a:p>
            <a:endParaRPr lang="en-US" dirty="0" smtClean="0"/>
          </a:p>
          <a:p>
            <a:r>
              <a:rPr lang="en-US" dirty="0" smtClean="0"/>
              <a:t>The pairing of two</a:t>
            </a:r>
            <a:r>
              <a:rPr lang="en-US" baseline="0" dirty="0" smtClean="0"/>
              <a:t> sales to get one adjustment may be mathematically accurate.  However, that accuracy does not mean the market recognizes an adjustment for that difference at that size.  This is why the appraiser analyzes the market:  to see what the market says about the need for an adjustment, as well as the size of that adjustment.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159</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some hot markets with unique land characteristics (i.e. oceanfront), the TEL of a property may be 20-years.  In older areas with classic architecture and extremely well-built homes, it may be 200-years.  Whatever it is, PROVE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160</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a:t>
            </a:r>
            <a:r>
              <a:rPr lang="en-US" baseline="0" dirty="0" smtClean="0"/>
              <a:t> for all of these MUST be in the workfile(s)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161</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162</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often do appraisers comply with this dictum?</a:t>
            </a:r>
          </a:p>
          <a:p>
            <a:endParaRPr lang="en-US" dirty="0" smtClean="0"/>
          </a:p>
          <a:p>
            <a:r>
              <a:rPr lang="en-US" dirty="0" smtClean="0"/>
              <a:t>This</a:t>
            </a:r>
            <a:r>
              <a:rPr lang="en-US" baseline="0" dirty="0" smtClean="0"/>
              <a:t> is part of the scientific method if inquiry (analysis)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163</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often do appraisers comply with this dictum?  If the lender replicates it, and gets</a:t>
            </a:r>
            <a:r>
              <a:rPr lang="en-US" baseline="0" dirty="0" smtClean="0"/>
              <a:t> essentially the same results, those results are credible.  If not, then no.</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LL-2015-02 for the low down on CU.  Also see www.fanniemae.com, too</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inclusion</a:t>
            </a:r>
            <a:r>
              <a:rPr lang="en-US" baseline="0" dirty="0" smtClean="0"/>
              <a:t> of the Cost approach in the appraisal report may not be necessary to the formation of a credible value opinion, but what about the analyses leading to TEL, accrued depreciation, and subject site value as if vacant and ready to be put to its highest and best use?  What about comparable site values?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165</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protocols</a:t>
            </a:r>
            <a:r>
              <a:rPr lang="en-US" baseline="0" dirty="0" smtClean="0"/>
              <a:t> of the Cost approach may not be necessary to the formation of a credible value opinion, but what about the analyses leading to TEL, accrued depreciation, and subject site value as if vacant and ready to be put to its highest and best use?  What about comparable site values?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166</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all of the information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167</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protocols</a:t>
            </a:r>
            <a:r>
              <a:rPr lang="en-US" baseline="0" dirty="0" smtClean="0"/>
              <a:t> of the Cost approach may not be necessary to the formation of a credible value opinion, but what about the analyses leading to TEL, accrued depreciation, and subject site value as if vacant and ready to be put to its highest and best use?  What about comparable site values?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168</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protocols</a:t>
            </a:r>
            <a:r>
              <a:rPr lang="en-US" baseline="0" dirty="0" smtClean="0"/>
              <a:t> of the Cost approach may not be necessary to the formation of a credible value opinion, but what about the analyses leading to TEL, accrued depreciation, and subject site value as if vacant and ready to be put to its highest and best use?  What about comparable site values?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169</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protocols</a:t>
            </a:r>
            <a:r>
              <a:rPr lang="en-US" baseline="0" dirty="0" smtClean="0"/>
              <a:t> of the Cost approach may not be necessary to the formation of a credible value opinion, but what about the analyses leading to TEL, accrued depreciation, and subject site value as if vacant and ready to be put to its highest and best use?  What about comparable site values?  </a:t>
            </a:r>
          </a:p>
          <a:p>
            <a:endParaRPr lang="en-US" baseline="0" dirty="0" smtClean="0"/>
          </a:p>
          <a:p>
            <a:r>
              <a:rPr lang="en-US" baseline="0" dirty="0" smtClean="0"/>
              <a:t>See B4-1.3-10, Cost and Income Approach to Value, </a:t>
            </a:r>
            <a:r>
              <a:rPr lang="en-US" u="sng" baseline="0" dirty="0" smtClean="0"/>
              <a:t>Cost Approach to Value</a:t>
            </a:r>
          </a:p>
          <a:p>
            <a:endParaRPr lang="en-US" u="sng" baseline="0" dirty="0" smtClean="0"/>
          </a:p>
          <a:p>
            <a:r>
              <a:rPr lang="en-US" u="none" baseline="0" dirty="0" smtClean="0"/>
              <a:t>“Fannie Mae does not require the cost approach to value…” refers to inclusion in the report.  How can that possibly imply FM does not require the analytics of the Cost approach not to be in the workfile?</a:t>
            </a:r>
            <a:endParaRPr lang="en-US" u="none"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170</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SR1-4(b) relative to the Cost approach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171</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SR1-4(b) relative to the Cost approach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172</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SR1-4(b) relative to the Cost approach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173</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SR1-4(b) relative to the Cost approach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appraisal is not going to FNMA, CU does not apply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too many cases, support not</a:t>
            </a:r>
            <a:r>
              <a:rPr lang="en-US" baseline="0" dirty="0" smtClean="0"/>
              <a:t> present, neither in the report, nor in the workfile.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175</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too many cases, support not</a:t>
            </a:r>
            <a:r>
              <a:rPr lang="en-US" baseline="0" dirty="0" smtClean="0"/>
              <a:t> present, neither in the report, nor in the workfile.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176</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too many cases, support not</a:t>
            </a:r>
            <a:r>
              <a:rPr lang="en-US" baseline="0" dirty="0" smtClean="0"/>
              <a:t> present, neither in the report, nor in the workfile.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177</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in a condo</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178</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179</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180</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181</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182</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183</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methods</a:t>
            </a:r>
            <a:r>
              <a:rPr lang="en-US" baseline="0" dirty="0" smtClean="0"/>
              <a:t> all have proofs built into them, but still must be properly developed and maintained in the work file(s).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184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Income Techniques and Subdivision Analysis have some advanced math and financial concepts built into them the residential</a:t>
            </a:r>
            <a:r>
              <a:rPr lang="en-US" baseline="0" dirty="0" smtClean="0"/>
              <a:t> appraiser is not trained to use.  Therefore, use the CAREFULLY and only as a last resort.</a:t>
            </a:r>
          </a:p>
          <a:p>
            <a:endParaRPr lang="en-US" baseline="0" dirty="0" smtClean="0"/>
          </a:p>
          <a:p>
            <a:r>
              <a:rPr lang="en-US" baseline="0" dirty="0" smtClean="0"/>
              <a:t>See SR1-1(b), an extension of the Competency Rule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185</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Income Techniques and Subdivision Analysis have some advanced math and financial concepts built into them the residential</a:t>
            </a:r>
            <a:r>
              <a:rPr lang="en-US" baseline="0" dirty="0" smtClean="0"/>
              <a:t> appraiser is not trained to use.  Therefore, use the CAREFULLY and only as a last resort.</a:t>
            </a:r>
          </a:p>
          <a:p>
            <a:endParaRPr lang="en-US" baseline="0" dirty="0" smtClean="0"/>
          </a:p>
          <a:p>
            <a:r>
              <a:rPr lang="en-US" baseline="0" dirty="0" smtClean="0"/>
              <a:t>See SR1-1(b), an extension of the Competency Rule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186</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appraiser should AVOID this step.  If the appraiser chooses to use it, then the appraiser should also use an extraordinary assumption that the assessment is valid, accurate, and properly derived.  This may be a dangerous</a:t>
            </a:r>
            <a:r>
              <a:rPr lang="en-US" baseline="0" dirty="0" smtClean="0"/>
              <a:t> assumption.</a:t>
            </a:r>
          </a:p>
          <a:p>
            <a:endParaRPr lang="en-US" baseline="0" dirty="0" smtClean="0"/>
          </a:p>
          <a:p>
            <a:r>
              <a:rPr lang="en-US" baseline="0" dirty="0" smtClean="0"/>
              <a:t>Its use may be a violation of SR1-1(b) wherein an appraiser is expected to know how to appraise (Competency Rule).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187</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appraiser should AVOID this step.  If the appraiser chooses to use it, then the appraiser should also use an extraordinary assumption that the assessment is valid, accurate, and properly derived.  This may be a dangerous</a:t>
            </a:r>
            <a:r>
              <a:rPr lang="en-US" baseline="0" dirty="0" smtClean="0"/>
              <a:t> assumption.</a:t>
            </a:r>
          </a:p>
          <a:p>
            <a:endParaRPr lang="en-US" baseline="0" dirty="0" smtClean="0"/>
          </a:p>
          <a:p>
            <a:r>
              <a:rPr lang="en-US" baseline="0" dirty="0" smtClean="0"/>
              <a:t>Its use may be a violation of SR1-1(b) wherein an appraiser is expected to know how to appraise (Competency Rule).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188</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189</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Existing condos or projects with a great deal of common amenities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190</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Existing condos or projects with a great deal of common amenities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191</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192</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193</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manuals</a:t>
            </a:r>
            <a:r>
              <a:rPr lang="en-US" baseline="0" dirty="0" smtClean="0"/>
              <a:t> typically have these data</a:t>
            </a:r>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manuals</a:t>
            </a:r>
            <a:r>
              <a:rPr lang="en-US" baseline="0" dirty="0" smtClean="0"/>
              <a:t> typically have these data</a:t>
            </a:r>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195</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196</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197</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manuals typically do NOT have these data directly (although they MAY be in the area multipliers)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198</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manuals typically do NOT have these data directly (although they MAY be in the area multipliers)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199</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difference between an entrepreneurial PROFIT and an entrepreneurial</a:t>
            </a:r>
            <a:r>
              <a:rPr lang="en-US" baseline="0" dirty="0" smtClean="0"/>
              <a:t> INCENTIVE.</a:t>
            </a:r>
          </a:p>
          <a:p>
            <a:endParaRPr lang="en-US" baseline="0" dirty="0" smtClean="0"/>
          </a:p>
          <a:p>
            <a:r>
              <a:rPr lang="en-US" baseline="0" dirty="0" smtClean="0"/>
              <a:t>(The PROFIT is what you hope to earn when you start the project.  The INCENTIVE is what you really earn.  The latter may be negative, zero, or positive)</a:t>
            </a:r>
          </a:p>
          <a:p>
            <a:endParaRPr lang="en-US" baseline="0" dirty="0" smtClean="0"/>
          </a:p>
          <a:p>
            <a:r>
              <a:rPr lang="en-US" baseline="0" dirty="0" smtClean="0"/>
              <a:t>This is not the place to get into a controversy over EI or EV.  Note, however, that the Contractor’s overhead and profit built-in to MVS is NOT an entrepreneurial incentive or profit.  That is a separate item and is a function of the market, not a function of the cost of a structure. The lack of an EI or an EV is one sign of an external obsolescence, which is one sign of a declining market.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200</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difference between an entrepreneurial PROFIT and an entrepreneurial</a:t>
            </a:r>
            <a:r>
              <a:rPr lang="en-US" baseline="0" dirty="0" smtClean="0"/>
              <a:t> INCENTIVE.</a:t>
            </a:r>
          </a:p>
          <a:p>
            <a:endParaRPr lang="en-US" baseline="0" dirty="0" smtClean="0"/>
          </a:p>
          <a:p>
            <a:r>
              <a:rPr lang="en-US" baseline="0" dirty="0" smtClean="0"/>
              <a:t>(The PROFIT is what you hope to earn when you start the project.  The INCENTIVE is what you really earn.  The latter may be negative, zero, or positive)</a:t>
            </a:r>
          </a:p>
          <a:p>
            <a:endParaRPr lang="en-US" baseline="0" dirty="0" smtClean="0"/>
          </a:p>
          <a:p>
            <a:r>
              <a:rPr lang="en-US" baseline="0" dirty="0" smtClean="0"/>
              <a:t>This is not the place to get into a controversy over EI or EV.  Note, however, that the Contractor’s overhead and profit built-in to MVS is NOT an entrepreneurial incentive or profit.  That is a separate item and is a function of the market, not a function of the cost of a structure. The lack of an EI or an EV is one sign of an external obsolescence, which is one sign of a declining market.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201</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difference between an entrepreneurial PROFIT and an entrepreneurial</a:t>
            </a:r>
            <a:r>
              <a:rPr lang="en-US" baseline="0" dirty="0" smtClean="0"/>
              <a:t> INCENTIVE.</a:t>
            </a:r>
          </a:p>
          <a:p>
            <a:endParaRPr lang="en-US" baseline="0" dirty="0" smtClean="0"/>
          </a:p>
          <a:p>
            <a:r>
              <a:rPr lang="en-US" baseline="0" dirty="0" smtClean="0"/>
              <a:t>(The PROFIT is what you hope to earn when you start the project.  The INCENTIVE is what you really earn.  The latter may be negative, zero, or positive)</a:t>
            </a:r>
          </a:p>
          <a:p>
            <a:endParaRPr lang="en-US" baseline="0" dirty="0" smtClean="0"/>
          </a:p>
          <a:p>
            <a:r>
              <a:rPr lang="en-US" baseline="0" dirty="0" smtClean="0"/>
              <a:t>This is not the place to get into a controversy over EI or EV.  Note, however, that the Contractor’s overhead and profit built-in to MVS is NOT an entrepreneurial incentive or profit.  That is a separate item and is a function of the market, not a function of the cost of a structure. The lack of an EI or an EV is one sign of an external obsolescence, which is one sign of a declining market.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202</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difference between an entrepreneurial PROFIT and an entrepreneurial</a:t>
            </a:r>
            <a:r>
              <a:rPr lang="en-US" baseline="0" dirty="0" smtClean="0"/>
              <a:t> INCENTIVE.</a:t>
            </a:r>
          </a:p>
          <a:p>
            <a:endParaRPr lang="en-US" baseline="0" dirty="0" smtClean="0"/>
          </a:p>
          <a:p>
            <a:r>
              <a:rPr lang="en-US" baseline="0" dirty="0" smtClean="0"/>
              <a:t>(The PROFIT is what you hope to earn when you start the project.  The INCENTIVE is what you really earn.  The latter may be negative, zero, or positive)</a:t>
            </a:r>
          </a:p>
          <a:p>
            <a:endParaRPr lang="en-US" baseline="0" dirty="0" smtClean="0"/>
          </a:p>
          <a:p>
            <a:r>
              <a:rPr lang="en-US" baseline="0" dirty="0" smtClean="0"/>
              <a:t>This is not the place to get into a controversy over EI or EV.  Note, however, that the Contractor’s overhead and profit built-in to MVS is NOT an entrepreneurial incentive or profit.  That is a separate item and is a function of the market, not a function of the cost of a structure. The lack of an EI or an EV is one sign of an external obsolescence, which is one sign of a declining market.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203</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difference between an entrepreneurial PROFIT and an entrepreneurial</a:t>
            </a:r>
            <a:r>
              <a:rPr lang="en-US" baseline="0" dirty="0" smtClean="0"/>
              <a:t> INCENTIVE.</a:t>
            </a:r>
          </a:p>
          <a:p>
            <a:endParaRPr lang="en-US" baseline="0" dirty="0" smtClean="0"/>
          </a:p>
          <a:p>
            <a:r>
              <a:rPr lang="en-US" baseline="0" dirty="0" smtClean="0"/>
              <a:t>(The PROFIT is what you hope to earn when you start the project.  The INCENTIVE is what you really earn.  The latter may be negative, zero, or positive)</a:t>
            </a:r>
          </a:p>
          <a:p>
            <a:endParaRPr lang="en-US" baseline="0" dirty="0" smtClean="0"/>
          </a:p>
          <a:p>
            <a:r>
              <a:rPr lang="en-US" baseline="0" dirty="0" smtClean="0"/>
              <a:t>This is not the place to get into a controversy over EI or EV.  Note, however, that the Contractor’s overhead and profit built-in to MVS is NOT an entrepreneurial incentive or profit.  That is a separate item and is a function of the market, not a function of the cost of a structure. The lack of an EI or an EV is one sign of an external obsolescence, which is one sign of a declining market.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business practice</a:t>
            </a:r>
            <a:r>
              <a:rPr lang="en-US" baseline="0" dirty="0" smtClean="0"/>
              <a:t> ramifications are that once the appraiser’ s hat is on, it may be impossible to take off.  Another business ramification is that you can’t wear both hats at once.  A final business ramification is that if you choose to perform in a number of roles (appraiser, broker, developer, builder, lawn-maintenance contractor, etc.), then it must be crystal clear at the outset which hat you have on and why.  </a:t>
            </a:r>
          </a:p>
          <a:p>
            <a:endParaRPr lang="en-US" baseline="0" dirty="0" smtClean="0"/>
          </a:p>
          <a:p>
            <a:r>
              <a:rPr lang="en-US" baseline="0" dirty="0" smtClean="0"/>
              <a:t>Rest assured that if a state can interpret against you something you have done or not done, it will.</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difference between an entrepreneurial PROFIT and an entrepreneurial</a:t>
            </a:r>
            <a:r>
              <a:rPr lang="en-US" baseline="0" dirty="0" smtClean="0"/>
              <a:t> INCENTIVE.</a:t>
            </a:r>
          </a:p>
          <a:p>
            <a:endParaRPr lang="en-US" baseline="0" dirty="0" smtClean="0"/>
          </a:p>
          <a:p>
            <a:r>
              <a:rPr lang="en-US" baseline="0" dirty="0" smtClean="0"/>
              <a:t>(The PROFIT is what you hope to earn when you start the project.  The INCENTIVE is what you really earn.  The latter may be negative, zero, or positive)</a:t>
            </a:r>
          </a:p>
          <a:p>
            <a:endParaRPr lang="en-US" baseline="0" dirty="0" smtClean="0"/>
          </a:p>
          <a:p>
            <a:r>
              <a:rPr lang="en-US" baseline="0" dirty="0" smtClean="0"/>
              <a:t>This is not the place to get into a controversy over EI or EV.  Note, however, that the Contractor’s overhead and profit built-in to MVS is NOT an entrepreneurial incentive or profit.  That is a separate item and is a function of the market, not a function of the cost of a structure. The lack of an EI or an EV is one sign of an external obsolescence, which is one sign of a declining market.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205</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new construction, this may not be an issue.  With older construction, this has to be extracted from the market and is</a:t>
            </a:r>
            <a:r>
              <a:rPr lang="en-US" baseline="0" dirty="0" smtClean="0"/>
              <a:t> precedent to the highest and best use conclusion, as well as accrued depreciation.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206</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207</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r>
              <a:rPr lang="en-US" baseline="0" dirty="0" smtClean="0"/>
              <a:t> SR1-4(b) relative to the cost approach;  (iii) indicates the ONLY way to find accrued deprecation is to “…analyze such comparable data as are available to estimate the difference between the cost new and the present worth of the improvements (accrued depreciation)…”.  The ONLY way.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208</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r>
              <a:rPr lang="en-US" baseline="0" dirty="0" smtClean="0"/>
              <a:t> SR1-4(b) relative to the cost approach;  (iii) indicates the ONLY way to find accrued deprecation is to “…analyze such comparable data as are available to estimate the difference between the cost new and the present worth of the improvements (accrued depreciation)…”.  The ONLY way.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209</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these pre-printed tables DO NOT contain any allowances for functional obsolescence or external (economic) obsolescence.</a:t>
            </a:r>
          </a:p>
          <a:p>
            <a:endParaRPr lang="en-US" dirty="0" smtClean="0"/>
          </a:p>
          <a:p>
            <a:r>
              <a:rPr lang="en-US" dirty="0" smtClean="0"/>
              <a:t>Such tables</a:t>
            </a:r>
            <a:r>
              <a:rPr lang="en-US" baseline="0" dirty="0" smtClean="0"/>
              <a:t> are a guide more than anything else.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210</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these pre-printed tables DO NOT contain any allowances for functional obsolescence or external (economic) obsolescence.</a:t>
            </a:r>
          </a:p>
          <a:p>
            <a:endParaRPr lang="en-US" dirty="0" smtClean="0"/>
          </a:p>
          <a:p>
            <a:r>
              <a:rPr lang="en-US" dirty="0" smtClean="0"/>
              <a:t>Such tables</a:t>
            </a:r>
            <a:r>
              <a:rPr lang="en-US" baseline="0" dirty="0" smtClean="0"/>
              <a:t> are a guide more than anything else.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211</a:t>
            </a:fld>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assume</a:t>
            </a:r>
            <a:r>
              <a:rPr lang="en-US" baseline="0" dirty="0" smtClean="0"/>
              <a:t> a property’s TEL is 50-years and its effective age is 20-years is to assume it is 2/5s or 40% depreciated.  There are three problems with this analysis:</a:t>
            </a:r>
          </a:p>
          <a:p>
            <a:endParaRPr lang="en-US" baseline="0" dirty="0" smtClean="0"/>
          </a:p>
          <a:p>
            <a:pPr>
              <a:buFont typeface="Arial" pitchFamily="34" charset="0"/>
              <a:buChar char="•"/>
            </a:pPr>
            <a:r>
              <a:rPr lang="en-US" baseline="0" dirty="0" smtClean="0"/>
              <a:t>Where did the 50 years come from?</a:t>
            </a:r>
          </a:p>
          <a:p>
            <a:pPr>
              <a:buFont typeface="Arial" pitchFamily="34" charset="0"/>
              <a:buChar char="•"/>
            </a:pPr>
            <a:r>
              <a:rPr lang="en-US" baseline="0" dirty="0" smtClean="0"/>
              <a:t>Where did the 20-years come from?</a:t>
            </a:r>
          </a:p>
          <a:p>
            <a:pPr>
              <a:buFont typeface="Arial" pitchFamily="34" charset="0"/>
              <a:buChar char="•"/>
            </a:pPr>
            <a:r>
              <a:rPr lang="en-US" baseline="0" dirty="0" smtClean="0"/>
              <a:t>Why have you assumed every component of the property depreciates at a single, straight-line rate?</a:t>
            </a:r>
          </a:p>
          <a:p>
            <a:pPr>
              <a:buFont typeface="Arial" pitchFamily="34" charset="0"/>
              <a:buChar char="•"/>
            </a:pPr>
            <a:endParaRPr lang="en-US" baseline="0" dirty="0" smtClean="0"/>
          </a:p>
          <a:p>
            <a:pPr>
              <a:buFont typeface="Arial" pitchFamily="34" charset="0"/>
              <a:buNone/>
            </a:pPr>
            <a:r>
              <a:rPr lang="en-US" baseline="0" dirty="0" smtClean="0"/>
              <a:t>The support for all three of these conclusions MUST be in the workfile (and, ideally, summarized within the report).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212</a:t>
            </a:fld>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assume</a:t>
            </a:r>
            <a:r>
              <a:rPr lang="en-US" baseline="0" dirty="0" smtClean="0"/>
              <a:t> a property’s TEL is 50-years and its effective age is 20-years is to assume it is 2/5s or 40% depreciated.  There are three problems with this analysis:</a:t>
            </a:r>
          </a:p>
          <a:p>
            <a:endParaRPr lang="en-US" baseline="0" dirty="0" smtClean="0"/>
          </a:p>
          <a:p>
            <a:pPr>
              <a:buFont typeface="Arial" pitchFamily="34" charset="0"/>
              <a:buChar char="•"/>
            </a:pPr>
            <a:r>
              <a:rPr lang="en-US" baseline="0" dirty="0" smtClean="0"/>
              <a:t>Where did the 50 years come from?</a:t>
            </a:r>
          </a:p>
          <a:p>
            <a:pPr>
              <a:buFont typeface="Arial" pitchFamily="34" charset="0"/>
              <a:buChar char="•"/>
            </a:pPr>
            <a:r>
              <a:rPr lang="en-US" baseline="0" dirty="0" smtClean="0"/>
              <a:t>Where did the 20-years come from?</a:t>
            </a:r>
          </a:p>
          <a:p>
            <a:pPr>
              <a:buFont typeface="Arial" pitchFamily="34" charset="0"/>
              <a:buChar char="•"/>
            </a:pPr>
            <a:r>
              <a:rPr lang="en-US" baseline="0" dirty="0" smtClean="0"/>
              <a:t>Why have you assumed every component of the property depreciates at a single, straight-line rate?</a:t>
            </a:r>
          </a:p>
          <a:p>
            <a:pPr>
              <a:buFont typeface="Arial" pitchFamily="34" charset="0"/>
              <a:buChar char="•"/>
            </a:pPr>
            <a:endParaRPr lang="en-US" baseline="0" dirty="0" smtClean="0"/>
          </a:p>
          <a:p>
            <a:pPr>
              <a:buFont typeface="Arial" pitchFamily="34" charset="0"/>
              <a:buNone/>
            </a:pPr>
            <a:r>
              <a:rPr lang="en-US" baseline="0" dirty="0" smtClean="0"/>
              <a:t>The support for all three of these conclusions MUST be in the workfile (and, ideally, summarized within the report).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213</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comps</a:t>
            </a:r>
            <a:r>
              <a:rPr lang="en-US" baseline="0" dirty="0" smtClean="0"/>
              <a:t> have the same functional problem(s), this is not really a problem of value. We calculate it to determine if the market perceives any to be existent.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Subtle advocacy can be rounding</a:t>
            </a:r>
            <a:r>
              <a:rPr lang="en-US" baseline="0" dirty="0" smtClean="0"/>
              <a:t> adjustments in such a manner as to help the client (which is not the appraiser’s job).</a:t>
            </a:r>
          </a:p>
          <a:p>
            <a:endParaRPr lang="en-US" baseline="0" dirty="0" smtClean="0"/>
          </a:p>
          <a:p>
            <a:r>
              <a:rPr lang="en-US" baseline="0" dirty="0" smtClean="0"/>
              <a:t>It  can be failing to verify a sale to the proper depth to determine if it met the definition of market value.</a:t>
            </a:r>
          </a:p>
          <a:p>
            <a:endParaRPr lang="en-US" baseline="0" dirty="0" smtClean="0"/>
          </a:p>
          <a:p>
            <a:r>
              <a:rPr lang="en-US" baseline="0" dirty="0" smtClean="0"/>
              <a:t>It can be failing to come it at the contract price when all of the other data in the market indicate the market price and the market value are the same.</a:t>
            </a:r>
          </a:p>
          <a:p>
            <a:endParaRPr lang="en-US" baseline="0" dirty="0" smtClean="0"/>
          </a:p>
          <a:p>
            <a:r>
              <a:rPr lang="en-US" baseline="0" dirty="0" smtClean="0"/>
              <a:t>It can be as subtle as not keeping up with changes to USPAP, thus inadvertently failing to </a:t>
            </a:r>
            <a:r>
              <a:rPr lang="en-US" baseline="0" smtClean="0"/>
              <a:t>follow Standards ONE and/or TWO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farmhouse may be 100-years old and built like</a:t>
            </a:r>
            <a:r>
              <a:rPr lang="en-US" baseline="0" dirty="0" smtClean="0"/>
              <a:t> a tank.  But if it has not been renovated, does today’s market want closets the size of those typical 100-years ago?  Are its wiring and plumbing up to code?  Does it have indoor plumbing?  Does it have central heating?  Are those old ceilings so high that it would make air conditioning them an engineering and financial challenge?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215</a:t>
            </a:fld>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economic obsolescence applies to the improvements since non-farm land</a:t>
            </a:r>
            <a:r>
              <a:rPr lang="en-US" baseline="0" dirty="0" smtClean="0"/>
              <a:t> by definition cannot depreciate.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216</a:t>
            </a:fld>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economic obsolescence applies to the improvements since non-farm land</a:t>
            </a:r>
            <a:r>
              <a:rPr lang="en-US" baseline="0" dirty="0" smtClean="0"/>
              <a:t> by definition cannot depreciate.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217</a:t>
            </a:fld>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218</a:t>
            </a:fld>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219</a:t>
            </a:fld>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220</a:t>
            </a:fld>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221</a:t>
            </a:fld>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222</a:t>
            </a:fld>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would you as an </a:t>
            </a:r>
            <a:r>
              <a:rPr lang="en-US" i="1" dirty="0" smtClean="0"/>
              <a:t>entrepreneur</a:t>
            </a:r>
            <a:r>
              <a:rPr lang="en-US" dirty="0" smtClean="0"/>
              <a:t> build something if you could</a:t>
            </a:r>
            <a:r>
              <a:rPr lang="en-US" baseline="0" dirty="0" smtClean="0"/>
              <a:t> not sell it for more than you paid for it?  </a:t>
            </a:r>
          </a:p>
          <a:p>
            <a:endParaRPr lang="en-US" baseline="0" dirty="0" smtClean="0"/>
          </a:p>
          <a:p>
            <a:r>
              <a:rPr lang="en-US" baseline="0" dirty="0" smtClean="0"/>
              <a:t>There is not an entrepreneurial incentive in a down market (external obsolescence).  This is one way to prove it.</a:t>
            </a:r>
          </a:p>
          <a:p>
            <a:endParaRPr lang="en-US" baseline="0" dirty="0" smtClean="0"/>
          </a:p>
          <a:p>
            <a:r>
              <a:rPr lang="en-US" baseline="0" dirty="0" smtClean="0"/>
              <a:t>Without the chance to earn a profit, you are not going to build anything.  Note also the absence of an entrepreneurial profit or incentive is another sign of a market with an external or economic obsolescence factor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223</a:t>
            </a:fld>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would you as an </a:t>
            </a:r>
            <a:r>
              <a:rPr lang="en-US" i="1" dirty="0" smtClean="0"/>
              <a:t>entrepreneur</a:t>
            </a:r>
            <a:r>
              <a:rPr lang="en-US" dirty="0" smtClean="0"/>
              <a:t> build something if you could</a:t>
            </a:r>
            <a:r>
              <a:rPr lang="en-US" baseline="0" dirty="0" smtClean="0"/>
              <a:t> not sell it for more than you paid for it?  </a:t>
            </a:r>
          </a:p>
          <a:p>
            <a:endParaRPr lang="en-US" baseline="0" dirty="0" smtClean="0"/>
          </a:p>
          <a:p>
            <a:r>
              <a:rPr lang="en-US" baseline="0" dirty="0" smtClean="0"/>
              <a:t>There is not an entrepreneurial incentive in a down market (external obsolescence).  This is one way to prove it.</a:t>
            </a:r>
          </a:p>
          <a:p>
            <a:endParaRPr lang="en-US" baseline="0" dirty="0" smtClean="0"/>
          </a:p>
          <a:p>
            <a:r>
              <a:rPr lang="en-US" baseline="0" dirty="0" smtClean="0"/>
              <a:t>Without the chance to earn a profit, you are not going to build anything.  Note also the absence of an entrepreneurial profit or incentive is another sign of a market with an external or economic obsolescence factor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Passive advocacy can be nothing more than doing only the minimum amount of work to get the report out the door.</a:t>
            </a:r>
          </a:p>
          <a:p>
            <a:endParaRPr lang="en-US" baseline="0" dirty="0" smtClean="0"/>
          </a:p>
          <a:p>
            <a:r>
              <a:rPr lang="en-US" baseline="0" dirty="0" smtClean="0"/>
              <a:t>Rest assured that if a state can interpret against you something you have done or not done, it will.</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22</a:t>
            </a:fld>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would you as an </a:t>
            </a:r>
            <a:r>
              <a:rPr lang="en-US" i="1" dirty="0" smtClean="0"/>
              <a:t>entrepreneur</a:t>
            </a:r>
            <a:r>
              <a:rPr lang="en-US" dirty="0" smtClean="0"/>
              <a:t> build something if you could</a:t>
            </a:r>
            <a:r>
              <a:rPr lang="en-US" baseline="0" dirty="0" smtClean="0"/>
              <a:t> not sell it for more than you paid for it?  </a:t>
            </a:r>
          </a:p>
          <a:p>
            <a:endParaRPr lang="en-US" baseline="0" dirty="0" smtClean="0"/>
          </a:p>
          <a:p>
            <a:r>
              <a:rPr lang="en-US" baseline="0" dirty="0" smtClean="0"/>
              <a:t>There is not an entrepreneurial incentive in a down market (external obsolescence).  This is one way to prove it.</a:t>
            </a:r>
          </a:p>
          <a:p>
            <a:endParaRPr lang="en-US" baseline="0" dirty="0" smtClean="0"/>
          </a:p>
          <a:p>
            <a:r>
              <a:rPr lang="en-US" baseline="0" dirty="0" smtClean="0"/>
              <a:t>Without the chance to earn a profit, you are not going to build anything.  Note also the absence of an entrepreneurial profit or incentive is another sign of a market with an external or economic obsolescence factor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225</a:t>
            </a:fld>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would you as an </a:t>
            </a:r>
            <a:r>
              <a:rPr lang="en-US" i="1" dirty="0" smtClean="0"/>
              <a:t>entrepreneur</a:t>
            </a:r>
            <a:r>
              <a:rPr lang="en-US" dirty="0" smtClean="0"/>
              <a:t> build something if you could</a:t>
            </a:r>
            <a:r>
              <a:rPr lang="en-US" baseline="0" dirty="0" smtClean="0"/>
              <a:t> not sell it for more than you paid for it?  </a:t>
            </a:r>
          </a:p>
          <a:p>
            <a:endParaRPr lang="en-US" baseline="0" dirty="0" smtClean="0"/>
          </a:p>
          <a:p>
            <a:r>
              <a:rPr lang="en-US" baseline="0" dirty="0" smtClean="0"/>
              <a:t>There is not an entrepreneurial incentive in a down market (external obsolescence).  This is one way to prove it.</a:t>
            </a:r>
          </a:p>
          <a:p>
            <a:endParaRPr lang="en-US" baseline="0" dirty="0" smtClean="0"/>
          </a:p>
          <a:p>
            <a:r>
              <a:rPr lang="en-US" baseline="0" dirty="0" smtClean="0"/>
              <a:t>Without the chance to earn a profit, you are not going to build anything.  Note also the absence of an entrepreneurial profit or incentive is another sign of a market with an external or economic obsolescence factor</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226</a:t>
            </a:fld>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227</a:t>
            </a:fld>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228</a:t>
            </a:fld>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229</a:t>
            </a:fld>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SCOPE OF WORK RULE, lines 419, 420 (emphasis added) as to what the client</a:t>
            </a:r>
            <a:r>
              <a:rPr lang="en-US" baseline="0" dirty="0" smtClean="0"/>
              <a:t> does or does not require in an appraisal report.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230</a:t>
            </a:fld>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SR1-4 (lines 560,</a:t>
            </a:r>
            <a:r>
              <a:rPr lang="en-US" baseline="0" dirty="0" smtClean="0"/>
              <a:t> 561)</a:t>
            </a:r>
          </a:p>
          <a:p>
            <a:endParaRPr lang="en-US" baseline="0" dirty="0" smtClean="0"/>
          </a:p>
          <a:p>
            <a:r>
              <a:rPr lang="en-US" baseline="0" dirty="0" smtClean="0"/>
              <a:t>If an analysis of accrued depreciation is necessary for credible assignment results, then the analytics of the Cost approach apply, and the client’s wishes or requirements be damned!</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231</a:t>
            </a:fld>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SR1-4 (b)(</a:t>
            </a:r>
            <a:r>
              <a:rPr lang="en-US" dirty="0" err="1" smtClean="0"/>
              <a:t>i</a:t>
            </a:r>
            <a:r>
              <a:rPr lang="en-US" dirty="0" smtClean="0"/>
              <a:t>-iii)</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232</a:t>
            </a:fld>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SR1-4 (b)(</a:t>
            </a:r>
            <a:r>
              <a:rPr lang="en-US" dirty="0" err="1" smtClean="0"/>
              <a:t>i</a:t>
            </a:r>
            <a:r>
              <a:rPr lang="en-US" dirty="0" smtClean="0"/>
              <a:t>-iii)</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233</a:t>
            </a:fld>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function of judgment and execution.  You know what to do in an assignment situation, as well as how to do it (and then you do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a:t>
            </a:fld>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Admittedly, there may</a:t>
            </a:r>
            <a:r>
              <a:rPr lang="en-US" baseline="0" dirty="0" smtClean="0"/>
              <a:t> not be any such depreciation.  But only an analysis via the Cost Approach will show this.  If there is any such depreciation, it will likely already be in the comparable sales, thus does not need a separate accounting in the Sales Comparison approach.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235</a:t>
            </a:fld>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 1-4(b)(iii)</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236</a:t>
            </a:fld>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 1-4(b</a:t>
            </a:r>
            <a:r>
              <a:rPr lang="en-US" smtClean="0"/>
              <a:t>)(iii)</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237</a:t>
            </a:fld>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 1-4(b)(iii)</a:t>
            </a:r>
          </a:p>
          <a:p>
            <a:endParaRPr lang="en-US" dirty="0" smtClean="0"/>
          </a:p>
          <a:p>
            <a:r>
              <a:rPr lang="en-US" sz="1200" b="1" kern="1200" baseline="0" dirty="0" smtClean="0">
                <a:solidFill>
                  <a:schemeClr val="tx1"/>
                </a:solidFill>
                <a:latin typeface="+mn-lt"/>
                <a:ea typeface="+mn-ea"/>
                <a:cs typeface="+mn-cs"/>
              </a:rPr>
              <a:t>Cost Approach to Value</a:t>
            </a:r>
          </a:p>
          <a:p>
            <a:r>
              <a:rPr lang="en-US" sz="1200" kern="1200" baseline="0" dirty="0" smtClean="0">
                <a:solidFill>
                  <a:schemeClr val="tx1"/>
                </a:solidFill>
                <a:latin typeface="+mn-lt"/>
                <a:ea typeface="+mn-ea"/>
                <a:cs typeface="+mn-cs"/>
              </a:rPr>
              <a:t>Fannie Mae does not require the cost approach to value except for the valuation of manufactured homes. However, USPAP requires the appraiser to develop and report the result of any approach</a:t>
            </a:r>
          </a:p>
          <a:p>
            <a:r>
              <a:rPr lang="en-US" sz="1200" kern="1200" baseline="0" dirty="0" smtClean="0">
                <a:solidFill>
                  <a:schemeClr val="tx1"/>
                </a:solidFill>
                <a:latin typeface="+mn-lt"/>
                <a:ea typeface="+mn-ea"/>
                <a:cs typeface="+mn-cs"/>
              </a:rPr>
              <a:t>to value that is necessary for credible assignment results. For example, when appraising proposed or newly constructed properties, if the appraiser believes the cost approach is necessary for</a:t>
            </a:r>
          </a:p>
          <a:p>
            <a:r>
              <a:rPr lang="en-US" sz="1200" kern="1200" baseline="0" dirty="0" smtClean="0">
                <a:solidFill>
                  <a:schemeClr val="tx1"/>
                </a:solidFill>
                <a:latin typeface="+mn-lt"/>
                <a:ea typeface="+mn-ea"/>
                <a:cs typeface="+mn-cs"/>
              </a:rPr>
              <a:t>credible assignment results, then the cost approach must be provided. Appraisals that rely solely on the cost approach as an indicator of market value are not acceptable.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cost approach to value assumes that a potential purchaser will consider building a substitute residence that has the same use as the property being appraised. This approach, then, measures</a:t>
            </a:r>
          </a:p>
          <a:p>
            <a:r>
              <a:rPr lang="en-US" sz="1200" kern="1200" baseline="0" dirty="0" smtClean="0">
                <a:solidFill>
                  <a:schemeClr val="tx1"/>
                </a:solidFill>
                <a:latin typeface="+mn-lt"/>
                <a:ea typeface="+mn-ea"/>
                <a:cs typeface="+mn-cs"/>
              </a:rPr>
              <a:t>value as a cost of production. It may be appropriate to use the cost approach when appraising new or proposed construction, property that is undergoing renovation, unique property, or</a:t>
            </a:r>
          </a:p>
          <a:p>
            <a:r>
              <a:rPr lang="en-US" sz="1200" kern="1200" baseline="0" dirty="0" smtClean="0">
                <a:solidFill>
                  <a:schemeClr val="tx1"/>
                </a:solidFill>
                <a:latin typeface="+mn-lt"/>
                <a:ea typeface="+mn-ea"/>
                <a:cs typeface="+mn-cs"/>
              </a:rPr>
              <a:t>property that features functional depreciation, to support the sales comparison approach analysis.  The reliability of the cost approach depends on valid reproduction cost estimates, proper</a:t>
            </a:r>
          </a:p>
          <a:p>
            <a:r>
              <a:rPr lang="en-US" sz="1200" kern="1200" baseline="0" dirty="0" smtClean="0">
                <a:solidFill>
                  <a:schemeClr val="tx1"/>
                </a:solidFill>
                <a:latin typeface="+mn-lt"/>
                <a:ea typeface="+mn-ea"/>
                <a:cs typeface="+mn-cs"/>
              </a:rPr>
              <a:t>depreciation estimates, and accurate site values.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the appraiser has completed the cost approach, the lender must thoroughly review the information provided to confirm that the appraiser’s analysis and comments for the cost approach</a:t>
            </a:r>
          </a:p>
          <a:p>
            <a:r>
              <a:rPr lang="en-US" sz="1200" kern="1200" baseline="0" dirty="0" smtClean="0">
                <a:solidFill>
                  <a:schemeClr val="tx1"/>
                </a:solidFill>
                <a:latin typeface="+mn-lt"/>
                <a:ea typeface="+mn-ea"/>
                <a:cs typeface="+mn-cs"/>
              </a:rPr>
              <a:t>to value are consistent with comments and adjustments mentioned elsewhere in the appraisal report. For example, if the neighborhood or site description reveals that the property backs up</a:t>
            </a:r>
          </a:p>
          <a:p>
            <a:r>
              <a:rPr lang="en-US" sz="1200" kern="1200" baseline="0" dirty="0" smtClean="0">
                <a:solidFill>
                  <a:schemeClr val="tx1"/>
                </a:solidFill>
                <a:latin typeface="+mn-lt"/>
                <a:ea typeface="+mn-ea"/>
                <a:cs typeface="+mn-cs"/>
              </a:rPr>
              <a:t>to a shopping center, lenders should expect to see an amount indicated for external depreciation in the cost approach. Or, if the improvement analysis indicates that it is necessary to go through</a:t>
            </a:r>
          </a:p>
          <a:p>
            <a:r>
              <a:rPr lang="en-US" sz="1200" kern="1200" baseline="0" dirty="0" smtClean="0">
                <a:solidFill>
                  <a:schemeClr val="tx1"/>
                </a:solidFill>
                <a:latin typeface="+mn-lt"/>
                <a:ea typeface="+mn-ea"/>
                <a:cs typeface="+mn-cs"/>
              </a:rPr>
              <a:t>one bedroom to get to another bedroom, lenders should expect to see an amount indicated for functional depreciation.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238</a:t>
            </a:fld>
            <a:endParaRPr 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407, 408</a:t>
            </a:r>
          </a:p>
          <a:p>
            <a:endParaRPr lang="en-US" dirty="0" smtClean="0"/>
          </a:p>
          <a:p>
            <a:r>
              <a:rPr lang="en-US" dirty="0" smtClean="0"/>
              <a:t>The report does not need a specific or separate heading called “Scope of Work (although its presence is fine).  The </a:t>
            </a:r>
            <a:r>
              <a:rPr lang="en-US" dirty="0" err="1" smtClean="0"/>
              <a:t>SoW</a:t>
            </a:r>
            <a:r>
              <a:rPr lang="en-US" dirty="0" smtClean="0"/>
              <a:t> should be clear from</a:t>
            </a:r>
            <a:r>
              <a:rPr lang="en-US" baseline="0" dirty="0" smtClean="0"/>
              <a:t> what is and is not in the report.</a:t>
            </a:r>
          </a:p>
          <a:p>
            <a:endParaRPr lang="en-US" baseline="0" dirty="0" smtClean="0"/>
          </a:p>
          <a:p>
            <a:r>
              <a:rPr lang="en-US" baseline="0" dirty="0" smtClean="0"/>
              <a:t>Beware, however, of preprinted boilerplate.  It does not explain what you did/did not do to arrive at a credible value opinion.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239</a:t>
            </a:fld>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407, 408</a:t>
            </a:r>
          </a:p>
          <a:p>
            <a:endParaRPr lang="en-US" dirty="0" smtClean="0"/>
          </a:p>
          <a:p>
            <a:r>
              <a:rPr lang="en-US" dirty="0" smtClean="0"/>
              <a:t>The report does not need a specific or separate heading called “Scope of Work (although its presence is fine).  The </a:t>
            </a:r>
            <a:r>
              <a:rPr lang="en-US" dirty="0" err="1" smtClean="0"/>
              <a:t>SoW</a:t>
            </a:r>
            <a:r>
              <a:rPr lang="en-US" dirty="0" smtClean="0"/>
              <a:t> should be clear from</a:t>
            </a:r>
            <a:r>
              <a:rPr lang="en-US" baseline="0" dirty="0" smtClean="0"/>
              <a:t> what is and is not in the report.</a:t>
            </a:r>
          </a:p>
          <a:p>
            <a:endParaRPr lang="en-US" baseline="0" dirty="0" smtClean="0"/>
          </a:p>
          <a:p>
            <a:r>
              <a:rPr lang="en-US" baseline="0" dirty="0" smtClean="0"/>
              <a:t>Beware, however, of preprinted boilerplate.  It does not explain what you did/did not do to arrive at a credible value opinion.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240</a:t>
            </a:fld>
            <a:endParaRPr 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407, 408</a:t>
            </a:r>
          </a:p>
          <a:p>
            <a:endParaRPr lang="en-US" dirty="0" smtClean="0"/>
          </a:p>
          <a:p>
            <a:r>
              <a:rPr lang="en-US" dirty="0" smtClean="0"/>
              <a:t>The report does not need a specific or separate heading called “Scope of Work (although its presence is fine).  The </a:t>
            </a:r>
            <a:r>
              <a:rPr lang="en-US" dirty="0" err="1" smtClean="0"/>
              <a:t>SoW</a:t>
            </a:r>
            <a:r>
              <a:rPr lang="en-US" dirty="0" smtClean="0"/>
              <a:t> should be clear from</a:t>
            </a:r>
            <a:r>
              <a:rPr lang="en-US" baseline="0" dirty="0" smtClean="0"/>
              <a:t> what is and is not in the report.</a:t>
            </a:r>
          </a:p>
          <a:p>
            <a:endParaRPr lang="en-US" baseline="0" dirty="0" smtClean="0"/>
          </a:p>
          <a:p>
            <a:r>
              <a:rPr lang="en-US" baseline="0" dirty="0" smtClean="0"/>
              <a:t>Beware, however, of preprinted boilerplate.  It does not explain what you did/did not do to arrive at a credible value opinion.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241</a:t>
            </a:fld>
            <a:endParaRPr 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407, 408</a:t>
            </a:r>
          </a:p>
          <a:p>
            <a:endParaRPr lang="en-US" dirty="0" smtClean="0"/>
          </a:p>
          <a:p>
            <a:r>
              <a:rPr lang="en-US" dirty="0" smtClean="0"/>
              <a:t>The report does not need a specific or separate heading called “Scope of Work (although its presence is fine).  The </a:t>
            </a:r>
            <a:r>
              <a:rPr lang="en-US" dirty="0" err="1" smtClean="0"/>
              <a:t>SoW</a:t>
            </a:r>
            <a:r>
              <a:rPr lang="en-US" dirty="0" smtClean="0"/>
              <a:t> should be clear from</a:t>
            </a:r>
            <a:r>
              <a:rPr lang="en-US" baseline="0" dirty="0" smtClean="0"/>
              <a:t> what is and is not in the report.</a:t>
            </a:r>
          </a:p>
          <a:p>
            <a:endParaRPr lang="en-US" baseline="0" dirty="0" smtClean="0"/>
          </a:p>
          <a:p>
            <a:r>
              <a:rPr lang="en-US" baseline="0" dirty="0" smtClean="0"/>
              <a:t>Beware, however, of preprinted boilerplate.  It does not explain what you did/did not do to arrive at a credible value opinion.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242</a:t>
            </a:fld>
            <a:endParaRPr 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419, 420</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243</a:t>
            </a:fld>
            <a:endParaRPr 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428, 429</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function of judgment and execution</a:t>
            </a:r>
          </a:p>
          <a:p>
            <a:endParaRPr lang="en-US" dirty="0" smtClean="0"/>
          </a:p>
          <a:p>
            <a:r>
              <a:rPr lang="en-US" dirty="0" smtClean="0"/>
              <a:t>JUDGMENT is knowing what to do in any appraisal situation</a:t>
            </a:r>
          </a:p>
          <a:p>
            <a:endParaRPr lang="en-US" dirty="0" smtClean="0"/>
          </a:p>
          <a:p>
            <a:r>
              <a:rPr lang="en-US" dirty="0" smtClean="0"/>
              <a:t>EXECUTION is then acting properly and timely on your judgment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a:t>
            </a:fld>
            <a:endParaRPr 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431, 432</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245</a:t>
            </a:fld>
            <a:endParaRPr 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431, 432</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246</a:t>
            </a:fld>
            <a:endParaRPr 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Lines 431, 432</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247</a:t>
            </a:fld>
            <a:endParaRPr 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Lines 431, 432</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248</a:t>
            </a:fld>
            <a:endParaRPr 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Lines 431, 432</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249</a:t>
            </a:fld>
            <a:endParaRPr 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431, 432</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250</a:t>
            </a:fld>
            <a:endParaRPr 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for the subject and two for</a:t>
            </a:r>
            <a:r>
              <a:rPr lang="en-US" baseline="0" dirty="0" smtClean="0"/>
              <a:t> each comp.</a:t>
            </a:r>
            <a:endParaRPr lang="en-US" dirty="0" smtClean="0"/>
          </a:p>
          <a:p>
            <a:endParaRPr lang="en-US" dirty="0" smtClean="0"/>
          </a:p>
          <a:p>
            <a:pPr defTabSz="932871">
              <a:defRPr/>
            </a:pP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251</a:t>
            </a:fld>
            <a:endParaRPr 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Lines 431, 432. TWO (2): (</a:t>
            </a:r>
            <a:r>
              <a:rPr lang="en-US" dirty="0" err="1" smtClean="0"/>
              <a:t>i</a:t>
            </a:r>
            <a:r>
              <a:rPr lang="en-US" dirty="0" smtClean="0"/>
              <a:t>) as if vacant and (ii) as improved </a:t>
            </a:r>
            <a:r>
              <a:rPr lang="en-US" sz="1000" dirty="0" smtClean="0"/>
              <a:t>(assuming its improved)</a:t>
            </a:r>
          </a:p>
          <a:p>
            <a:pPr defTabSz="932871">
              <a:defRPr/>
            </a:pPr>
            <a:endParaRPr lang="en-US" sz="1000" dirty="0" smtClean="0"/>
          </a:p>
          <a:p>
            <a:pPr defTabSz="932871">
              <a:defRPr/>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252</a:t>
            </a:fld>
            <a:endParaRPr lang="en-US"/>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definition in the 14</a:t>
            </a:r>
            <a:r>
              <a:rPr lang="en-US" baseline="30000" dirty="0" smtClean="0"/>
              <a:t>th</a:t>
            </a:r>
            <a:r>
              <a:rPr lang="en-US" dirty="0" smtClean="0"/>
              <a:t> ed. is “[t]he reasonably probable use of a property that results in the highest value.” (see p. 332)</a:t>
            </a:r>
          </a:p>
          <a:p>
            <a:endParaRPr lang="en-US" dirty="0" smtClean="0"/>
          </a:p>
          <a:p>
            <a:r>
              <a:rPr lang="en-US" dirty="0" smtClean="0"/>
              <a:t>We’ve used the longer</a:t>
            </a:r>
            <a:r>
              <a:rPr lang="en-US" baseline="0" dirty="0" smtClean="0"/>
              <a:t> one here for analytical purposes.</a:t>
            </a:r>
          </a:p>
          <a:p>
            <a:endParaRPr lang="en-US" baseline="0" dirty="0" smtClean="0"/>
          </a:p>
          <a:p>
            <a:pPr defTabSz="932871">
              <a:defRPr/>
            </a:pPr>
            <a:r>
              <a:rPr lang="en-US" baseline="0" dirty="0" smtClean="0"/>
              <a:t>The above quote is from the first full paragraph on page 125 of the 14</a:t>
            </a:r>
            <a:r>
              <a:rPr lang="en-US" baseline="30000" dirty="0" smtClean="0"/>
              <a:t>th</a:t>
            </a:r>
            <a:r>
              <a:rPr lang="en-US" baseline="0" dirty="0" smtClean="0"/>
              <a:t> edition of </a:t>
            </a:r>
            <a:r>
              <a:rPr lang="en-US" i="1" baseline="0" dirty="0" smtClean="0"/>
              <a:t>The Appraisal of Real Estate </a:t>
            </a:r>
            <a:r>
              <a:rPr lang="en-US" i="0" baseline="0" dirty="0" smtClean="0"/>
              <a:t>(emphasis added).   Also cited in VA #4, p. 8</a:t>
            </a:r>
          </a:p>
          <a:p>
            <a:pPr marL="0" marR="0" indent="0" algn="l" defTabSz="932871" rtl="0" eaLnBrk="1" fontAlgn="auto" latinLnBrk="0" hangingPunct="1">
              <a:lnSpc>
                <a:spcPct val="100000"/>
              </a:lnSpc>
              <a:spcBef>
                <a:spcPts val="0"/>
              </a:spcBef>
              <a:spcAft>
                <a:spcPts val="0"/>
              </a:spcAft>
              <a:buClrTx/>
              <a:buSzTx/>
              <a:buFontTx/>
              <a:buNone/>
              <a:tabLst/>
              <a:defRPr/>
            </a:pPr>
            <a:r>
              <a:rPr lang="en-US" baseline="0" dirty="0" smtClean="0"/>
              <a:t>See </a:t>
            </a:r>
            <a:r>
              <a:rPr lang="en-US" u="sng" baseline="0" dirty="0" smtClean="0"/>
              <a:t>Appraising Residential Properties, 4</a:t>
            </a:r>
            <a:r>
              <a:rPr lang="en-US" u="sng" baseline="30000" dirty="0" smtClean="0"/>
              <a:t>th</a:t>
            </a:r>
            <a:r>
              <a:rPr lang="en-US" u="sng" baseline="0" dirty="0" smtClean="0"/>
              <a:t> ed</a:t>
            </a:r>
            <a:r>
              <a:rPr lang="en-US" baseline="0" dirty="0" smtClean="0"/>
              <a:t>. at p. 261, 262, “…[an] appraiser must be careful not to base a land or site value estimate on properties that only appear similar to the subject property or properties that are similar only as improved.  The comparable sites on which the value indication is based must have the same highest and best use as the subject property.  A careful highest and best use analysis of the subject property and each comparable property is needed to make this determination.”  Then on p. 314 it states, “[t]o investigate and select comparable properties, an appraiser…analyzes the highest and best use of each potential comparable to test its comparability with the subject…”  On p. 315 is the statement that “…[e]ach potential comparable should be analyzed to determine the highest and best use of the land as though vacant and the property as improved…”   On p. 316, this text makes it clear that if a property “…is a potential comparable and the subject property is located on an inferior site or secondary street, the highest and best use of the improved subject and the potential comparable may well differ.  The highest and best use of the subject property and a potential comparable must be the sale or similar for both the site as though vacant and the property as improved.  Otherwise, the comparable should be eliminated from further consideration.”  Finally, on p. 321is this statement:  “In general, potential comparables will be discarded if their highest and best use is not </a:t>
            </a:r>
            <a:r>
              <a:rPr lang="en-US" baseline="0" dirty="0" err="1" smtClean="0"/>
              <a:t>thhe</a:t>
            </a:r>
            <a:r>
              <a:rPr lang="en-US" baseline="0" dirty="0" smtClean="0"/>
              <a:t> same as that of the subject property.”  </a:t>
            </a:r>
            <a:endParaRPr lang="en-US"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253</a:t>
            </a:fld>
            <a:endParaRPr lang="en-US"/>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431, 432</a:t>
            </a:r>
          </a:p>
          <a:p>
            <a:endParaRPr lang="en-US"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254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love to bring charges against appraisers of failure to exercise</a:t>
            </a:r>
            <a:r>
              <a:rPr lang="en-US" baseline="0" dirty="0" smtClean="0"/>
              <a:t> proper due diligence even though USPAP has no definition of it.  The </a:t>
            </a:r>
            <a:r>
              <a:rPr lang="en-US" u="sng" baseline="0" dirty="0" smtClean="0"/>
              <a:t>Comment</a:t>
            </a:r>
            <a:r>
              <a:rPr lang="en-US" baseline="0" dirty="0" smtClean="0"/>
              <a:t> to SR1-1(c) uses this term, but without a context to define it.  AO-22 puts it in a context of effort to obtain relevant information about the subject property, but nothing else.  AO-24 talks about due diligence and increasing the public’s trust in the profession.  FAQ #162 couples it to carelessness and negligence, but does not define it, nor indicate carelessness or negligence about what.   Carelessness and negligence have legal and ethical definitions, but no specific USPAP definition.</a:t>
            </a:r>
          </a:p>
          <a:p>
            <a:endParaRPr lang="en-US" baseline="0" dirty="0" smtClean="0"/>
          </a:p>
          <a:p>
            <a:r>
              <a:rPr lang="en-US" baseline="0" dirty="0" smtClean="0"/>
              <a:t>However, the lack of a USPAP-specific definition does not mean it will not be enforced against you.</a:t>
            </a:r>
          </a:p>
          <a:p>
            <a:endParaRPr lang="en-US" baseline="0" dirty="0" smtClean="0"/>
          </a:p>
          <a:p>
            <a:r>
              <a:rPr lang="en-US" baseline="0" dirty="0" smtClean="0"/>
              <a:t>Lack of due diligence can also suggest fraud.</a:t>
            </a:r>
          </a:p>
          <a:p>
            <a:endParaRPr lang="en-US" baseline="0" dirty="0" smtClean="0"/>
          </a:p>
          <a:p>
            <a:r>
              <a:rPr lang="en-US" baseline="0" dirty="0" smtClean="0"/>
              <a:t>SR1-1(b) </a:t>
            </a:r>
            <a:r>
              <a:rPr lang="en-US" u="sng" baseline="0" dirty="0" smtClean="0"/>
              <a:t>Comment</a:t>
            </a:r>
            <a:r>
              <a:rPr lang="en-US" baseline="0" dirty="0" smtClean="0"/>
              <a:t>:  “…[d]</a:t>
            </a:r>
            <a:r>
              <a:rPr lang="en-US" baseline="0" dirty="0" err="1" smtClean="0"/>
              <a:t>iligence</a:t>
            </a:r>
            <a:r>
              <a:rPr lang="en-US" baseline="0" dirty="0" smtClean="0"/>
              <a:t> is required to identify and analyze the factors, conditions, data, and other information that would have a significant effect on the credibility of the assignment results”</a:t>
            </a:r>
          </a:p>
          <a:p>
            <a:endParaRPr lang="en-US" baseline="0" dirty="0" smtClean="0"/>
          </a:p>
          <a:p>
            <a:r>
              <a:rPr lang="en-US" baseline="0" dirty="0" smtClean="0"/>
              <a:t>SE1-1(c) </a:t>
            </a:r>
            <a:r>
              <a:rPr lang="en-US" u="sng" baseline="0" dirty="0" smtClean="0"/>
              <a:t>Comment</a:t>
            </a:r>
            <a:r>
              <a:rPr lang="en-US" baseline="0" dirty="0" smtClean="0"/>
              <a:t>:  “…[t]his Standards Rule requires an appraiser to use due diligence and due care.”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a:t>
            </a:fld>
            <a:endParaRPr 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431, 432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255</a:t>
            </a:fld>
            <a:endParaRPr 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431, 432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256</a:t>
            </a:fld>
            <a:endParaRPr lang="en-US"/>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Even in a “legal but non-conforming” scenario, the highest and best use analysis of the site as if vacant must be that of a legal use, not merely the existing 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257</a:t>
            </a:fld>
            <a:endParaRPr lang="en-US"/>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exception to this is a legal but non-conforming use.  Such a use may create a value premium or a value discount depending on what the non-conforming use is, as well as other criteria.  An appraisal assignment with a non-conforming land use may be one of the most difficult around.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in a “legal but non-conforming” scenario, the highest and best use analysis of the site as if vacant must be that of a legal use, not merely the existing use.</a:t>
            </a:r>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258</a:t>
            </a:fld>
            <a:endParaRPr lang="en-US"/>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way to end up</a:t>
            </a:r>
            <a:r>
              <a:rPr lang="en-US" baseline="0" dirty="0" smtClean="0"/>
              <a:t> with a small fortune in the real estate development business is to start with a large 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259</a:t>
            </a:fld>
            <a:endParaRPr lang="en-US"/>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cost exceeds value, why</a:t>
            </a:r>
            <a:r>
              <a:rPr lang="en-US" baseline="0" dirty="0" smtClean="0"/>
              <a:t> build it just so you can lose money when you sell it?</a:t>
            </a:r>
          </a:p>
          <a:p>
            <a:endParaRPr lang="en-US" baseline="0" dirty="0" smtClean="0"/>
          </a:p>
          <a:p>
            <a:r>
              <a:rPr lang="en-US" baseline="0" dirty="0" smtClean="0"/>
              <a:t>If cost exceeds value, the appraiser has likely over-valued the site, has failed to account for all of the components of accrued depreciation, or has just proven the planned development of the site is infeasible.</a:t>
            </a:r>
          </a:p>
          <a:p>
            <a:endParaRPr lang="en-US" baseline="0" dirty="0" smtClean="0"/>
          </a:p>
          <a:p>
            <a:r>
              <a:rPr lang="en-US" baseline="0" dirty="0" smtClean="0"/>
              <a:t>If a property clearly has a functional problem, why build it?  </a:t>
            </a:r>
          </a:p>
          <a:p>
            <a:endParaRPr lang="en-US" baseline="0" dirty="0" smtClean="0"/>
          </a:p>
          <a:p>
            <a:r>
              <a:rPr lang="en-US" baseline="0" dirty="0" smtClean="0"/>
              <a:t>If a house with a functional problem is already built, will you use replacement cost (not take into account the functional problem, thus not have to account for it), or reproduction cost (have to take it into account in cost and then take it out as a functional problem)?  Why?</a:t>
            </a:r>
          </a:p>
          <a:p>
            <a:endParaRPr lang="en-US" baseline="0" dirty="0" smtClean="0"/>
          </a:p>
          <a:p>
            <a:r>
              <a:rPr lang="en-US" baseline="0" dirty="0" smtClean="0"/>
              <a:t>There may be legitimate business reasons to build something that costs more than its market value, such as a model home in a subdivision.  However, that’s a function of “value in use”, not market value, so we generally do not consider business uses.  There may also be a business purpose to such an over-improvements, but that does not affect appraisers.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260</a:t>
            </a:fld>
            <a:endParaRPr lang="en-US"/>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“highest” and “best” are superlative comparisons.</a:t>
            </a:r>
            <a:r>
              <a:rPr lang="en-US" baseline="0" dirty="0" smtClean="0"/>
              <a:t>  There is nothing superior to a superlative.  Only one thing can be “highest”; only one thing can be “best”.  Therefore, under a single set of assumptions, by definition, multiple highest and best uses are impossible.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261</a:t>
            </a:fld>
            <a:endParaRPr lang="en-US"/>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262</a:t>
            </a:fld>
            <a:endParaRPr lang="en-US"/>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least a</a:t>
            </a:r>
            <a:r>
              <a:rPr lang="en-US" baseline="0" dirty="0" smtClean="0"/>
              <a:t> précis of that summary must be in the report.  Many states consider such an omission to be a MAJOR USPAP violation. A checked box on page one of the 1004 form does not comply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263</a:t>
            </a:fld>
            <a:endParaRPr 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least a</a:t>
            </a:r>
            <a:r>
              <a:rPr lang="en-US" baseline="0" dirty="0" smtClean="0"/>
              <a:t> précis of that summary must be in the report.  Many states consider such an omission to be a MAJOR USPAP violation. A checked box on page one of the 1004 form does not comply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love to bring charges against appraisers of failure to exercise</a:t>
            </a:r>
            <a:r>
              <a:rPr lang="en-US" baseline="0" dirty="0" smtClean="0"/>
              <a:t> proper due diligence even though USPAP has no definition of it.  The </a:t>
            </a:r>
            <a:r>
              <a:rPr lang="en-US" u="sng" baseline="0" dirty="0" smtClean="0"/>
              <a:t>Comment</a:t>
            </a:r>
            <a:r>
              <a:rPr lang="en-US" baseline="0" dirty="0" smtClean="0"/>
              <a:t> to SR1-1(c) uses this term, but without a context to define it.  AO-22 puts it in a context of effort to obtain relevant information about the subject property, but nothing else.  AO-24 talks about due diligence and increasing the public’s trust in the profession.  FAQ #162 couples it to carelessness and negligence, but does not define it, nor indicate carelessness or negligence about what.   Carelessness and negligence have legal and ethical definitions, but no specific USPAP definition.</a:t>
            </a:r>
          </a:p>
          <a:p>
            <a:endParaRPr lang="en-US" baseline="0" dirty="0" smtClean="0"/>
          </a:p>
          <a:p>
            <a:r>
              <a:rPr lang="en-US" baseline="0" dirty="0" smtClean="0"/>
              <a:t>However, the lack of a USPAP-specific definition does not mean it will not be enforced against you.</a:t>
            </a:r>
          </a:p>
          <a:p>
            <a:endParaRPr lang="en-US" baseline="0" dirty="0" smtClean="0"/>
          </a:p>
          <a:p>
            <a:r>
              <a:rPr lang="en-US" baseline="0" dirty="0" smtClean="0"/>
              <a:t>Lack of due diligence can also suggest fraud.</a:t>
            </a:r>
          </a:p>
          <a:p>
            <a:endParaRPr lang="en-US" baseline="0" dirty="0" smtClean="0"/>
          </a:p>
          <a:p>
            <a:r>
              <a:rPr lang="en-US" baseline="0" dirty="0" smtClean="0"/>
              <a:t>SR1-1(b) </a:t>
            </a:r>
            <a:r>
              <a:rPr lang="en-US" u="sng" baseline="0" dirty="0" smtClean="0"/>
              <a:t>Comment</a:t>
            </a:r>
            <a:r>
              <a:rPr lang="en-US" baseline="0" dirty="0" smtClean="0"/>
              <a:t>:  “…[d]</a:t>
            </a:r>
            <a:r>
              <a:rPr lang="en-US" baseline="0" dirty="0" err="1" smtClean="0"/>
              <a:t>iligence</a:t>
            </a:r>
            <a:r>
              <a:rPr lang="en-US" baseline="0" dirty="0" smtClean="0"/>
              <a:t> is required to identify and analyze the factors, conditions, data, and other information that would have a significant effect on the credibility of the assignment results”</a:t>
            </a:r>
          </a:p>
          <a:p>
            <a:endParaRPr lang="en-US" baseline="0" dirty="0" smtClean="0"/>
          </a:p>
          <a:p>
            <a:r>
              <a:rPr lang="en-US" baseline="0" dirty="0" smtClean="0"/>
              <a:t>SE1-1(c) </a:t>
            </a:r>
            <a:r>
              <a:rPr lang="en-US" u="sng" baseline="0" dirty="0" smtClean="0"/>
              <a:t>Comment</a:t>
            </a:r>
            <a:r>
              <a:rPr lang="en-US" baseline="0" dirty="0" smtClean="0"/>
              <a:t>:  “…[t]his Standards Rule requires an appraiser to use due diligence and due care.”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a:t>
            </a:fld>
            <a:endParaRPr 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least a</a:t>
            </a:r>
            <a:r>
              <a:rPr lang="en-US" baseline="0" dirty="0" smtClean="0"/>
              <a:t> précis of that summary must be in the report.  Many states consider such an omission to be a MAJOR USPAP violation. A checked box on page one of the 1004 form does not comply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265</a:t>
            </a:fld>
            <a:endParaRPr lang="en-US"/>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least a</a:t>
            </a:r>
            <a:r>
              <a:rPr lang="en-US" baseline="0" dirty="0" smtClean="0"/>
              <a:t> précis of that summary must be in the report.  Many states consider such an omission to be a MAJOR USPAP violation. A checked box on page one of the 1004 form does not comply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266</a:t>
            </a:fld>
            <a:endParaRPr lang="en-US"/>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lines 73 to 75.  The actual</a:t>
            </a:r>
            <a:r>
              <a:rPr lang="en-US" baseline="0" dirty="0" smtClean="0"/>
              <a:t> definition is that “…estimated length of time that the property interest being appraised would have been offered on the market prior to the hypothetical consummation of a sale at market value on the effective date of the appraisal.  It is subject to analysis simply because it is historic and data exist to measure and interpret.</a:t>
            </a:r>
          </a:p>
          <a:p>
            <a:endParaRPr lang="en-US" baseline="0" dirty="0" smtClean="0"/>
          </a:p>
          <a:p>
            <a:r>
              <a:rPr lang="en-US" baseline="0" dirty="0" smtClean="0"/>
              <a:t>Remember, by definition it is an estimate, not a guess!  Although it has its base in historical facts, it is not a fact in and of itself</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267</a:t>
            </a:fld>
            <a:endParaRPr lang="en-US"/>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lines 73 to 75.  The actual</a:t>
            </a:r>
            <a:r>
              <a:rPr lang="en-US" baseline="0" dirty="0" smtClean="0"/>
              <a:t> definition is that “…estimated length of time that the property interest being appraised would have been offered on the market prior to the hypothetical consummation of a sale at market value on the effective date of the appraisal.  It is subject to analysis simply because it is historic and data exist to measure and interpret.</a:t>
            </a:r>
          </a:p>
          <a:p>
            <a:endParaRPr lang="en-US" baseline="0" dirty="0" smtClean="0"/>
          </a:p>
          <a:p>
            <a:r>
              <a:rPr lang="en-US" baseline="0" dirty="0" smtClean="0"/>
              <a:t>Remember, by definition it is an estimate, not a guess!  Although it has its base in historical facts, it is not a fact in and of itself</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268</a:t>
            </a:fld>
            <a:endParaRPr lang="en-US"/>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269</a:t>
            </a:fld>
            <a:endParaRPr lang="en-US"/>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270</a:t>
            </a:fld>
            <a:endParaRPr lang="en-US"/>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271</a:t>
            </a:fld>
            <a:endParaRPr lang="en-US"/>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Comment to SR1-2(a)(v) puts exposure time in the context of market value</a:t>
            </a:r>
            <a:r>
              <a:rPr lang="en-US" baseline="0" dirty="0" smtClean="0"/>
              <a:t>.</a:t>
            </a:r>
          </a:p>
          <a:p>
            <a:endParaRPr lang="en-US" baseline="0" dirty="0" smtClean="0"/>
          </a:p>
          <a:p>
            <a:r>
              <a:rPr lang="en-US" dirty="0" smtClean="0"/>
              <a:t>Comment to SR2-2(b)(v) that when</a:t>
            </a:r>
            <a:r>
              <a:rPr lang="en-US" baseline="0" dirty="0" smtClean="0"/>
              <a:t> “…an opinion of reasonable exposure time has been developed in compliance with  SR1-2(c), the opinion must be stated in the report.  It then refers to Standard 6, AO7, and AO22</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272</a:t>
            </a:fld>
            <a:endParaRPr lang="en-US"/>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States jump all over omission of exposure time since its inclusion is a clear USPAP requirement.  Its omission from a report (and the workfile) may be enough to get an appraisal thrown out of court and the appraiser impeached as an expert.  The reasoning is that if the appraiser omitted something this important, what other important stuff did the appraiser omit?  In all candor, though, courts do not look at USPAP as all that important since USPAP is a matter of ethics, not a matter of statute.  </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273</a:t>
            </a:fld>
            <a:endParaRPr lang="en-US"/>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States jump all over omission of exposure time since its inclusion is a clear USPAP requirement.  Its omission from a report (and the workfile) may be enough to get an appraisal thrown out of court and the appraiser impeached as an expert.  The reasoning is that if the appraiser omitted something this important, what other important stuff did the appraiser omit?  In all candor, though, courts do not look at USPAP as all that important since USPAP is a matter of ethics, not a matter of statute.  </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274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love to bring charges against appraisers of failure to exercise</a:t>
            </a:r>
            <a:r>
              <a:rPr lang="en-US" baseline="0" dirty="0" smtClean="0"/>
              <a:t> proper due diligence even though USPAP has no definition of it.  The </a:t>
            </a:r>
            <a:r>
              <a:rPr lang="en-US" u="sng" baseline="0" dirty="0" smtClean="0"/>
              <a:t>Comment</a:t>
            </a:r>
            <a:r>
              <a:rPr lang="en-US" baseline="0" dirty="0" smtClean="0"/>
              <a:t> to SR1-1(c) uses this term, but without a context to define it.  AO-22 puts it in a context of effort to obtain relevant information about the subject property, but nothing else.  AO-24 talks about due diligence and increasing the public’s trust in the profession.  FAQ #162 couples it to carelessness and negligence, but does not define it, nor indicate carelessness or negligence about what.   Carelessness and negligence have legal and ethical definitions, but no specific USPAP definition.</a:t>
            </a:r>
          </a:p>
          <a:p>
            <a:endParaRPr lang="en-US" baseline="0" dirty="0" smtClean="0"/>
          </a:p>
          <a:p>
            <a:r>
              <a:rPr lang="en-US" baseline="0" dirty="0" smtClean="0"/>
              <a:t>However, the lack of a USPAP-specific definition does not mean it will not be enforced against you.</a:t>
            </a:r>
          </a:p>
          <a:p>
            <a:endParaRPr lang="en-US" baseline="0" dirty="0" smtClean="0"/>
          </a:p>
          <a:p>
            <a:r>
              <a:rPr lang="en-US" baseline="0" dirty="0" smtClean="0"/>
              <a:t>Lack of due diligence can also suggest fraud.</a:t>
            </a:r>
          </a:p>
          <a:p>
            <a:endParaRPr lang="en-US" baseline="0" dirty="0" smtClean="0"/>
          </a:p>
          <a:p>
            <a:r>
              <a:rPr lang="en-US" baseline="0" dirty="0" smtClean="0"/>
              <a:t>SR1-1(b) </a:t>
            </a:r>
            <a:r>
              <a:rPr lang="en-US" u="sng" baseline="0" dirty="0" smtClean="0"/>
              <a:t>Comment</a:t>
            </a:r>
            <a:r>
              <a:rPr lang="en-US" baseline="0" dirty="0" smtClean="0"/>
              <a:t>:  “…[d]</a:t>
            </a:r>
            <a:r>
              <a:rPr lang="en-US" baseline="0" dirty="0" err="1" smtClean="0"/>
              <a:t>iligence</a:t>
            </a:r>
            <a:r>
              <a:rPr lang="en-US" baseline="0" dirty="0" smtClean="0"/>
              <a:t> is required to identify and analyze the factors, conditions, data, and other information that would have a significant effect on the credibility of the assignment results”</a:t>
            </a:r>
          </a:p>
          <a:p>
            <a:endParaRPr lang="en-US" baseline="0" dirty="0" smtClean="0"/>
          </a:p>
          <a:p>
            <a:r>
              <a:rPr lang="en-US" baseline="0" dirty="0" smtClean="0"/>
              <a:t>SE1-1(c) </a:t>
            </a:r>
            <a:r>
              <a:rPr lang="en-US" u="sng" baseline="0" dirty="0" smtClean="0"/>
              <a:t>Comment</a:t>
            </a:r>
            <a:r>
              <a:rPr lang="en-US" baseline="0" dirty="0" smtClean="0"/>
              <a:t>:  “…[t]his Standards Rule requires an appraiser to use due diligence and due care.”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27</a:t>
            </a:fld>
            <a:endParaRPr lang="en-US"/>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may contain certain estimates such as estimates of accrued depreciation, and so forth.  But the final value opinion is just that – an </a:t>
            </a:r>
            <a:r>
              <a:rPr lang="en-US" b="1" baseline="0" dirty="0" smtClean="0"/>
              <a:t>opinion</a:t>
            </a:r>
            <a:r>
              <a:rPr lang="en-US" baseline="0" dirty="0" smtClean="0"/>
              <a:t> of value.</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275</a:t>
            </a:fld>
            <a:endParaRPr lang="en-US"/>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Those facts and their verification MUST be in the workfiles and, ideally, summarized within the report.</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276</a:t>
            </a:fld>
            <a:endParaRPr lang="en-US"/>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277</a:t>
            </a:fld>
            <a:endParaRPr lang="en-US"/>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your opinion has </a:t>
            </a:r>
            <a:r>
              <a:rPr lang="en-US" strike="noStrike" baseline="0" dirty="0" smtClean="0"/>
              <a:t>no basis in fact and analyses, </a:t>
            </a:r>
            <a:r>
              <a:rPr lang="en-US" baseline="0" dirty="0" smtClean="0"/>
              <a:t>then your opinion is congruently baseless</a:t>
            </a:r>
            <a:r>
              <a:rPr lang="en-US" strike="noStrike"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278</a:t>
            </a:fld>
            <a:endParaRPr lang="en-US"/>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your opinion has </a:t>
            </a:r>
            <a:r>
              <a:rPr lang="en-US" strike="noStrike" baseline="0" dirty="0" smtClean="0"/>
              <a:t>no basis in fact and analyses, </a:t>
            </a:r>
            <a:r>
              <a:rPr lang="en-US" baseline="0" dirty="0" smtClean="0"/>
              <a:t>then your opinion is congruently baseless</a:t>
            </a:r>
            <a:r>
              <a:rPr lang="en-US" strike="noStrike"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279</a:t>
            </a:fld>
            <a:endParaRPr lang="en-US"/>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your opinion has </a:t>
            </a:r>
            <a:r>
              <a:rPr lang="en-US" strike="noStrike" baseline="0" dirty="0" smtClean="0"/>
              <a:t>no basis in fact and analyses, </a:t>
            </a:r>
            <a:r>
              <a:rPr lang="en-US" baseline="0" dirty="0" smtClean="0"/>
              <a:t>then your opinion is congruently baseless</a:t>
            </a:r>
            <a:r>
              <a:rPr lang="en-US" strike="noStrike"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280</a:t>
            </a:fld>
            <a:endParaRPr lang="en-US"/>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Raw facts include MLS print-outs, CoStar Data, university studies, private studies, LoopNet data, MVS data, newspaper articles, Case/Schiller studies, and so forth.</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281</a:t>
            </a:fld>
            <a:endParaRPr lang="en-US"/>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 appraiser is basically an analyst.</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282</a:t>
            </a:fld>
            <a:endParaRPr lang="en-US"/>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 appraiser is basically an analyst.</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283</a:t>
            </a:fld>
            <a:endParaRPr lang="en-US"/>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284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love to bring charges against appraisers of failure to exercise</a:t>
            </a:r>
            <a:r>
              <a:rPr lang="en-US" baseline="0" dirty="0" smtClean="0"/>
              <a:t> proper due diligence even though USPAP has no definition of it.  The </a:t>
            </a:r>
            <a:r>
              <a:rPr lang="en-US" u="sng" baseline="0" dirty="0" smtClean="0"/>
              <a:t>Comment</a:t>
            </a:r>
            <a:r>
              <a:rPr lang="en-US" baseline="0" dirty="0" smtClean="0"/>
              <a:t> to SR1-1(c) uses this term, but without a context to define it.  AO-22 puts it in a context of effort to obtain relevant information about the subject property, but nothing else.  AO-24 talks about due diligence and increasing the public’s trust in the profession.  FAQ #162 couples it to carelessness and negligence, but does not define it, nor indicate carelessness or negligence about what.   </a:t>
            </a:r>
            <a:r>
              <a:rPr lang="en-US" baseline="0" dirty="0" err="1" smtClean="0"/>
              <a:t>Carel</a:t>
            </a:r>
            <a:r>
              <a:rPr lang="en-US" baseline="0" smtClean="0"/>
              <a:t> essness</a:t>
            </a:r>
            <a:r>
              <a:rPr lang="en-US" baseline="0" dirty="0" smtClean="0"/>
              <a:t> and negligence have legal and ethical definitions, but no specific USPAP definition.</a:t>
            </a:r>
          </a:p>
          <a:p>
            <a:endParaRPr lang="en-US" baseline="0" dirty="0" smtClean="0"/>
          </a:p>
          <a:p>
            <a:r>
              <a:rPr lang="en-US" baseline="0" dirty="0" smtClean="0"/>
              <a:t>However, the lack of a USPAP-specific definition does not mean it will not be enforced against you.</a:t>
            </a:r>
          </a:p>
          <a:p>
            <a:r>
              <a:rPr lang="en-US" baseline="0" dirty="0" smtClean="0"/>
              <a:t>Lack of due diligence can also suggest fraud.</a:t>
            </a:r>
          </a:p>
          <a:p>
            <a:endParaRPr lang="en-US" baseline="0" dirty="0" smtClean="0"/>
          </a:p>
          <a:p>
            <a:r>
              <a:rPr lang="en-US" baseline="0" dirty="0" smtClean="0"/>
              <a:t>SR1-1(b) </a:t>
            </a:r>
            <a:r>
              <a:rPr lang="en-US" u="sng" baseline="0" dirty="0" smtClean="0"/>
              <a:t>Comment</a:t>
            </a:r>
            <a:r>
              <a:rPr lang="en-US" baseline="0" dirty="0" smtClean="0"/>
              <a:t>:  “…[d]</a:t>
            </a:r>
            <a:r>
              <a:rPr lang="en-US" baseline="0" dirty="0" err="1" smtClean="0"/>
              <a:t>iligence</a:t>
            </a:r>
            <a:r>
              <a:rPr lang="en-US" baseline="0" dirty="0" smtClean="0"/>
              <a:t> is required to identify and analyze the factors, conditions, data, and other information that would have a significant effect on the credibility of the assignment results”</a:t>
            </a:r>
          </a:p>
          <a:p>
            <a:endParaRPr lang="en-US" baseline="0" dirty="0" smtClean="0"/>
          </a:p>
          <a:p>
            <a:r>
              <a:rPr lang="en-US" baseline="0" dirty="0" smtClean="0"/>
              <a:t>SE1-1(c) </a:t>
            </a:r>
            <a:r>
              <a:rPr lang="en-US" u="sng" baseline="0" dirty="0" smtClean="0"/>
              <a:t>Comment</a:t>
            </a:r>
            <a:r>
              <a:rPr lang="en-US" baseline="0" dirty="0" smtClean="0"/>
              <a:t>:  “…[t]his Standards Rule requires an appraiser to use due diligence and due care.”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28</a:t>
            </a:fld>
            <a:endParaRPr lang="en-US"/>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i.e</a:t>
            </a:r>
            <a:r>
              <a:rPr lang="en-US" baseline="0" dirty="0" smtClean="0"/>
              <a:t>, via  the use of supported and substantiated facts, not mere unproven assumptions.</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285</a:t>
            </a:fld>
            <a:endParaRPr lang="en-US"/>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i.e</a:t>
            </a:r>
            <a:r>
              <a:rPr lang="en-US" baseline="0" dirty="0" smtClean="0"/>
              <a:t>, via  the use of supported and substantiated facts, not mere unproven assumptions.</a:t>
            </a:r>
          </a:p>
        </p:txBody>
      </p:sp>
      <p:sp>
        <p:nvSpPr>
          <p:cNvPr id="4" name="Slide Number Placeholder 3"/>
          <p:cNvSpPr>
            <a:spLocks noGrp="1"/>
          </p:cNvSpPr>
          <p:nvPr>
            <p:ph type="sldNum" sz="quarter" idx="10"/>
          </p:nvPr>
        </p:nvSpPr>
        <p:spPr/>
        <p:txBody>
          <a:bodyPr/>
          <a:lstStyle/>
          <a:p>
            <a:fld id="{90268F63-2B82-4349-830D-C559B9892598}" type="slidenum">
              <a:rPr lang="en-US" smtClean="0"/>
              <a:pPr/>
              <a:t>286</a:t>
            </a:fld>
            <a:endParaRPr lang="en-US"/>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287</a:t>
            </a:fld>
            <a:endParaRPr lang="en-US"/>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288</a:t>
            </a:fld>
            <a:endParaRPr lang="en-US"/>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289</a:t>
            </a:fld>
            <a:endParaRPr lang="en-US"/>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must be able to prove all of our conclusions</a:t>
            </a:r>
            <a:r>
              <a:rPr lang="en-US" b="1" dirty="0" smtClean="0"/>
              <a:t>.</a:t>
            </a:r>
            <a:r>
              <a:rPr lang="en-US" b="1" baseline="0" dirty="0" smtClean="0"/>
              <a:t>  That proof must be in the workfile(s).</a:t>
            </a:r>
            <a:endParaRPr lang="en-US" b="1"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290</a:t>
            </a:fld>
            <a:endParaRPr lang="en-US"/>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Thank you!</a:t>
            </a:r>
            <a:endParaRPr lang="en-US" baseline="0" dirty="0" smtClean="0"/>
          </a:p>
        </p:txBody>
      </p:sp>
      <p:sp>
        <p:nvSpPr>
          <p:cNvPr id="4" name="Slide Number Placeholder 3"/>
          <p:cNvSpPr>
            <a:spLocks noGrp="1"/>
          </p:cNvSpPr>
          <p:nvPr>
            <p:ph type="sldNum" sz="quarter" idx="10"/>
          </p:nvPr>
        </p:nvSpPr>
        <p:spPr/>
        <p:txBody>
          <a:bodyPr/>
          <a:lstStyle/>
          <a:p>
            <a:fld id="{90268F63-2B82-4349-830D-C559B9892598}" type="slidenum">
              <a:rPr lang="en-US" smtClean="0"/>
              <a:pPr/>
              <a:t>291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a:t>
            </a:r>
            <a:r>
              <a:rPr lang="en-US" baseline="0" dirty="0" smtClean="0"/>
              <a:t> here is that evidence informs the appraiser’s thinking, not bias, not baseless assumptions or presuppositions.   </a:t>
            </a:r>
          </a:p>
          <a:p>
            <a:endParaRPr lang="en-US" baseline="0" dirty="0" smtClean="0"/>
          </a:p>
          <a:p>
            <a:r>
              <a:rPr lang="en-US" baseline="0" dirty="0" smtClean="0"/>
              <a:t>INFORMED BY EVIDENCE.  If an appraiser’s reasoning and conclusions are not informed by evidence, they are then informed by bias.  There are only those two sources of information.</a:t>
            </a:r>
          </a:p>
          <a:p>
            <a:endParaRPr lang="en-US" baseline="0" dirty="0" smtClean="0"/>
          </a:p>
          <a:p>
            <a:r>
              <a:rPr lang="en-US" sz="1200" i="1" dirty="0" smtClean="0">
                <a:hlinkClick r:id="rId3"/>
              </a:rPr>
              <a:t>http://dictionary.reference.com/browse/Critical+thinking</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a:t>
            </a:r>
            <a:r>
              <a:rPr lang="en-US" baseline="0" dirty="0" smtClean="0"/>
              <a:t> here is that evidence informs the appraiser’s thinking, not bias, not baseless assumptions or presuppositions.   INFORMED BY EVIDENCE.  If an appraiser’s reasoning and conclusions are not informed by evidence, they are then informed by bias.  There are only those two sources of information.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basically where the seminar</a:t>
            </a:r>
            <a:r>
              <a:rPr lang="en-US" baseline="0" dirty="0" smtClean="0"/>
              <a:t> starts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will either protect you or indict you.</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USPAP</a:t>
            </a:r>
            <a:r>
              <a:rPr lang="en-US" baseline="0" dirty="0" smtClean="0"/>
              <a:t> uses the singular term “workfile”.  Many appraisers use multiple files to store data.  This is OK.  Just make sure that if you have to send in your “workfile”, you send in everything THE FIRST TIME.  When you send in other stuff after the first submission, the state thinks you used the interim to come up with the data you did not submit in the first place.  Yes, the state will hold that against you. </a:t>
            </a:r>
          </a:p>
          <a:p>
            <a:endParaRPr lang="en-US" baseline="0" dirty="0" smtClean="0"/>
          </a:p>
          <a:p>
            <a:r>
              <a:rPr lang="en-US" baseline="0" dirty="0" smtClean="0"/>
              <a:t>Typically a state wants to see papers bound into a manila folder.  However, sending a CD or a travel drive, will ALL of the workfile on it, is OK</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TRUE COPY is</a:t>
            </a:r>
            <a:r>
              <a:rPr lang="en-US" baseline="0" dirty="0" smtClean="0"/>
              <a:t> one with a signature on the Certification (SR2-3), but that signature may be a photocopy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here is not what to do with/to the workfile(s)</a:t>
            </a:r>
            <a:r>
              <a:rPr lang="en-US" baseline="0" dirty="0" smtClean="0"/>
              <a:t> after the letter from the state or subpoena from the plaintiff/defendant arrives.  The point here is to have a workfile of such quality and completeness as to be able to avoid any major </a:t>
            </a:r>
            <a:r>
              <a:rPr lang="en-US" baseline="0" smtClean="0"/>
              <a:t>problems/defend yourself </a:t>
            </a:r>
            <a:r>
              <a:rPr lang="en-US" baseline="0" dirty="0" smtClean="0"/>
              <a:t>when and if those documents ever arrive. Such files are a repository and source of data.</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the state (and courts, too!) nails the appraiser.  What this means, for good or ill, is that if the appraiser draws a conclusion, forms an opinion, or makes a statement of fact anywhere in the report, there must be evidence in the workfile to support it (them).  If not, then the state can bring charges of violation of  SR1-3(a) [see the </a:t>
            </a:r>
            <a:r>
              <a:rPr lang="en-US" u="sng" baseline="0" dirty="0" smtClean="0"/>
              <a:t>Commen</a:t>
            </a:r>
            <a:r>
              <a:rPr lang="en-US" baseline="0" dirty="0" smtClean="0"/>
              <a:t>t] as to use of unsupported assumptions.</a:t>
            </a:r>
          </a:p>
          <a:p>
            <a:endParaRPr lang="en-US" baseline="0" dirty="0" smtClean="0"/>
          </a:p>
          <a:p>
            <a:r>
              <a:rPr lang="en-US" baseline="0" dirty="0" smtClean="0"/>
              <a:t>Yes, this is vague as well as open to differing interpretations, not only by the states’ enforce of USPAP, but by investigating officers, as well.   Not only that, it is subject to interpretation from complaint to complaint.   However, right now its all we’ve got, so we have to live with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the state (and courts, too!) nails the appraiser.  What this means, for good or ill, is that if the appraiser draws a conclusion, forms an opinion, or makes a statement of fact anywhere in the report, there must be evidence in the workfile to support it (them).  If not, then the state can bring charges of violation of  SR1-3(a) [see the </a:t>
            </a:r>
            <a:r>
              <a:rPr lang="en-US" u="sng" baseline="0" dirty="0" smtClean="0"/>
              <a:t>Commen</a:t>
            </a:r>
            <a:r>
              <a:rPr lang="en-US" baseline="0" dirty="0" smtClean="0"/>
              <a:t>t] as to use of unsupported assumptions.</a:t>
            </a:r>
          </a:p>
          <a:p>
            <a:endParaRPr lang="en-US" baseline="0" dirty="0" smtClean="0"/>
          </a:p>
          <a:p>
            <a:r>
              <a:rPr lang="en-US" baseline="0" dirty="0" smtClean="0"/>
              <a:t>Yes, this is vague as well as open to differing interpretations, not only by the states’ enforce of USPAP, but by investigating officers, as well.   Not only that, it is subject to interpretation from complaint to complaint.   However, right now its all we’ve got, so we have to live with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the state (and courts, too!) nails the appraiser.  What this means, for good or ill, is that if the appraiser draws a conclusion, forms an opinion, or makes a statement of fact anywhere in the report, there must be evidence in the workfile to support it (them).  If not, then the state can bring charges of violation of  SR1-3(a) [see the </a:t>
            </a:r>
            <a:r>
              <a:rPr lang="en-US" u="sng" baseline="0" dirty="0" smtClean="0"/>
              <a:t>Commen</a:t>
            </a:r>
            <a:r>
              <a:rPr lang="en-US" baseline="0" dirty="0" smtClean="0"/>
              <a:t>t] as to use of unsupported assumptions.</a:t>
            </a:r>
          </a:p>
          <a:p>
            <a:endParaRPr lang="en-US" baseline="0" dirty="0" smtClean="0"/>
          </a:p>
          <a:p>
            <a:r>
              <a:rPr lang="en-US" baseline="0" dirty="0" smtClean="0"/>
              <a:t>Yes, this is vague as well as open to differing interpretations, not only by the states’ enforce of USPAP, but by investigating officers, as well.   Not only that, it is subject to interpretation from complaint to complaint.   However, right now its all we’ve got, so we have to live with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the state (and courts, too!) nails the appraiser.  What this means, for good or ill, is that if the appraiser draws a conclusion, forms an opinion, or makes a statement of fact anywhere in the report, there must be evidence in the workfile to support it (them).  If not, then the state can bring charges of violation of  SR1-3(a) [see the </a:t>
            </a:r>
            <a:r>
              <a:rPr lang="en-US" u="sng" baseline="0" dirty="0" smtClean="0"/>
              <a:t>Commen</a:t>
            </a:r>
            <a:r>
              <a:rPr lang="en-US" baseline="0" dirty="0" smtClean="0"/>
              <a:t>t] as to use of unsupported assumptions.</a:t>
            </a:r>
          </a:p>
          <a:p>
            <a:endParaRPr lang="en-US" baseline="0" dirty="0" smtClean="0"/>
          </a:p>
          <a:p>
            <a:r>
              <a:rPr lang="en-US" baseline="0" dirty="0" smtClean="0"/>
              <a:t>Yes, this is vague as well as open to differing interpretations, not only by the states’ enforce of USPAP, but by investigating officers, as well.   Not only that, it is subject to interpretation from complaint to complaint.   However, right now its all we’ve got, so we have to live with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the state (and courts, too!) nails the appraiser.  What this means, for good or ill, is that if the appraiser draws a conclusion, forms an opinion, or makes a statement of fact anywhere in the report, there must be evidence in the workfile to support it (them).  If not, then the state can bring charges of violation of  SR1-3(a) [see the </a:t>
            </a:r>
            <a:r>
              <a:rPr lang="en-US" u="sng" baseline="0" dirty="0" smtClean="0"/>
              <a:t>Commen</a:t>
            </a:r>
            <a:r>
              <a:rPr lang="en-US" baseline="0" dirty="0" smtClean="0"/>
              <a:t>t] as to use of unsupported assumptions.</a:t>
            </a:r>
          </a:p>
          <a:p>
            <a:endParaRPr lang="en-US" baseline="0" dirty="0" smtClean="0"/>
          </a:p>
          <a:p>
            <a:r>
              <a:rPr lang="en-US" baseline="0" dirty="0" smtClean="0"/>
              <a:t>Yes, this is vague as well as open to differing interpretations, not only by the states’ enforce of USPAP, but by investigating officers, as well.   Not only that, it is subject to interpretation from complaint to complaint.   However, right now its all we’ve got, so we have to live with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same stuff should be in it:  all of the necessary data to support the conclusions and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the</a:t>
            </a:r>
            <a:r>
              <a:rPr lang="en-US" baseline="0" dirty="0" smtClean="0"/>
              <a:t> data necessary to support the appraiser’s conclusions and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 data necessary to support the appraiser’s conclusions and value.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Ditto</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Ditto</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Ditto</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SR2-3 relative to Certification of</a:t>
            </a:r>
            <a:r>
              <a:rPr lang="en-US" baseline="0" dirty="0" smtClean="0"/>
              <a:t> Compliance with USPAP</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SR2-3 relative to Certification of</a:t>
            </a:r>
            <a:r>
              <a:rPr lang="en-US" baseline="0" dirty="0" smtClean="0"/>
              <a:t> Compliance with USPAP</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SR2-3 relative to Certification of</a:t>
            </a:r>
            <a:r>
              <a:rPr lang="en-US" baseline="0" dirty="0" smtClean="0"/>
              <a:t> Compliance with USPAP</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SR2-3 relative to Certification of</a:t>
            </a:r>
            <a:r>
              <a:rPr lang="en-US" baseline="0" dirty="0" smtClean="0"/>
              <a:t> Compliance with USPAP.</a:t>
            </a:r>
          </a:p>
          <a:p>
            <a:endParaRPr lang="en-US" baseline="0" dirty="0" smtClean="0"/>
          </a:p>
          <a:p>
            <a:r>
              <a:rPr lang="en-US" baseline="0" dirty="0" smtClean="0"/>
              <a:t>They both require proof or support for the appraiser’s conclusions and opinions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SR2-3 relative to Certification of</a:t>
            </a:r>
            <a:r>
              <a:rPr lang="en-US" baseline="0" dirty="0" smtClean="0"/>
              <a:t> Compliance with USPAP</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68F63-2B82-4349-830D-C559B989259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a:t>
            </a:r>
            <a:r>
              <a:rPr lang="en-US" baseline="0" dirty="0" smtClean="0"/>
              <a:t> such support must be present in one form or another.</a:t>
            </a:r>
          </a:p>
          <a:p>
            <a:endParaRPr lang="en-US" baseline="0" dirty="0" smtClean="0"/>
          </a:p>
          <a:p>
            <a:r>
              <a:rPr lang="en-US" baseline="0" dirty="0" smtClean="0"/>
              <a:t>While this support may not need to be physically in the workfile, it must be available somewhere so the appraiser can access it timely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we review at the end, too.</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a:t>
            </a:r>
            <a:r>
              <a:rPr lang="en-US" baseline="0" dirty="0" smtClean="0"/>
              <a:t> such support must be present in one form or another.</a:t>
            </a:r>
          </a:p>
          <a:p>
            <a:endParaRPr lang="en-US" baseline="0" dirty="0" smtClean="0"/>
          </a:p>
          <a:p>
            <a:r>
              <a:rPr lang="en-US" baseline="0" dirty="0" smtClean="0"/>
              <a:t>While this support may not need to be physically in the workfile, it must be available somewhere so the appraiser can access it timely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Beware of</a:t>
            </a:r>
            <a:r>
              <a:rPr lang="en-US" baseline="0" dirty="0" smtClean="0"/>
              <a:t> using more than one source for a legal description since they may conflict and the appraiser will have to explain that conflict.  It may be necessary to include an extraordinary assumption of there is an issue with the legal description.  If you are going to include a legal description by reference to a deed or mortgage or other authoritative document, then have a copy of it in the workfile even if that means making a copy of it from another workfile and putting it into the one you are working on now.</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extraordinary assumption only after have exhausted all other sources.  Make</a:t>
            </a:r>
            <a:r>
              <a:rPr lang="en-US" baseline="0" dirty="0" smtClean="0"/>
              <a:t> sure you can document your efforts to obtain the legal, but could not.  REMEMBER PROPER DISCLOSURE!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extraordinary assumption only after have exhausted all other sources.  Make</a:t>
            </a:r>
            <a:r>
              <a:rPr lang="en-US" baseline="0" dirty="0" smtClean="0"/>
              <a:t> sure you can document your efforts to obtain the legal, but could not.  REMEMBER PROPER DISCLOSURE!</a:t>
            </a:r>
          </a:p>
          <a:p>
            <a:endParaRPr lang="en-US" baseline="0" dirty="0" smtClean="0"/>
          </a:p>
          <a:p>
            <a:r>
              <a:rPr lang="en-US" baseline="0" dirty="0" smtClean="0"/>
              <a:t>Proper disclosure is not only disclosing the use of the hypothetical condition or the extraordinary assumption, but this as well: “if the appraiser had not used &lt;an EXTRAORDINARY ASSUMPTION or a HYPOTHETICAL CONDITION&gt; as part of this value conclusion, the value opinion might have been different.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next slide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engagement letter is the evidence you</a:t>
            </a:r>
            <a:r>
              <a:rPr lang="en-US" baseline="0" dirty="0" smtClean="0"/>
              <a:t> have been hired, as well as evidence of compliance with FIRREA.  The reviewer is going to check it out to determine of complied with its terms. </a:t>
            </a:r>
          </a:p>
          <a:p>
            <a:endParaRPr lang="en-US" baseline="0" dirty="0" smtClean="0"/>
          </a:p>
          <a:p>
            <a:r>
              <a:rPr lang="en-US" baseline="0" dirty="0" smtClean="0"/>
              <a:t>Failure to comply can be a USPAP violation in the form a misrepresentation (SR2-1(a)).</a:t>
            </a:r>
          </a:p>
          <a:p>
            <a:endParaRPr lang="en-US" baseline="0" dirty="0" smtClean="0"/>
          </a:p>
          <a:p>
            <a:r>
              <a:rPr lang="en-US" baseline="0" dirty="0" smtClean="0"/>
              <a:t>If an appraiser and report do not have to comply with Fannie/Freddie, then USPAP applies, but not Fannie/Freddie guidelines (i.e., no CU)</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SR1-2(e)(iv); SR1-5(a), (b), and the</a:t>
            </a:r>
            <a:r>
              <a:rPr lang="en-US" baseline="0" dirty="0" smtClean="0"/>
              <a:t> </a:t>
            </a:r>
            <a:r>
              <a:rPr lang="en-US" u="sng" baseline="0" dirty="0" smtClean="0"/>
              <a:t>Commen</a:t>
            </a:r>
            <a:r>
              <a:rPr lang="en-US" baseline="0" dirty="0" smtClean="0"/>
              <a:t>t; AO-1</a:t>
            </a:r>
          </a:p>
          <a:p>
            <a:endParaRPr lang="en-US" baseline="0" dirty="0" smtClean="0"/>
          </a:p>
          <a:p>
            <a:r>
              <a:rPr lang="en-US" baseline="0" dirty="0" smtClean="0"/>
              <a:t>The parties may not want you to have a copy of the P&amp;S agreement.  Fine.  You HAVE to ask, but they are under no obligation to give it to you  The workfile MUST then have a detailed schedule of what you did to get it, however.</a:t>
            </a:r>
          </a:p>
          <a:p>
            <a:endParaRPr lang="en-US" baseline="0" dirty="0" smtClean="0"/>
          </a:p>
          <a:p>
            <a:r>
              <a:rPr lang="en-US" baseline="0" dirty="0" smtClean="0"/>
              <a:t>Fannie Mae selling guide makes it clear the lender is to provide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SR1-2(e)(iv); SR1-5(a), (b), and the</a:t>
            </a:r>
            <a:r>
              <a:rPr lang="en-US" baseline="0" dirty="0" smtClean="0"/>
              <a:t> </a:t>
            </a:r>
            <a:r>
              <a:rPr lang="en-US" u="sng" baseline="0" dirty="0" smtClean="0"/>
              <a:t>Commen</a:t>
            </a:r>
            <a:r>
              <a:rPr lang="en-US" baseline="0" dirty="0" smtClean="0"/>
              <a:t>t; AO-1</a:t>
            </a:r>
          </a:p>
          <a:p>
            <a:endParaRPr lang="en-US" baseline="0" dirty="0" smtClean="0"/>
          </a:p>
          <a:p>
            <a:r>
              <a:rPr lang="en-US" baseline="0" dirty="0" smtClean="0"/>
              <a:t>The parties may not want you to have a copy of the P&amp;S agreement.  Fine.  You HAVE to ask, but they are under no obligation to give it to you  The workfile MUST then have a detailed schedule of what you did to get it, however.</a:t>
            </a:r>
          </a:p>
          <a:p>
            <a:endParaRPr lang="en-US" baseline="0" dirty="0" smtClean="0"/>
          </a:p>
          <a:p>
            <a:r>
              <a:rPr lang="en-US" baseline="0" dirty="0" smtClean="0"/>
              <a:t>Fannie Mae selling guide makes it clear the lender is to provide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we review at the end, too.  This is a </a:t>
            </a:r>
            <a:r>
              <a:rPr lang="en-US" dirty="0" err="1" smtClean="0"/>
              <a:t>PREview</a:t>
            </a:r>
            <a:r>
              <a:rPr lang="en-US" dirty="0" smtClean="0"/>
              <a:t> of the Review.</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SR1-2(e)(iv); SR1-5(a), (b), and the</a:t>
            </a:r>
            <a:r>
              <a:rPr lang="en-US" baseline="0" dirty="0" smtClean="0"/>
              <a:t> </a:t>
            </a:r>
            <a:r>
              <a:rPr lang="en-US" u="sng" baseline="0" dirty="0" smtClean="0"/>
              <a:t>Commen</a:t>
            </a:r>
            <a:r>
              <a:rPr lang="en-US" baseline="0" dirty="0" smtClean="0"/>
              <a:t>t; AO-1</a:t>
            </a:r>
          </a:p>
          <a:p>
            <a:endParaRPr lang="en-US" baseline="0" dirty="0" smtClean="0"/>
          </a:p>
          <a:p>
            <a:r>
              <a:rPr lang="en-US" baseline="0" dirty="0" smtClean="0"/>
              <a:t>The parties may not want you to have a copy of the P&amp;S agreement.  Fine.  You HAVE to ask, but they are under no obligation to give it to you  The workfile MUST then have a detailed schedule of what you did to get it, however.</a:t>
            </a:r>
          </a:p>
          <a:p>
            <a:endParaRPr lang="en-US" baseline="0" dirty="0" smtClean="0"/>
          </a:p>
          <a:p>
            <a:r>
              <a:rPr lang="en-US" baseline="0" dirty="0" smtClean="0"/>
              <a:t>Fannie Mae selling guide makes it clear the lender is to provide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SR1-2(e)(iv); SR1-5(a), (b), and the</a:t>
            </a:r>
            <a:r>
              <a:rPr lang="en-US" baseline="0" dirty="0" smtClean="0"/>
              <a:t> </a:t>
            </a:r>
            <a:r>
              <a:rPr lang="en-US" u="sng" baseline="0" dirty="0" smtClean="0"/>
              <a:t>Commen</a:t>
            </a:r>
            <a:r>
              <a:rPr lang="en-US" baseline="0" dirty="0" smtClean="0"/>
              <a:t>t; AO-1</a:t>
            </a:r>
          </a:p>
          <a:p>
            <a:endParaRPr lang="en-US" baseline="0" dirty="0" smtClean="0"/>
          </a:p>
          <a:p>
            <a:r>
              <a:rPr lang="en-US" baseline="0" dirty="0" smtClean="0"/>
              <a:t>The parties may not want you to have a copy of the P&amp;S agreement.  Fine.  You HAVE to ask, but they are under no obligation to give it to you  The workfile MUST then have a detailed schedule of what you did to get it, however.</a:t>
            </a:r>
          </a:p>
          <a:p>
            <a:endParaRPr lang="en-US" baseline="0" dirty="0" smtClean="0"/>
          </a:p>
          <a:p>
            <a:r>
              <a:rPr lang="en-US" baseline="0" dirty="0" smtClean="0"/>
              <a:t>Fannie Mae selling guide makes it clear the lender is to provide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it the perfect</a:t>
            </a:r>
            <a:r>
              <a:rPr lang="en-US" baseline="0" dirty="0" smtClean="0"/>
              <a:t> verification source?  Assuming nobody is lying, it lays out for you, in a legal document, the intentions of the parties to it, as well as how, when, and where their minds met.</a:t>
            </a:r>
          </a:p>
          <a:p>
            <a:endParaRPr lang="en-US" baseline="0" dirty="0" smtClean="0"/>
          </a:p>
          <a:p>
            <a:r>
              <a:rPr lang="en-US" baseline="0" dirty="0" smtClean="0"/>
              <a:t>NOTE:  requirement to analyze the P&amp;S agreement is in the context of its availability.  If nobody will give you one, then you can’t analyze it.  Ethically, however, you are bound to ask for it.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appraiser chooses the neighborhood</a:t>
            </a:r>
            <a:r>
              <a:rPr lang="en-US" baseline="0" dirty="0" smtClean="0"/>
              <a:t> boundaries.  However, this must be done via analysis of market forces, then coupled with critical thinking.</a:t>
            </a:r>
            <a:endParaRPr lang="en-US" dirty="0" smtClean="0"/>
          </a:p>
          <a:p>
            <a:endParaRPr lang="en-US" dirty="0" smtClean="0"/>
          </a:p>
          <a:p>
            <a:r>
              <a:rPr lang="en-US" dirty="0" smtClean="0"/>
              <a:t>The neighborhood data are important since these</a:t>
            </a:r>
            <a:r>
              <a:rPr lang="en-US" baseline="0" dirty="0" smtClean="0"/>
              <a:t> influence the subject’s market value.  Those data are to include (in one form or another):</a:t>
            </a:r>
          </a:p>
          <a:p>
            <a:endParaRPr lang="en-US" baseline="0" dirty="0" smtClean="0"/>
          </a:p>
          <a:p>
            <a:pPr marL="233218" indent="-233218">
              <a:buFont typeface="+mj-lt"/>
              <a:buAutoNum type="arabicPeriod"/>
            </a:pPr>
            <a:r>
              <a:rPr lang="en-US" baseline="0" dirty="0" smtClean="0"/>
              <a:t>Demand factors and how/why they have changed over time</a:t>
            </a:r>
          </a:p>
          <a:p>
            <a:pPr marL="233218" indent="-233218">
              <a:buFont typeface="+mj-lt"/>
              <a:buAutoNum type="arabicPeriod"/>
            </a:pPr>
            <a:r>
              <a:rPr lang="en-US" baseline="0" dirty="0" smtClean="0"/>
              <a:t>Supply factors and how/why they have changed over time</a:t>
            </a:r>
          </a:p>
          <a:p>
            <a:pPr marL="233218" indent="-233218">
              <a:buFont typeface="+mj-lt"/>
              <a:buAutoNum type="arabicPeriod"/>
            </a:pPr>
            <a:r>
              <a:rPr lang="en-US" baseline="0" dirty="0" smtClean="0"/>
              <a:t>The neighborhood’s reputation with buyers</a:t>
            </a:r>
          </a:p>
          <a:p>
            <a:pPr marL="233218" indent="-233218">
              <a:buFont typeface="+mj-lt"/>
              <a:buAutoNum type="arabicPeriod"/>
            </a:pPr>
            <a:r>
              <a:rPr lang="en-US" baseline="0" dirty="0" smtClean="0"/>
              <a:t>The neighborhood’s employment factors</a:t>
            </a:r>
          </a:p>
          <a:p>
            <a:pPr marL="233218" indent="-233218">
              <a:buFont typeface="+mj-lt"/>
              <a:buAutoNum type="arabicPeriod"/>
            </a:pPr>
            <a:r>
              <a:rPr lang="en-US" baseline="0" dirty="0" smtClean="0"/>
              <a:t>Data on schools</a:t>
            </a:r>
          </a:p>
          <a:p>
            <a:pPr marL="233218" indent="-233218">
              <a:buFont typeface="+mj-lt"/>
              <a:buAutoNum type="arabicPeriod"/>
            </a:pPr>
            <a:r>
              <a:rPr lang="en-US" baseline="0" dirty="0" smtClean="0"/>
              <a:t>And so forth</a:t>
            </a:r>
          </a:p>
          <a:p>
            <a:pPr marL="233218" indent="-233218">
              <a:buFont typeface="+mj-lt"/>
              <a:buAutoNum type="arabicPeriod"/>
            </a:pPr>
            <a:endParaRPr lang="en-US" baseline="0" dirty="0" smtClean="0"/>
          </a:p>
          <a:p>
            <a:pPr marL="233218" indent="-233218"/>
            <a:r>
              <a:rPr lang="en-US" dirty="0" smtClean="0"/>
              <a:t>Via analyses</a:t>
            </a:r>
            <a:r>
              <a:rPr lang="en-US" baseline="0" dirty="0" smtClean="0"/>
              <a:t> of the extent of what influences the subject’s market values, the APPRAISER chooses those boundaries.  </a:t>
            </a:r>
            <a:endParaRPr lang="en-US" dirty="0" smtClean="0"/>
          </a:p>
          <a:p>
            <a:pPr marL="233218" indent="-233218"/>
            <a:endParaRPr lang="en-US" dirty="0" smtClean="0"/>
          </a:p>
          <a:p>
            <a:pPr marL="233218" indent="-233218"/>
            <a:r>
              <a:rPr lang="en-US" dirty="0" smtClean="0"/>
              <a:t>The neighborhood’s boundaries are those points immediately</a:t>
            </a:r>
            <a:r>
              <a:rPr lang="en-US" baseline="0" dirty="0" smtClean="0"/>
              <a:t> outside of which what influences the subject’s market value no longer influences it.</a:t>
            </a:r>
          </a:p>
          <a:p>
            <a:pPr marL="233218" indent="-233218"/>
            <a:endParaRPr lang="en-US" baseline="0" dirty="0" smtClean="0"/>
          </a:p>
          <a:p>
            <a:pPr marL="233218" indent="-233218"/>
            <a:r>
              <a:rPr lang="en-US" baseline="0" dirty="0" smtClean="0"/>
              <a:t>There are built-in conflicts </a:t>
            </a:r>
            <a:r>
              <a:rPr lang="en-US" baseline="0" dirty="0" err="1" smtClean="0"/>
              <a:t>bewteen</a:t>
            </a:r>
            <a:r>
              <a:rPr lang="en-US" baseline="0" dirty="0" smtClean="0"/>
              <a:t> an appraiser choosing the neighborhood boundaries, and CU using Census Group Boundaries.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218" indent="-233218"/>
            <a:r>
              <a:rPr lang="en-US" baseline="0" dirty="0" smtClean="0"/>
              <a:t>There are built-in conflicts between an appraiser choosing the neighborhood boundaries, and CU using Census Group Boundaries.  Therefore the appraisal report and the CU algorithms may not compare the same items.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true,</a:t>
            </a:r>
            <a:r>
              <a:rPr lang="en-US" baseline="0" dirty="0" smtClean="0"/>
              <a:t> there may have been few or no sales in a neighborhood within the recent past.  Then the appraiser looks for an alternative, competing neighborhood from which to choose sales, or goes even further into the past to find comps.</a:t>
            </a:r>
          </a:p>
          <a:p>
            <a:endParaRPr lang="en-US" baseline="0" dirty="0" smtClean="0"/>
          </a:p>
          <a:p>
            <a:r>
              <a:rPr lang="en-US" baseline="0" dirty="0" smtClean="0"/>
              <a:t>Use of ANALOGUES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true,</a:t>
            </a:r>
            <a:r>
              <a:rPr lang="en-US" baseline="0" dirty="0" smtClean="0"/>
              <a:t> there may have been few or no sales in a neighborhood within the recent past.  Then the appraiser looks for an alternative, competing neighborhood from which to choose sales, or goes even further into the past to find comps.</a:t>
            </a:r>
          </a:p>
          <a:p>
            <a:endParaRPr lang="en-US" baseline="0" dirty="0" smtClean="0"/>
          </a:p>
          <a:p>
            <a:r>
              <a:rPr lang="en-US" baseline="0" dirty="0" smtClean="0"/>
              <a:t>Use of ANALOGUES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did the appraiser determine the neighborhood was urban, suburban, or rural?  Are</a:t>
            </a:r>
            <a:r>
              <a:rPr lang="en-US" baseline="0" dirty="0" smtClean="0"/>
              <a:t> these the only three neighborhood qualifications allowed?  </a:t>
            </a:r>
          </a:p>
          <a:p>
            <a:endParaRPr lang="en-US" baseline="0" dirty="0" smtClean="0"/>
          </a:p>
          <a:p>
            <a:r>
              <a:rPr lang="en-US" baseline="0" dirty="0" smtClean="0"/>
              <a:t>How did the appraiser determine the percentage of the neighborhood that is built up.  If the neighborhood is composed of 5-acre ranchettes, and all of them are sold and improved with houses, etc, then the neighborhood is 100% built-up even though the neighborhood is mostly vacant land since density is at the highest level the current zoning will permit.</a:t>
            </a:r>
          </a:p>
          <a:p>
            <a:endParaRPr lang="en-US" baseline="0" dirty="0" smtClean="0"/>
          </a:p>
          <a:p>
            <a:r>
              <a:rPr lang="en-US" baseline="0" dirty="0" smtClean="0"/>
              <a:t>What determines  a neighborhood’s growth rate?   This is really a stupid question on the form since only a neighborhood with growth potential can grow.  A fully developed neighborhood cannot grow any more.  It highest and best use can change, but if there are 100 lots in the neighborhood, you can’t build 101 houses.  You can tear down a house and build another one, but that reflects a functional obsolescence in one house, on the part of one owner or buyer, not growth.</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appraisers</a:t>
            </a:r>
            <a:r>
              <a:rPr lang="en-US" baseline="0" dirty="0" smtClean="0"/>
              <a:t> find themselves in trouble.  If there is no support for the one-unit housing trends, the appraiser has informed this conclusion with bias, not with facts or evidence.</a:t>
            </a:r>
          </a:p>
          <a:p>
            <a:endParaRPr lang="en-US" baseline="0" dirty="0" smtClean="0"/>
          </a:p>
          <a:p>
            <a:r>
              <a:rPr lang="en-US" baseline="0" dirty="0" smtClean="0"/>
              <a:t>This part of the 1004 report is asking the appraiser to analyze and then state the dynamic balance between supply of housing in the neighborhood as of a specific date, and the demand for it as of that same date.  Clearly these trends are historical.  The appraiser should track them over the past 6-months and 12-months and so explain the results of that analysis within the report.</a:t>
            </a:r>
          </a:p>
          <a:p>
            <a:endParaRPr lang="en-US" baseline="0" dirty="0" smtClean="0"/>
          </a:p>
          <a:p>
            <a:r>
              <a:rPr lang="en-US" baseline="0" dirty="0" smtClean="0"/>
              <a:t>Understand that, per basic economic theory, a neighborhood cannot have long-term stable property values if there is a shortage of demand relative to supply.  When demand exceeds supply, prices rise.  When supply exceeds demand, prices fall.</a:t>
            </a:r>
          </a:p>
          <a:p>
            <a:endParaRPr lang="en-US" baseline="0" dirty="0" smtClean="0"/>
          </a:p>
          <a:p>
            <a:r>
              <a:rPr lang="en-US" baseline="0" dirty="0" smtClean="0"/>
              <a:t>If there is a short-term anomaly, and this relationship is not the case, then the appraiser must explain it, not merely state it.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appraisers</a:t>
            </a:r>
            <a:r>
              <a:rPr lang="en-US" baseline="0" dirty="0" smtClean="0"/>
              <a:t> find themselves in trouble.  If there is no support for the one-unit housing trends, the appraiser has informed this conclusion with bias, not with facts or evidence.</a:t>
            </a:r>
          </a:p>
          <a:p>
            <a:endParaRPr lang="en-US" baseline="0" dirty="0" smtClean="0"/>
          </a:p>
          <a:p>
            <a:r>
              <a:rPr lang="en-US" baseline="0" dirty="0" smtClean="0"/>
              <a:t>This part of the 1004 report is asking the appraiser to analyze and then state the dynamic balance between supply of housing in the neighborhood as of a specific date, and the demand for it as of that same date.  Clearly these trends are historical.  The appraiser should track them over the past 6-months and 12-months and so explain the results of that analysis within the report.</a:t>
            </a:r>
          </a:p>
          <a:p>
            <a:endParaRPr lang="en-US" baseline="0" dirty="0" smtClean="0"/>
          </a:p>
          <a:p>
            <a:r>
              <a:rPr lang="en-US" baseline="0" dirty="0" smtClean="0"/>
              <a:t>Understand that, per basic economic theory, a neighborhood cannot have long-term stable property values if there is a shortage of demand relative to supply.  When demand exceeds supply, prices rise.  When supply exceeds demand, prices fall.</a:t>
            </a:r>
          </a:p>
          <a:p>
            <a:endParaRPr lang="en-US" baseline="0" dirty="0" smtClean="0"/>
          </a:p>
          <a:p>
            <a:r>
              <a:rPr lang="en-US" baseline="0" dirty="0" smtClean="0"/>
              <a:t>If there is a short-term anomaly, and this relationship is not the case, then the appraiser must explain it, not merely state it.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CRITICAL THINKING as important throughout all of this program, as well as in appraisal in general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reasons these are vertical on the form</a:t>
            </a:r>
            <a:r>
              <a:rPr lang="en-US" baseline="0" dirty="0" smtClean="0"/>
              <a:t> rather than horizontal (as they seem to be) is that (1) if property values are increasing, then there is an imbalance of demand over supply and marketing times are less than three months; (2) if property values are stable, then supply and demand are in a dynamic balance and marketing times are 3-6 months; (3) if property values are declining, then there is an over-supply of houses relative to the demand for them, thus marketing times are more than 6-months.</a:t>
            </a:r>
          </a:p>
          <a:p>
            <a:endParaRPr lang="en-US" baseline="0" dirty="0" smtClean="0"/>
          </a:p>
          <a:p>
            <a:r>
              <a:rPr lang="en-US" baseline="0" dirty="0" smtClean="0"/>
              <a:t>It is true there can be “lag-times” to account for.  However, the rules of economics generally apply.</a:t>
            </a:r>
          </a:p>
          <a:p>
            <a:endParaRPr lang="en-US" baseline="0" dirty="0" smtClean="0"/>
          </a:p>
          <a:p>
            <a:r>
              <a:rPr lang="en-US" baseline="0" dirty="0" smtClean="0"/>
              <a:t>In transitioning markets, there may be exceptions to these dicta, but then the appraiser had to analyze that market-in-transition, and report on it within the report.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fill these out does not require the appraiser to show the extremes.  Rather it is looking for trends; one standard-deviations from the mean on a bell curve, if you will, </a:t>
            </a:r>
            <a:r>
              <a:rPr lang="en-US" baseline="0" dirty="0" err="1" smtClean="0"/>
              <a:t>shoud</a:t>
            </a:r>
            <a:r>
              <a:rPr lang="en-US" baseline="0" dirty="0" smtClean="0"/>
              <a:t> contain about 67% of responses.  Real estate data are, however, notoriously non-bell curvilinear.    </a:t>
            </a:r>
          </a:p>
          <a:p>
            <a:endParaRPr lang="en-US" baseline="0" dirty="0" smtClean="0"/>
          </a:p>
          <a:p>
            <a:r>
              <a:rPr lang="en-US" baseline="0" dirty="0" smtClean="0"/>
              <a:t>Note that one of the first entries on the form the REVIEWER looks at is the predominant value for the subject’s neighborhood.  If the subject’s final value opinion is much above or below that predominant figure, the appraiser needs to be able to explain why.  A value either much above or below the predominant neighborhood value suggests (a) an under-utilization of the site; (b) a functional problem with the improvements (either an over- or an under-improvement); (c) a site that’s too big for the neighborhood (which raises the issues of either excess or surplus land); or (d) some combination of these.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little reason</a:t>
            </a:r>
            <a:r>
              <a:rPr lang="en-US" baseline="0" dirty="0" smtClean="0"/>
              <a:t> to use boilerplate in a report unless its presence positively affects your analyses and value conclusions.  Most of it is mindless drivel and has no place in a professional, technical document.   Market-evidence and critical thinking carry the day.</a:t>
            </a:r>
          </a:p>
          <a:p>
            <a:endParaRPr lang="en-US" baseline="0" dirty="0" smtClean="0"/>
          </a:p>
          <a:p>
            <a:r>
              <a:rPr lang="en-US" baseline="0" dirty="0" smtClean="0"/>
              <a:t>Typically, boilerplate does not communicate anything – it merely fills space.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not a surveyor or civil engineer, don’t do your own vacant land measurements since you are responsible </a:t>
            </a:r>
            <a:r>
              <a:rPr lang="en-US" smtClean="0"/>
              <a:t>for them.  </a:t>
            </a:r>
            <a:r>
              <a:rPr lang="en-US" dirty="0" smtClean="0"/>
              <a:t>Lack of competence; lack</a:t>
            </a:r>
            <a:r>
              <a:rPr lang="en-US" baseline="0" dirty="0" smtClean="0"/>
              <a:t> of due diligence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not a surveyor or civil engineer, don’t do your own vacant land measurements since you are responsible </a:t>
            </a:r>
            <a:r>
              <a:rPr lang="en-US" smtClean="0"/>
              <a:t>for them.  </a:t>
            </a:r>
            <a:r>
              <a:rPr lang="en-US" dirty="0" smtClean="0"/>
              <a:t>Lack of competence; lack</a:t>
            </a:r>
            <a:r>
              <a:rPr lang="en-US" baseline="0" dirty="0" smtClean="0"/>
              <a:t> of due diligence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not a surveyor or civil engineer, don’t do your own vacant land measurements since you are responsible for them.  Lack of competence; lack</a:t>
            </a:r>
            <a:r>
              <a:rPr lang="en-US" baseline="0" dirty="0" smtClean="0"/>
              <a:t> of due diligence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appraiser</a:t>
            </a:r>
            <a:r>
              <a:rPr lang="en-US" baseline="0" dirty="0" smtClean="0"/>
              <a:t> does not understand the zoning, how can the appraiser determine a legal use of the property, which is one of the components of highest and best use?  </a:t>
            </a:r>
          </a:p>
          <a:p>
            <a:endParaRPr lang="en-US" baseline="0" dirty="0" smtClean="0"/>
          </a:p>
          <a:p>
            <a:r>
              <a:rPr lang="en-US" baseline="0" dirty="0" smtClean="0"/>
              <a:t>If the appraiser cannot determine a property’s highest and best use, how can the appraiser choose rental and sales comps?</a:t>
            </a:r>
          </a:p>
          <a:p>
            <a:endParaRPr lang="en-US" baseline="0" dirty="0" smtClean="0"/>
          </a:p>
          <a:p>
            <a:r>
              <a:rPr lang="en-US" baseline="0" dirty="0" smtClean="0"/>
              <a:t>If the appraiser cannot choose rental and sales comps, how can the appraiser appraise the property?</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the place</a:t>
            </a:r>
            <a:r>
              <a:rPr lang="en-US" baseline="0" dirty="0" smtClean="0"/>
              <a:t> to cover highest and best use since we do not have the time.  If you are unsure on this, see the 14</a:t>
            </a:r>
            <a:r>
              <a:rPr lang="en-US" baseline="30000" dirty="0" smtClean="0"/>
              <a:t>th</a:t>
            </a:r>
            <a:r>
              <a:rPr lang="en-US" baseline="0" dirty="0" smtClean="0"/>
              <a:t> ed. of THE APPRAISAL OF REAL ESTATE or other appropriate text.  Take some classes on the subject.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the place</a:t>
            </a:r>
            <a:r>
              <a:rPr lang="en-US" baseline="0" dirty="0" smtClean="0"/>
              <a:t> to cover highest and best use since we do not have the time.  If you are unsure on this, see the 14</a:t>
            </a:r>
            <a:r>
              <a:rPr lang="en-US" baseline="30000" dirty="0" smtClean="0"/>
              <a:t>th</a:t>
            </a:r>
            <a:r>
              <a:rPr lang="en-US" baseline="0" dirty="0" smtClean="0"/>
              <a:t> ed. of THE APPRAISAL OF REAL ESTATE or other appropriate text.  Take some classes on the subject.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the place</a:t>
            </a:r>
            <a:r>
              <a:rPr lang="en-US" baseline="0" dirty="0" smtClean="0"/>
              <a:t> to cover highest and best use since we do not have the time.  If you are unsure on this, see the 14</a:t>
            </a:r>
            <a:r>
              <a:rPr lang="en-US" baseline="30000" dirty="0" smtClean="0"/>
              <a:t>th</a:t>
            </a:r>
            <a:r>
              <a:rPr lang="en-US" baseline="0" dirty="0" smtClean="0"/>
              <a:t> ed. of THE APPRAISAL OF REAL ESTATE or other appropriate text.  Take some classes on the subject.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 I &amp; O</a:t>
            </a:r>
          </a:p>
          <a:p>
            <a:endParaRPr lang="en-US" dirty="0" smtClean="0"/>
          </a:p>
          <a:p>
            <a:r>
              <a:rPr lang="en-US" dirty="0" smtClean="0"/>
              <a:t>…expected by the client, intended users and the public in general  (see USPAP’s preamble for reference to the public)</a:t>
            </a:r>
          </a:p>
          <a:p>
            <a:endParaRPr lang="en-US" dirty="0" smtClean="0"/>
          </a:p>
          <a:p>
            <a:r>
              <a:rPr lang="en-US" dirty="0" smtClean="0"/>
              <a:t>…valuation services (see USPAP’s definition) means EVERYTHING an </a:t>
            </a:r>
            <a:r>
              <a:rPr lang="en-US" i="1" dirty="0" smtClean="0"/>
              <a:t>appraiser</a:t>
            </a:r>
            <a:r>
              <a:rPr lang="en-US" dirty="0" smtClean="0"/>
              <a:t> does as an appraiser;</a:t>
            </a:r>
            <a:r>
              <a:rPr lang="en-US" baseline="0" dirty="0" smtClean="0"/>
              <a:t> </a:t>
            </a:r>
            <a:r>
              <a:rPr lang="en-US" i="1" baseline="0" dirty="0" smtClean="0"/>
              <a:t>any</a:t>
            </a:r>
            <a:r>
              <a:rPr lang="en-US" baseline="0" dirty="0" smtClean="0"/>
              <a:t> assignment an appraiser undertakes;</a:t>
            </a:r>
          </a:p>
          <a:p>
            <a:endParaRPr lang="en-US" baseline="0" dirty="0" smtClean="0"/>
          </a:p>
          <a:p>
            <a:r>
              <a:rPr lang="en-US" baseline="0" dirty="0" smtClean="0"/>
              <a:t>…USPAP has no definition of competent, but it means one who has the judgment to know what to do in any given assignment situation, and then one who has the experiential chops to execute on the decisions reached via the judgment;</a:t>
            </a:r>
          </a:p>
          <a:p>
            <a:endParaRPr lang="en-US" baseline="0" dirty="0" smtClean="0"/>
          </a:p>
          <a:p>
            <a:r>
              <a:rPr lang="en-US" baseline="0" dirty="0" smtClean="0"/>
              <a:t>…independent, impartial, and objective means without bias; without personal accommodation of any part of the appraisal assignment; conclusions based solely on the appraiser’s critical thinking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the place</a:t>
            </a:r>
            <a:r>
              <a:rPr lang="en-US" baseline="0" dirty="0" smtClean="0"/>
              <a:t> to cover highest and best use since we do not have the time.  If you are unsure on this, see the 14</a:t>
            </a:r>
            <a:r>
              <a:rPr lang="en-US" baseline="30000" dirty="0" smtClean="0"/>
              <a:t>th</a:t>
            </a:r>
            <a:r>
              <a:rPr lang="en-US" baseline="0" dirty="0" smtClean="0"/>
              <a:t> ed. of THE APPRAISAL OF REAL ESTATE or other appropriate text.  Take some classes on the subject.</a:t>
            </a:r>
          </a:p>
          <a:p>
            <a:endParaRPr lang="en-US" baseline="0" dirty="0" smtClean="0"/>
          </a:p>
          <a:p>
            <a:r>
              <a:rPr lang="en-US" baseline="0" dirty="0" smtClean="0"/>
              <a:t>See SR2-2(a)(x), which states “…when an opinion of highest and best use was developed by the appraiser, summarize the support and rationale for that opinion…”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the place</a:t>
            </a:r>
            <a:r>
              <a:rPr lang="en-US" baseline="0" dirty="0" smtClean="0"/>
              <a:t> to cover highest and best use since we do not have the time.  If you are unsure on this, see the 14</a:t>
            </a:r>
            <a:r>
              <a:rPr lang="en-US" baseline="30000" dirty="0" smtClean="0"/>
              <a:t>th</a:t>
            </a:r>
            <a:r>
              <a:rPr lang="en-US" baseline="0" dirty="0" smtClean="0"/>
              <a:t> ed. of THE APPRAISAL OF REAL ESTATE or other appropriate text.  Take some classes on the subject.</a:t>
            </a:r>
          </a:p>
          <a:p>
            <a:endParaRPr lang="en-US" baseline="0" dirty="0" smtClean="0"/>
          </a:p>
          <a:p>
            <a:r>
              <a:rPr lang="en-US" baseline="0" dirty="0" smtClean="0"/>
              <a:t>See SR2-2(a)(x, xi), which states “…when an opinion of highest and best use was developed by the appraiser, summarize the support and rationale for that opinion…”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Failure to have such analyses in the work file(s) may constitute failure to exercise</a:t>
            </a:r>
            <a:r>
              <a:rPr lang="en-US" baseline="0" dirty="0" smtClean="0"/>
              <a:t> proper due diligence, in and of itself a USPAP violation.  </a:t>
            </a:r>
          </a:p>
          <a:p>
            <a:endParaRPr lang="en-US" baseline="0" dirty="0" smtClean="0"/>
          </a:p>
          <a:p>
            <a:r>
              <a:rPr lang="en-US" baseline="0" dirty="0" smtClean="0"/>
              <a:t>In all candor, the highest and best use as vacant may be more important (as well as harder to deduce) than the highest and best use as improved since the land value component of the Cost approach is dependent on this analysis.  Even if the appraiser omits analysis via the cost approach (DANGER!), the appraiser still must know the value of the subject site and the comparable sites as if vacant to make site and location adjustments.</a:t>
            </a:r>
          </a:p>
          <a:p>
            <a:endParaRPr lang="en-US" baseline="0" dirty="0" smtClean="0"/>
          </a:p>
          <a:p>
            <a:r>
              <a:rPr lang="en-US" baseline="0" dirty="0" smtClean="0"/>
              <a:t>See the </a:t>
            </a:r>
            <a:r>
              <a:rPr lang="en-US" i="1" baseline="0" dirty="0" smtClean="0"/>
              <a:t>Comment</a:t>
            </a:r>
            <a:r>
              <a:rPr lang="en-US" baseline="0" dirty="0" smtClean="0"/>
              <a:t> to SR1-1(c);  AO-22 (l. 199);  AO24 (l. 12);  and FAQ162 for more on the concept of due diligence.</a:t>
            </a:r>
          </a:p>
          <a:p>
            <a:endParaRPr lang="en-US" baseline="0" dirty="0" smtClean="0"/>
          </a:p>
          <a:p>
            <a:r>
              <a:rPr lang="en-US" baseline="0" dirty="0" smtClean="0"/>
              <a:t>These analyses do not have to be voluminous, but they do have to be there.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there may be RARE</a:t>
            </a:r>
            <a:r>
              <a:rPr lang="en-US" baseline="0" dirty="0" smtClean="0"/>
              <a:t> exceptions to this dictum, they are RARE (and would apply solely to one-of-a-kind properties).  </a:t>
            </a:r>
          </a:p>
          <a:p>
            <a:endParaRPr lang="en-US" baseline="0" dirty="0" smtClean="0"/>
          </a:p>
          <a:p>
            <a:r>
              <a:rPr lang="en-US" baseline="0" dirty="0" smtClean="0"/>
              <a:t>THIS MAY BE THE MOST IMPORTANT COMCEPT IN THE ENTIRE PRESENTATION</a:t>
            </a:r>
          </a:p>
          <a:p>
            <a:endParaRPr lang="en-US" baseline="0" dirty="0" smtClean="0"/>
          </a:p>
          <a:p>
            <a:r>
              <a:rPr lang="en-US" baseline="0" dirty="0" smtClean="0"/>
              <a:t>See </a:t>
            </a:r>
            <a:r>
              <a:rPr lang="en-US" u="sng" baseline="0" dirty="0" smtClean="0"/>
              <a:t>Appraising Residential Properties, 4</a:t>
            </a:r>
            <a:r>
              <a:rPr lang="en-US" u="sng" baseline="30000" dirty="0" smtClean="0"/>
              <a:t>th</a:t>
            </a:r>
            <a:r>
              <a:rPr lang="en-US" u="sng" baseline="0" dirty="0" smtClean="0"/>
              <a:t> ed</a:t>
            </a:r>
            <a:r>
              <a:rPr lang="en-US" baseline="0" dirty="0" smtClean="0"/>
              <a:t>. at p. 261, 262, “…[an] appraiser must be careful not to base a land or site value estimate on properties that only appear similar to the subject property or properties that are similar only as improved.  The comparable sites on which the value indication is based must have the same highest and best use as the subject property.  A careful highest and best use analysis of the subject property and each comparable property is needed to make this determination.”  Then on p. 314 it states, “[t]o investigate and select comparable properties, an appraiser…analyzes the highest and best use of each potential comparable to test its comparability with the subject…”  On p. 315 is the statement that “…[e]ach potential comparable should be analyzed to determine the highest and best use of the land as though vacant and the property as improved…”   On p. 316, this text makes it clear that if a property “…is a potential comparable and the subject property is located on an inferior site or secondary street, the highest and best use of the improved subject and the potential comparable may well differ.  The highest and best use of the subject property and a potential comparable must be the sale or similar for both the site as though vacant and the property as improved.  Otherwise, the comparable should be eliminated from further consideration.”  Finally, on p. 321is this statement:  “In general, potential comparables will be discarded if their highest and best use is not </a:t>
            </a:r>
            <a:r>
              <a:rPr lang="en-US" baseline="0" dirty="0" err="1" smtClean="0"/>
              <a:t>thhe</a:t>
            </a:r>
            <a:r>
              <a:rPr lang="en-US" baseline="0" dirty="0" smtClean="0"/>
              <a:t> same as that of the subject property.”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there may be RARE</a:t>
            </a:r>
            <a:r>
              <a:rPr lang="en-US" baseline="0" dirty="0" smtClean="0"/>
              <a:t> exceptions to this dictum, they are RARE (and would apply solely to one-of-a-kind properties).  </a:t>
            </a:r>
          </a:p>
          <a:p>
            <a:endParaRPr lang="en-US" baseline="0" dirty="0" smtClean="0"/>
          </a:p>
          <a:p>
            <a:r>
              <a:rPr lang="en-US" baseline="0" dirty="0" smtClean="0"/>
              <a:t>THIS MAY BE THE MOST IMPORTANT COMCEPT IN THE ENTIRE PRESENTATION</a:t>
            </a:r>
          </a:p>
          <a:p>
            <a:endParaRPr lang="en-US" baseline="0" dirty="0" smtClean="0"/>
          </a:p>
          <a:p>
            <a:r>
              <a:rPr lang="en-US" baseline="0" dirty="0" smtClean="0"/>
              <a:t>See </a:t>
            </a:r>
            <a:r>
              <a:rPr lang="en-US" u="sng" baseline="0" dirty="0" smtClean="0"/>
              <a:t>Appraising Residential Properties, 4</a:t>
            </a:r>
            <a:r>
              <a:rPr lang="en-US" u="sng" baseline="30000" dirty="0" smtClean="0"/>
              <a:t>th</a:t>
            </a:r>
            <a:r>
              <a:rPr lang="en-US" u="sng" baseline="0" dirty="0" smtClean="0"/>
              <a:t> ed</a:t>
            </a:r>
            <a:r>
              <a:rPr lang="en-US" baseline="0" dirty="0" smtClean="0"/>
              <a:t>. at p. 261, 262, “…[an] appraiser must be careful not to base a land or site value estimate on properties that only appear similar to the subject property or properties that are similar only as improved.  The comparable sites on which the value indication is based must have the same highest and best use as the subject property.  A careful highest and best use analysis of the subject property and each comparable property is needed to make this determination.”  Then on p. 314 it states, “[t]o investigate and select comparable properties, an appraiser…analyzes the highest and best use of each potential comparable to test its comparability with the subject…”  On p. 315 is the statement that “…[e]ach potential comparable should be analyzed to determine the highest and best use of the land as though vacant and the property as improved…”   On p. 316, this text makes it clear that if a property “…is a potential comparable and the subject property is located on an inferior site or secondary street, the highest and best use of the improved subject and the potential comparable may well differ.  The highest and best use of the subject property and a potential comparable must be the sale or similar for both the site as though vacant and the property as improved.  Otherwise, the comparable should be eliminated from further consideration.”  Finally, on p. 321is this statement:  “In general, potential comparables will be discarded if their highest and best use is not </a:t>
            </a:r>
            <a:r>
              <a:rPr lang="en-US" baseline="0" dirty="0" err="1" smtClean="0"/>
              <a:t>thhe</a:t>
            </a:r>
            <a:r>
              <a:rPr lang="en-US" baseline="0" dirty="0" smtClean="0"/>
              <a:t> same as that of the subject property.”  </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 USPAP,</a:t>
            </a:r>
            <a:r>
              <a:rPr lang="en-US" baseline="0" dirty="0" smtClean="0"/>
              <a:t> the appraiser must, WITHIN THE REPORT, describe the support and rationale for the highest and best use opinion within the report.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next slide on the importance of this</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highest and best use summary must be part and</a:t>
            </a:r>
            <a:r>
              <a:rPr lang="en-US" baseline="0" dirty="0" smtClean="0"/>
              <a:t> parcel of the appraisal report.  The analyses behind it must be part of the workfile(s).</a:t>
            </a:r>
          </a:p>
          <a:p>
            <a:endParaRPr lang="en-US" baseline="0" dirty="0" smtClean="0"/>
          </a:p>
          <a:p>
            <a:r>
              <a:rPr lang="en-US" baseline="0" dirty="0" smtClean="0"/>
              <a:t>To omit this summary is a serious USPAP violation</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condition/state</a:t>
            </a:r>
            <a:r>
              <a:rPr lang="en-US" baseline="0" dirty="0" smtClean="0"/>
              <a:t> of repairs of a property affect its market value if the costs of necessary repairs are significant, if there are structural damages to repair.  Such problems could be so extensive as to require the opinion of an architect, structural engineer, or a contractor.  These are all outside of an appraiser’s expertise.</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99</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we have to stop and think for a moment about all of the stuff on the first page of the 1004 form.  Why have we just gone to all of the time and trouble to get the stuff on the first page as accurate and authoritative as possible?  Why does the first page of the 1004 form end with a chance to showcase the extent of our analyses?  Why do the last two questions on this page use the word “describe” rather than the word “list”?</a:t>
            </a:r>
            <a:endParaRPr lang="en-US" dirty="0"/>
          </a:p>
        </p:txBody>
      </p:sp>
      <p:sp>
        <p:nvSpPr>
          <p:cNvPr id="4" name="Slide Number Placeholder 3"/>
          <p:cNvSpPr>
            <a:spLocks noGrp="1"/>
          </p:cNvSpPr>
          <p:nvPr>
            <p:ph type="sldNum" sz="quarter" idx="10"/>
          </p:nvPr>
        </p:nvSpPr>
        <p:spPr/>
        <p:txBody>
          <a:bodyPr/>
          <a:lstStyle/>
          <a:p>
            <a:fld id="{90268F63-2B82-4349-830D-C559B9892598}" type="slidenum">
              <a:rPr lang="en-US" smtClean="0"/>
              <a:pPr/>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020EB8C-8378-492B-A38F-EEABD46F5782}" type="datetime1">
              <a:rPr lang="en-US" smtClean="0"/>
              <a:pPr/>
              <a:t>5/13/2015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(c) 2015 Timothy C. Andersen.  All Rights Reserved</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CF8DF88-B906-4E93-9F54-55F6F22487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479270-E523-43A5-B8F2-0A92EE046366}" type="datetime1">
              <a:rPr lang="en-US" smtClean="0"/>
              <a:pPr/>
              <a:t>5/13/2015</a:t>
            </a:fld>
            <a:endParaRPr lang="en-US"/>
          </a:p>
        </p:txBody>
      </p:sp>
      <p:sp>
        <p:nvSpPr>
          <p:cNvPr id="5" name="Footer Placeholder 4"/>
          <p:cNvSpPr>
            <a:spLocks noGrp="1"/>
          </p:cNvSpPr>
          <p:nvPr>
            <p:ph type="ftr" sz="quarter" idx="11"/>
          </p:nvPr>
        </p:nvSpPr>
        <p:spPr/>
        <p:txBody>
          <a:bodyPr/>
          <a:lstStyle>
            <a:extLst/>
          </a:lstStyle>
          <a:p>
            <a:r>
              <a:rPr lang="en-US" smtClean="0"/>
              <a:t>(c) 2015 Timothy C. Andersen.  All Rights Reserved</a:t>
            </a:r>
            <a:endParaRPr lang="en-US"/>
          </a:p>
        </p:txBody>
      </p:sp>
      <p:sp>
        <p:nvSpPr>
          <p:cNvPr id="6" name="Slide Number Placeholder 5"/>
          <p:cNvSpPr>
            <a:spLocks noGrp="1"/>
          </p:cNvSpPr>
          <p:nvPr>
            <p:ph type="sldNum" sz="quarter" idx="12"/>
          </p:nvPr>
        </p:nvSpPr>
        <p:spPr/>
        <p:txBody>
          <a:bodyPr/>
          <a:lstStyle>
            <a:extLst/>
          </a:lstStyle>
          <a:p>
            <a:fld id="{7CF8DF88-B906-4E93-9F54-55F6F22487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E353CD-5204-40ED-8877-6E3E50CCF522}" type="datetime1">
              <a:rPr lang="en-US" smtClean="0"/>
              <a:pPr/>
              <a:t>5/13/2015</a:t>
            </a:fld>
            <a:endParaRPr lang="en-US"/>
          </a:p>
        </p:txBody>
      </p:sp>
      <p:sp>
        <p:nvSpPr>
          <p:cNvPr id="5" name="Footer Placeholder 4"/>
          <p:cNvSpPr>
            <a:spLocks noGrp="1"/>
          </p:cNvSpPr>
          <p:nvPr>
            <p:ph type="ftr" sz="quarter" idx="11"/>
          </p:nvPr>
        </p:nvSpPr>
        <p:spPr/>
        <p:txBody>
          <a:bodyPr/>
          <a:lstStyle>
            <a:extLst/>
          </a:lstStyle>
          <a:p>
            <a:r>
              <a:rPr lang="en-US" smtClean="0"/>
              <a:t>(c) 2015 Timothy C. Andersen.  All Rights Reserved</a:t>
            </a:r>
            <a:endParaRPr lang="en-US"/>
          </a:p>
        </p:txBody>
      </p:sp>
      <p:sp>
        <p:nvSpPr>
          <p:cNvPr id="6" name="Slide Number Placeholder 5"/>
          <p:cNvSpPr>
            <a:spLocks noGrp="1"/>
          </p:cNvSpPr>
          <p:nvPr>
            <p:ph type="sldNum" sz="quarter" idx="12"/>
          </p:nvPr>
        </p:nvSpPr>
        <p:spPr/>
        <p:txBody>
          <a:bodyPr/>
          <a:lstStyle>
            <a:extLst/>
          </a:lstStyle>
          <a:p>
            <a:fld id="{7CF8DF88-B906-4E93-9F54-55F6F22487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FE293C-CB84-48D6-9F9A-60E53DC0CF8F}" type="datetime1">
              <a:rPr lang="en-US" smtClean="0"/>
              <a:pPr/>
              <a:t>5/13/2015</a:t>
            </a:fld>
            <a:endParaRPr lang="en-US"/>
          </a:p>
        </p:txBody>
      </p:sp>
      <p:sp>
        <p:nvSpPr>
          <p:cNvPr id="5" name="Footer Placeholder 4"/>
          <p:cNvSpPr>
            <a:spLocks noGrp="1"/>
          </p:cNvSpPr>
          <p:nvPr>
            <p:ph type="ftr" sz="quarter" idx="11"/>
          </p:nvPr>
        </p:nvSpPr>
        <p:spPr/>
        <p:txBody>
          <a:bodyPr/>
          <a:lstStyle>
            <a:extLst/>
          </a:lstStyle>
          <a:p>
            <a:r>
              <a:rPr lang="en-US" smtClean="0"/>
              <a:t>(c) 2015 Timothy C. Andersen.  All Rights Reserved</a:t>
            </a:r>
            <a:endParaRPr lang="en-US"/>
          </a:p>
        </p:txBody>
      </p:sp>
      <p:sp>
        <p:nvSpPr>
          <p:cNvPr id="6" name="Slide Number Placeholder 5"/>
          <p:cNvSpPr>
            <a:spLocks noGrp="1"/>
          </p:cNvSpPr>
          <p:nvPr>
            <p:ph type="sldNum" sz="quarter" idx="12"/>
          </p:nvPr>
        </p:nvSpPr>
        <p:spPr/>
        <p:txBody>
          <a:bodyPr/>
          <a:lstStyle>
            <a:extLst/>
          </a:lstStyle>
          <a:p>
            <a:fld id="{7CF8DF88-B906-4E93-9F54-55F6F224878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E384B04-9CEC-4C22-9E73-33766F63AFBF}" type="datetime1">
              <a:rPr lang="en-US" smtClean="0"/>
              <a:pPr/>
              <a:t>5/13/2015</a:t>
            </a:fld>
            <a:endParaRPr lang="en-US"/>
          </a:p>
        </p:txBody>
      </p:sp>
      <p:sp>
        <p:nvSpPr>
          <p:cNvPr id="5" name="Footer Placeholder 4"/>
          <p:cNvSpPr>
            <a:spLocks noGrp="1"/>
          </p:cNvSpPr>
          <p:nvPr>
            <p:ph type="ftr" sz="quarter" idx="11"/>
          </p:nvPr>
        </p:nvSpPr>
        <p:spPr/>
        <p:txBody>
          <a:bodyPr/>
          <a:lstStyle>
            <a:extLst/>
          </a:lstStyle>
          <a:p>
            <a:r>
              <a:rPr lang="en-US" smtClean="0"/>
              <a:t>(c) 2015 Timothy C. Andersen.  All Rights Reserved</a:t>
            </a:r>
            <a:endParaRPr lang="en-US"/>
          </a:p>
        </p:txBody>
      </p:sp>
      <p:sp>
        <p:nvSpPr>
          <p:cNvPr id="6" name="Slide Number Placeholder 5"/>
          <p:cNvSpPr>
            <a:spLocks noGrp="1"/>
          </p:cNvSpPr>
          <p:nvPr>
            <p:ph type="sldNum" sz="quarter" idx="12"/>
          </p:nvPr>
        </p:nvSpPr>
        <p:spPr/>
        <p:txBody>
          <a:bodyPr/>
          <a:lstStyle>
            <a:extLst/>
          </a:lstStyle>
          <a:p>
            <a:fld id="{7CF8DF88-B906-4E93-9F54-55F6F224878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49A4E5-A8E6-4952-8DB3-ECA80762795A}" type="datetime1">
              <a:rPr lang="en-US" smtClean="0"/>
              <a:pPr/>
              <a:t>5/13/2015</a:t>
            </a:fld>
            <a:endParaRPr lang="en-US"/>
          </a:p>
        </p:txBody>
      </p:sp>
      <p:sp>
        <p:nvSpPr>
          <p:cNvPr id="6" name="Footer Placeholder 5"/>
          <p:cNvSpPr>
            <a:spLocks noGrp="1"/>
          </p:cNvSpPr>
          <p:nvPr>
            <p:ph type="ftr" sz="quarter" idx="11"/>
          </p:nvPr>
        </p:nvSpPr>
        <p:spPr/>
        <p:txBody>
          <a:bodyPr/>
          <a:lstStyle>
            <a:extLst/>
          </a:lstStyle>
          <a:p>
            <a:r>
              <a:rPr lang="en-US" smtClean="0"/>
              <a:t>(c) 2015 Timothy C. Andersen.  All Rights Reserved</a:t>
            </a:r>
            <a:endParaRPr lang="en-US"/>
          </a:p>
        </p:txBody>
      </p:sp>
      <p:sp>
        <p:nvSpPr>
          <p:cNvPr id="7" name="Slide Number Placeholder 6"/>
          <p:cNvSpPr>
            <a:spLocks noGrp="1"/>
          </p:cNvSpPr>
          <p:nvPr>
            <p:ph type="sldNum" sz="quarter" idx="12"/>
          </p:nvPr>
        </p:nvSpPr>
        <p:spPr/>
        <p:txBody>
          <a:bodyPr/>
          <a:lstStyle>
            <a:extLst/>
          </a:lstStyle>
          <a:p>
            <a:fld id="{7CF8DF88-B906-4E93-9F54-55F6F224878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24815B3-182B-4326-B507-BB5C948042FD}" type="datetime1">
              <a:rPr lang="en-US" smtClean="0"/>
              <a:pPr/>
              <a:t>5/13/2015</a:t>
            </a:fld>
            <a:endParaRPr lang="en-US"/>
          </a:p>
        </p:txBody>
      </p:sp>
      <p:sp>
        <p:nvSpPr>
          <p:cNvPr id="8" name="Footer Placeholder 7"/>
          <p:cNvSpPr>
            <a:spLocks noGrp="1"/>
          </p:cNvSpPr>
          <p:nvPr>
            <p:ph type="ftr" sz="quarter" idx="11"/>
          </p:nvPr>
        </p:nvSpPr>
        <p:spPr/>
        <p:txBody>
          <a:bodyPr/>
          <a:lstStyle>
            <a:extLst/>
          </a:lstStyle>
          <a:p>
            <a:r>
              <a:rPr lang="en-US" smtClean="0"/>
              <a:t>(c) 2015 Timothy C. Andersen.  All Rights Reserved</a:t>
            </a:r>
            <a:endParaRPr lang="en-US"/>
          </a:p>
        </p:txBody>
      </p:sp>
      <p:sp>
        <p:nvSpPr>
          <p:cNvPr id="9" name="Slide Number Placeholder 8"/>
          <p:cNvSpPr>
            <a:spLocks noGrp="1"/>
          </p:cNvSpPr>
          <p:nvPr>
            <p:ph type="sldNum" sz="quarter" idx="12"/>
          </p:nvPr>
        </p:nvSpPr>
        <p:spPr/>
        <p:txBody>
          <a:bodyPr/>
          <a:lstStyle>
            <a:extLst/>
          </a:lstStyle>
          <a:p>
            <a:fld id="{7CF8DF88-B906-4E93-9F54-55F6F224878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4052E44-1629-43B8-B246-B22F4C5215D0}" type="datetime1">
              <a:rPr lang="en-US" smtClean="0"/>
              <a:pPr/>
              <a:t>5/13/2015</a:t>
            </a:fld>
            <a:endParaRPr lang="en-US"/>
          </a:p>
        </p:txBody>
      </p:sp>
      <p:sp>
        <p:nvSpPr>
          <p:cNvPr id="4" name="Footer Placeholder 3"/>
          <p:cNvSpPr>
            <a:spLocks noGrp="1"/>
          </p:cNvSpPr>
          <p:nvPr>
            <p:ph type="ftr" sz="quarter" idx="11"/>
          </p:nvPr>
        </p:nvSpPr>
        <p:spPr/>
        <p:txBody>
          <a:bodyPr/>
          <a:lstStyle>
            <a:extLst/>
          </a:lstStyle>
          <a:p>
            <a:r>
              <a:rPr lang="en-US" smtClean="0"/>
              <a:t>(c) 2015 Timothy C. Andersen.  All Rights Reserved</a:t>
            </a:r>
            <a:endParaRPr lang="en-US"/>
          </a:p>
        </p:txBody>
      </p:sp>
      <p:sp>
        <p:nvSpPr>
          <p:cNvPr id="5" name="Slide Number Placeholder 4"/>
          <p:cNvSpPr>
            <a:spLocks noGrp="1"/>
          </p:cNvSpPr>
          <p:nvPr>
            <p:ph type="sldNum" sz="quarter" idx="12"/>
          </p:nvPr>
        </p:nvSpPr>
        <p:spPr/>
        <p:txBody>
          <a:bodyPr/>
          <a:lstStyle>
            <a:extLst/>
          </a:lstStyle>
          <a:p>
            <a:fld id="{7CF8DF88-B906-4E93-9F54-55F6F224878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2D2F86-2F97-4A70-9D58-1B8E748F615C}" type="datetime1">
              <a:rPr lang="en-US" smtClean="0"/>
              <a:pPr/>
              <a:t>5/13/2015</a:t>
            </a:fld>
            <a:endParaRPr lang="en-US"/>
          </a:p>
        </p:txBody>
      </p:sp>
      <p:sp>
        <p:nvSpPr>
          <p:cNvPr id="3" name="Footer Placeholder 2"/>
          <p:cNvSpPr>
            <a:spLocks noGrp="1"/>
          </p:cNvSpPr>
          <p:nvPr>
            <p:ph type="ftr" sz="quarter" idx="11"/>
          </p:nvPr>
        </p:nvSpPr>
        <p:spPr/>
        <p:txBody>
          <a:bodyPr/>
          <a:lstStyle>
            <a:extLst/>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extLst/>
          </a:lstStyle>
          <a:p>
            <a:fld id="{7CF8DF88-B906-4E93-9F54-55F6F22487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44DA2BB-4D66-45D9-94DF-1794B3FE668A}" type="datetime1">
              <a:rPr lang="en-US" smtClean="0"/>
              <a:pPr/>
              <a:t>5/13/2015</a:t>
            </a:fld>
            <a:endParaRPr lang="en-US"/>
          </a:p>
        </p:txBody>
      </p:sp>
      <p:sp>
        <p:nvSpPr>
          <p:cNvPr id="6" name="Footer Placeholder 5"/>
          <p:cNvSpPr>
            <a:spLocks noGrp="1"/>
          </p:cNvSpPr>
          <p:nvPr>
            <p:ph type="ftr" sz="quarter" idx="11"/>
          </p:nvPr>
        </p:nvSpPr>
        <p:spPr/>
        <p:txBody>
          <a:bodyPr/>
          <a:lstStyle>
            <a:extLst/>
          </a:lstStyle>
          <a:p>
            <a:r>
              <a:rPr lang="en-US" smtClean="0"/>
              <a:t>(c) 2015 Timothy C. Andersen.  All Rights Reserved</a:t>
            </a:r>
            <a:endParaRPr lang="en-US"/>
          </a:p>
        </p:txBody>
      </p:sp>
      <p:sp>
        <p:nvSpPr>
          <p:cNvPr id="7" name="Slide Number Placeholder 6"/>
          <p:cNvSpPr>
            <a:spLocks noGrp="1"/>
          </p:cNvSpPr>
          <p:nvPr>
            <p:ph type="sldNum" sz="quarter" idx="12"/>
          </p:nvPr>
        </p:nvSpPr>
        <p:spPr/>
        <p:txBody>
          <a:bodyPr/>
          <a:lstStyle>
            <a:extLst/>
          </a:lstStyle>
          <a:p>
            <a:fld id="{7CF8DF88-B906-4E93-9F54-55F6F224878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6FF101-383E-44BA-94EB-10A31D953C70}" type="datetime1">
              <a:rPr lang="en-US" smtClean="0"/>
              <a:pPr/>
              <a:t>5/13/2015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(c) 2015 Timothy C. Andersen.  All Rights Reserved</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CF8DF88-B906-4E93-9F54-55F6F224878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F29C67-49ED-4407-801E-91D5536C62C2}" type="datetime1">
              <a:rPr lang="en-US" smtClean="0"/>
              <a:pPr/>
              <a:t>5/13/2015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(c) 2015 Timothy C. Andersen.  All Rights Reserved</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CF8DF88-B906-4E93-9F54-55F6F22487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m@uspapexper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3.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4.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5.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6.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7.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8.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2.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3.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4.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1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5.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6.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7.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8.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9.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1.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2.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3.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4.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2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5.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6.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7.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8.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9.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1.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2.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3.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4.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3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5.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6.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7.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8.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9.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1.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2.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3.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4.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4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5.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6.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5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7.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5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8.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5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9.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5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www.google.com/imgres?imgurl=http://www.virtuescience.com/stone-henge.jpg&amp;imgrefurl=http://delorian64.wordpress.com/2009/12/02/%D7%94%D7%90%D7%98%D7%9C%D7%A0%D7%98%D7%99%D7%A1-%D7%A9%D7%9C-%D7%99%D7%A9%D7%A8%D7%90%D7%9C-%D7%A2%D7%AA%D7%9C%D7%99%D7%AA-%D7%99%D7%9D-%D7%95%D7%94%D7%9E%D7%A2%D7%92%D7%9C-%D7%94%D7%9E%D7%A1%D7%95/&amp;docid=i-XHh5U0s29rOM&amp;tbnid=Lthfq9XnsdIURM&amp;w=342&amp;h=235&amp;ei=VJsYUpSkHI_K9gTM-IHgAQ&amp;ved=0CAYQxiAwBA&amp;iact=c" TargetMode="External"/><Relationship Id="rId2" Type="http://schemas.openxmlformats.org/officeDocument/2006/relationships/notesSlide" Target="../notesSlides/notesSlide15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8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8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1.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8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2.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8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3.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8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4.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8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5.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6.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7.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8.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9.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1.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2.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3.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4.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19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5.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20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6.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20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7.xml.rels><?xml version="1.0" encoding="UTF-8" standalone="yes"?>
<Relationships xmlns="http://schemas.openxmlformats.org/package/2006/relationships"><Relationship Id="rId3" Type="http://schemas.openxmlformats.org/officeDocument/2006/relationships/hyperlink" Target="https://www.google.com/imgres?imgurl=http://www.slate.com/content/dam/slate/articles/health_and_science/science/2012/07/120705_DIS_SCI_CONSTRUCTION.jpg.CROP.rectangle3-large.jpg&amp;imgrefurl=http://www.slate.com/articles/business/the_dismal_science/2012/07/unemployment_manufacturing_and_construction_jobs_aren_t_coming_back_americans_need_new_skills_.html&amp;docid=WxTVQ-QjITFKRM&amp;tbnid=q64HFqPsv-2xuM:&amp;w=568&amp;h=346&amp;ei=nSEaUs_zK4qC8gSw_4CwDQ&amp;ved=0CAIQxiAwAA&amp;iact=c" TargetMode="External"/><Relationship Id="rId2" Type="http://schemas.openxmlformats.org/officeDocument/2006/relationships/notesSlide" Target="../notesSlides/notesSlide20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8.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0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09.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0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0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1.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0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2.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0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3.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0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4.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0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5.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6.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7.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1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8.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9.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1.xml.rels><?xml version="1.0" encoding="UTF-8" standalone="yes"?>
<Relationships xmlns="http://schemas.openxmlformats.org/package/2006/relationships"><Relationship Id="rId3" Type="http://schemas.openxmlformats.org/officeDocument/2006/relationships/hyperlink" Target="https://www.google.com/imgres?imgurl=http://cornerstonees.com/wp-content/uploads/2011/10/construction.jpg&amp;imgrefurl=http://www.cornerstonees.com/general/&amp;docid=MCQTqyoTVpteBM&amp;tbnid=Nu7hqIF00T-GDM:&amp;w=425&amp;h=282&amp;ei=V6gcUqHGGI268wTO4oCwBw&amp;ved=0CAIQxiAwAA&amp;iact=c" TargetMode="External"/><Relationship Id="rId2" Type="http://schemas.openxmlformats.org/officeDocument/2006/relationships/notesSlide" Target="../notesSlides/notesSlide2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2.xml.rels><?xml version="1.0" encoding="UTF-8" standalone="yes"?>
<Relationships xmlns="http://schemas.openxmlformats.org/package/2006/relationships"><Relationship Id="rId3" Type="http://schemas.openxmlformats.org/officeDocument/2006/relationships/hyperlink" Target="https://www.google.com/imgres?imgurl=http://goldsilver.com/re/common/images/images/How%20to%20Buy%20Gold%20Coins%20-%20GoldSilver_com.jpg&amp;imgrefurl=http://goldsilver.com/article/how-to-buy-gold-coins/&amp;docid=d3WS5m0u3WJU3M&amp;tbnid=IdAGFFewGmJrFM:&amp;w=850&amp;h=565&amp;ei=MwgqUsbZEYn48gTF7ICYBA&amp;ved=0CAIQxiAwAA&amp;iact=c" TargetMode="External"/><Relationship Id="rId2" Type="http://schemas.openxmlformats.org/officeDocument/2006/relationships/notesSlide" Target="../notesSlides/notesSlide21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3.xml.rels><?xml version="1.0" encoding="UTF-8" standalone="yes"?>
<Relationships xmlns="http://schemas.openxmlformats.org/package/2006/relationships"><Relationship Id="rId3" Type="http://schemas.openxmlformats.org/officeDocument/2006/relationships/hyperlink" Target="https://www.google.com/imgres?imgurl=http://goldsilver.com/re/common/images/images/How%20to%20Buy%20Gold%20Coins%20-%20GoldSilver_com.jpg&amp;imgrefurl=http://goldsilver.com/article/how-to-buy-gold-coins/&amp;docid=d3WS5m0u3WJU3M&amp;tbnid=IdAGFFewGmJrFM:&amp;w=850&amp;h=565&amp;ei=MwgqUsbZEYn48gTF7ICYBA&amp;ved=0CAIQxiAwAA&amp;iact=c" TargetMode="External"/><Relationship Id="rId2" Type="http://schemas.openxmlformats.org/officeDocument/2006/relationships/notesSlide" Target="../notesSlides/notesSlide21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4.xml.rels><?xml version="1.0" encoding="UTF-8" standalone="yes"?>
<Relationships xmlns="http://schemas.openxmlformats.org/package/2006/relationships"><Relationship Id="rId3" Type="http://schemas.openxmlformats.org/officeDocument/2006/relationships/hyperlink" Target="https://www.google.com/imgres?imgurl=http://goldsilver.com/re/common/images/images/How%20to%20Buy%20Gold%20Coins%20-%20GoldSilver_com.jpg&amp;imgrefurl=http://goldsilver.com/article/how-to-buy-gold-coins/&amp;docid=d3WS5m0u3WJU3M&amp;tbnid=IdAGFFewGmJrFM:&amp;w=850&amp;h=565&amp;ei=MwgqUsbZEYn48gTF7ICYBA&amp;ved=0CAIQxiAwAA&amp;iact=c" TargetMode="External"/><Relationship Id="rId2" Type="http://schemas.openxmlformats.org/officeDocument/2006/relationships/notesSlide" Target="../notesSlides/notesSlide219.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5.xml.rels><?xml version="1.0" encoding="UTF-8" standalone="yes"?>
<Relationships xmlns="http://schemas.openxmlformats.org/package/2006/relationships"><Relationship Id="rId3" Type="http://schemas.openxmlformats.org/officeDocument/2006/relationships/hyperlink" Target="https://www.google.com/imgres?imgurl=http://goldsilver.com/re/common/images/images/How%20to%20Buy%20Gold%20Coins%20-%20GoldSilver_com.jpg&amp;imgrefurl=http://goldsilver.com/article/how-to-buy-gold-coins/&amp;docid=d3WS5m0u3WJU3M&amp;tbnid=IdAGFFewGmJrFM:&amp;w=850&amp;h=565&amp;ei=MwgqUsbZEYn48gTF7ICYBA&amp;ved=0CAIQxiAwAA&amp;iact=c" TargetMode="External"/><Relationship Id="rId2" Type="http://schemas.openxmlformats.org/officeDocument/2006/relationships/notesSlide" Target="../notesSlides/notesSlide22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6.xml.rels><?xml version="1.0" encoding="UTF-8" standalone="yes"?>
<Relationships xmlns="http://schemas.openxmlformats.org/package/2006/relationships"><Relationship Id="rId3" Type="http://schemas.openxmlformats.org/officeDocument/2006/relationships/hyperlink" Target="https://www.google.com/imgres?imgurl=http://goldsilver.com/re/common/images/images/How%20to%20Buy%20Gold%20Coins%20-%20GoldSilver_com.jpg&amp;imgrefurl=http://goldsilver.com/article/how-to-buy-gold-coins/&amp;docid=d3WS5m0u3WJU3M&amp;tbnid=IdAGFFewGmJrFM:&amp;w=850&amp;h=565&amp;ei=MwgqUsbZEYn48gTF7ICYBA&amp;ved=0CAIQxiAwAA&amp;iact=c" TargetMode="External"/><Relationship Id="rId2" Type="http://schemas.openxmlformats.org/officeDocument/2006/relationships/notesSlide" Target="../notesSlides/notesSlide22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7.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2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8.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2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9.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2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2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1.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2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2.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2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3.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2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4.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2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5.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3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6.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31.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7.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3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8.xml.rels><?xml version="1.0" encoding="UTF-8" standalone="yes"?>
<Relationships xmlns="http://schemas.openxmlformats.org/package/2006/relationships"><Relationship Id="rId3" Type="http://schemas.openxmlformats.org/officeDocument/2006/relationships/hyperlink" Target="https://www.google.com/imgres?imgurl=http://www.ii-solutionsllc.com/images/OpenSafe.jpg&amp;imgrefurl=http://www.ii-solutionsllc.com/&amp;docid=kHSADA368ErsyM&amp;tbnid=TBRARJDRiCYVpM:&amp;w=220&amp;h=268&amp;ei=5zsqUuibEom49QT6qoHACw&amp;ved=0CAIQxiAwAA&amp;iact=c" TargetMode="External"/><Relationship Id="rId2" Type="http://schemas.openxmlformats.org/officeDocument/2006/relationships/notesSlide" Target="../notesSlides/notesSlide23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9.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3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3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1.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3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2.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37.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3.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3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4.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3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5.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4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6.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4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7.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4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8.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4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9.xml.rels><?xml version="1.0" encoding="UTF-8" standalone="yes"?>
<Relationships xmlns="http://schemas.openxmlformats.org/package/2006/relationships"><Relationship Id="rId3" Type="http://schemas.openxmlformats.org/officeDocument/2006/relationships/hyperlink" Target="https://www.google.com/imgres?imgurl=http://plpnetwork.com/wp-content/uploads/2012/05/bigstock-Critical-Thinking.jpg&amp;imgrefurl=http://plpnetwork.com/2012/05/25/teaching-critical-thinking-in-a-connected-world/&amp;docid=Nj_b-GmjsN81uM&amp;tbnid=J__zP5nBDCNAIM:&amp;w=560&amp;h=376&amp;ei=EkYqUuDIKI3a9ATKzIHoDQ&amp;ved=0CAIQxiAwAA&amp;iact=c" TargetMode="External"/><Relationship Id="rId2" Type="http://schemas.openxmlformats.org/officeDocument/2006/relationships/notesSlide" Target="../notesSlides/notesSlide24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BAXQvKIwuNrM&amp;tbnid=jdzjmnE0g6ed1M:&amp;ved=0CAUQjRw&amp;url=http://www.sodahead.com/fun/whats-the-worst-sunburn-uv-ever-had/question-274706/&amp;ei=emssUtX0CJDI9gTtzICABQ&amp;bvm=bv.51773540,d.eWU&amp;psig=AFQjCNECyU8eMtZsimgJVU4TcdXuQ58u8A&amp;ust=1378729038664641" TargetMode="External"/><Relationship Id="rId2" Type="http://schemas.openxmlformats.org/officeDocument/2006/relationships/notesSlide" Target="../notesSlides/notesSlide26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BAXQvKIwuNrM&amp;tbnid=jdzjmnE0g6ed1M:&amp;ved=0CAUQjRw&amp;url=http://www.sodahead.com/fun/whats-the-worst-sunburn-uv-ever-had/question-274706/&amp;ei=emssUtX0CJDI9gTtzICABQ&amp;bvm=bv.51773540,d.eWU&amp;psig=AFQjCNECyU8eMtZsimgJVU4TcdXuQ58u8A&amp;ust=1378729038664641" TargetMode="External"/><Relationship Id="rId2" Type="http://schemas.openxmlformats.org/officeDocument/2006/relationships/notesSlide" Target="../notesSlides/notesSlide26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BAXQvKIwuNrM&amp;tbnid=jdzjmnE0g6ed1M:&amp;ved=0CAUQjRw&amp;url=http://www.sodahead.com/fun/whats-the-worst-sunburn-uv-ever-had/question-274706/&amp;ei=emssUtX0CJDI9gTtzICABQ&amp;bvm=bv.51773540,d.eWU&amp;psig=AFQjCNECyU8eMtZsimgJVU4TcdXuQ58u8A&amp;ust=1378729038664641" TargetMode="External"/><Relationship Id="rId2" Type="http://schemas.openxmlformats.org/officeDocument/2006/relationships/notesSlide" Target="../notesSlides/notesSlide26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BAXQvKIwuNrM&amp;tbnid=jdzjmnE0g6ed1M:&amp;ved=0CAUQjRw&amp;url=http://www.sodahead.com/fun/whats-the-worst-sunburn-uv-ever-had/question-274706/&amp;ei=emssUtX0CJDI9gTtzICABQ&amp;bvm=bv.51773540,d.eWU&amp;psig=AFQjCNECyU8eMtZsimgJVU4TcdXuQ58u8A&amp;ust=1378729038664641" TargetMode="External"/><Relationship Id="rId2" Type="http://schemas.openxmlformats.org/officeDocument/2006/relationships/notesSlide" Target="../notesSlides/notesSlide26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BAXQvKIwuNrM&amp;tbnid=jdzjmnE0g6ed1M:&amp;ved=0CAUQjRw&amp;url=http://www.sodahead.com/fun/whats-the-worst-sunburn-uv-ever-had/question-274706/&amp;ei=emssUtX0CJDI9gTtzICABQ&amp;bvm=bv.51773540,d.eWU&amp;psig=AFQjCNECyU8eMtZsimgJVU4TcdXuQ58u8A&amp;ust=1378729038664641" TargetMode="External"/><Relationship Id="rId2" Type="http://schemas.openxmlformats.org/officeDocument/2006/relationships/notesSlide" Target="../notesSlides/notesSlide26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BAXQvKIwuNrM&amp;tbnid=jdzjmnE0g6ed1M:&amp;ved=0CAUQjRw&amp;url=http://www.sodahead.com/fun/whats-the-worst-sunburn-uv-ever-had/question-274706/&amp;ei=emssUtX0CJDI9gTtzICABQ&amp;bvm=bv.51773540,d.eWU&amp;psig=AFQjCNECyU8eMtZsimgJVU4TcdXuQ58u8A&amp;ust=1378729038664641" TargetMode="External"/><Relationship Id="rId2" Type="http://schemas.openxmlformats.org/officeDocument/2006/relationships/notesSlide" Target="../notesSlides/notesSlide26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BAXQvKIwuNrM&amp;tbnid=jdzjmnE0g6ed1M:&amp;ved=0CAUQjRw&amp;url=http://www.sodahead.com/fun/whats-the-worst-sunburn-uv-ever-had/question-274706/&amp;ei=emssUtX0CJDI9gTtzICABQ&amp;bvm=bv.51773540,d.eWU&amp;psig=AFQjCNECyU8eMtZsimgJVU4TcdXuQ58u8A&amp;ust=1378729038664641" TargetMode="External"/><Relationship Id="rId2" Type="http://schemas.openxmlformats.org/officeDocument/2006/relationships/notesSlide" Target="../notesSlides/notesSlide26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BAXQvKIwuNrM&amp;tbnid=jdzjmnE0g6ed1M:&amp;ved=0CAUQjRw&amp;url=http://www.sodahead.com/fun/whats-the-worst-sunburn-uv-ever-had/question-274706/&amp;ei=emssUtX0CJDI9gTtzICABQ&amp;bvm=bv.51773540,d.eWU&amp;psig=AFQjCNECyU8eMtZsimgJVU4TcdXuQ58u8A&amp;ust=1378729038664641" TargetMode="External"/><Relationship Id="rId2" Type="http://schemas.openxmlformats.org/officeDocument/2006/relationships/notesSlide" Target="../notesSlides/notesSlide26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5.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6.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7.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8.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9.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1.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2.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3.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4.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7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5.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8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6.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8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7.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8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8.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8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9.xml.rels><?xml version="1.0" encoding="UTF-8" standalone="yes"?>
<Relationships xmlns="http://schemas.openxmlformats.org/package/2006/relationships"><Relationship Id="rId3" Type="http://schemas.openxmlformats.org/officeDocument/2006/relationships/hyperlink" Target="https://www.google.com/imgres?imgurl&amp;imgrefurl=http://unsupersizemebyzenfitness.wordpress.com/2012/01/26/almost-there/&amp;h=0&amp;w=0&amp;sz=1&amp;tbnid=KnVsKIEpDCzKWM&amp;tbnh=159&amp;tbnw=240&amp;zoom=1&amp;docid=6--xHBGTS90BvM&amp;hl=en&amp;ei=1HYsUvXHKIS68wTbsIDoAw&amp;ved=0CAEQsCU" TargetMode="External"/><Relationship Id="rId2" Type="http://schemas.openxmlformats.org/officeDocument/2006/relationships/notesSlide" Target="../notesSlides/notesSlide28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4.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5.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6.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7.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8.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9.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1.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2.xml.rels><?xml version="1.0" encoding="UTF-8" standalone="yes"?>
<Relationships xmlns="http://schemas.openxmlformats.org/package/2006/relationships"><Relationship Id="rId3" Type="http://schemas.openxmlformats.org/officeDocument/2006/relationships/hyperlink" Target="https://www.google.com/imgres?imgurl=http://3.bp.blogspot.com/-d3GcK2iYl0Y/T9Gou4vlPsI/AAAAAAAAApk/dWkxkw5uHPY/s200/bigstock-Confused-Man-And-Question-Mark-5298488.jpg&amp;imgrefurl=http://blog.shockwave-sound.com/2012/06/music-license-confusion-non-pro-vs-pro.html&amp;docid=i8VvEN9LwRP7jM&amp;tbnid=EgL4ZL0ixMqSjM:&amp;w=900&amp;h=900&amp;ei=rrEXUrPnE4Hk8gTBloDABQ&amp;ved=0CAIQxiAwAA&amp;iact=c"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3.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4.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5.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6.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7.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8.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9.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1.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2.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3.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4.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5.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6.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7.xml.rels><?xml version="1.0" encoding="UTF-8" standalone="yes"?>
<Relationships xmlns="http://schemas.openxmlformats.org/package/2006/relationships"><Relationship Id="rId3" Type="http://schemas.openxmlformats.org/officeDocument/2006/relationships/hyperlink" Target="https://www.google.com/imgres?imgurl=http://www.totalmania.net/wp-content/uploads/2009/04/missing-something-04.jpg&amp;imgrefurl=http://www.totalmania.net/missing-something&amp;docid=tvqpXEPEIex8jM&amp;tbnid=GBNrAgkj_KeHlM:&amp;w=460&amp;h=438&amp;ei=ILcXUqaIL4Wc8wSsv4GQDQ&amp;ved=0CAIQxiAwAA&amp;iact=c" TargetMode="External"/><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imgres?imgurl=http://img.geocaching.com/cache/large/f4b8acf4-0d7a-4104-bd5b-599cfa8bd3bc.jpg&amp;imgrefurl=http://www.geocaching.com/seek/cache_details.aspx?guid=6220d694-8012-4162-aebe-a7553176fd49&amp;docid=I15y_vovrKgGJM&amp;tbnid=c8SG60Q9RVT1RM:&amp;w=460&amp;h=344&amp;ei=Dt4XUs-0OZLY9AT7vYGYDw&amp;ved=0CAIQxiAwAA&amp;iact=c"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www.google.com/imgres?imgurl=http://img.geocaching.com/cache/large/f4b8acf4-0d7a-4104-bd5b-599cfa8bd3bc.jpg&amp;imgrefurl=http://www.geocaching.com/seek/cache_details.aspx?guid=6220d694-8012-4162-aebe-a7553176fd49&amp;docid=I15y_vovrKgGJM&amp;tbnid=c8SG60Q9RVT1RM:&amp;w=460&amp;h=344&amp;ei=Dt4XUs-0OZLY9AT7vYGYDw&amp;ved=0CAIQxiAwAA&amp;iact=c" TargetMode="External"/><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438399"/>
          </a:xfrm>
        </p:spPr>
        <p:txBody>
          <a:bodyPr>
            <a:normAutofit/>
          </a:bodyPr>
          <a:lstStyle/>
          <a:p>
            <a:r>
              <a:rPr lang="en-US" sz="2800" dirty="0" smtClean="0"/>
              <a:t>TIMOTHY C. ANDERSEN</a:t>
            </a:r>
            <a:r>
              <a:rPr lang="en-US" sz="3600" dirty="0" smtClean="0"/>
              <a:t>, </a:t>
            </a:r>
            <a:r>
              <a:rPr lang="en-US" sz="2000" dirty="0" smtClean="0"/>
              <a:t>MAI, M.Sc., CDEI, MNAA</a:t>
            </a:r>
            <a:r>
              <a:rPr lang="en-US" sz="3100" dirty="0" smtClean="0"/>
              <a:t/>
            </a:r>
            <a:br>
              <a:rPr lang="en-US" sz="3100" dirty="0" smtClean="0"/>
            </a:br>
            <a:r>
              <a:rPr lang="en-US" sz="2000" dirty="0" smtClean="0"/>
              <a:t>(Florida) State-Certified General Real Estate Appraiser, RZ998</a:t>
            </a:r>
            <a:br>
              <a:rPr lang="en-US" sz="2000" dirty="0" smtClean="0"/>
            </a:br>
            <a:r>
              <a:rPr lang="en-US" sz="2000" dirty="0" smtClean="0"/>
              <a:t>AQB-Certified USPAP Instructor #10386</a:t>
            </a:r>
            <a:br>
              <a:rPr lang="en-US" sz="2000" dirty="0" smtClean="0"/>
            </a:br>
            <a:r>
              <a:rPr lang="en-US" sz="2000" dirty="0" smtClean="0"/>
              <a:t>NAA Board-Certified in Appraisal Review</a:t>
            </a:r>
            <a:br>
              <a:rPr lang="en-US" sz="2000" dirty="0" smtClean="0"/>
            </a:br>
            <a:r>
              <a:rPr lang="en-US" sz="2000" dirty="0" smtClean="0"/>
              <a:t>http://www.linkedin.com/in/timothyandersen/</a:t>
            </a:r>
            <a:endParaRPr lang="en-US" sz="2000" dirty="0"/>
          </a:p>
        </p:txBody>
      </p:sp>
      <p:sp>
        <p:nvSpPr>
          <p:cNvPr id="3" name="Subtitle 2"/>
          <p:cNvSpPr>
            <a:spLocks noGrp="1"/>
          </p:cNvSpPr>
          <p:nvPr>
            <p:ph type="subTitle" idx="1"/>
          </p:nvPr>
        </p:nvSpPr>
        <p:spPr/>
        <p:txBody>
          <a:bodyPr>
            <a:noAutofit/>
          </a:bodyPr>
          <a:lstStyle/>
          <a:p>
            <a:r>
              <a:rPr lang="en-US" sz="3600" dirty="0" smtClean="0">
                <a:solidFill>
                  <a:srgbClr val="FF0000"/>
                </a:solidFill>
                <a:hlinkClick r:id="rId3"/>
              </a:rPr>
              <a:t>maitca@bellsouth.net</a:t>
            </a:r>
            <a:r>
              <a:rPr lang="en-US" sz="3600" dirty="0" smtClean="0"/>
              <a:t> </a:t>
            </a:r>
          </a:p>
          <a:p>
            <a:r>
              <a:rPr lang="en-US" sz="3600" b="1" dirty="0" smtClean="0"/>
              <a:t>561/635-5265</a:t>
            </a:r>
            <a:endParaRPr lang="en-US" sz="3600" b="1"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a:t>
            </a:fld>
            <a:endParaRPr lang="en-US"/>
          </a:p>
        </p:txBody>
      </p:sp>
      <p:pic>
        <p:nvPicPr>
          <p:cNvPr id="240641" name="Picture 1" descr="C:\Users\Tim\AppData\Local\Microsoft\Windows\Temporary Internet Files\Content.IE5\1UMV3RJY\MM900041010[1].gif"/>
          <p:cNvPicPr>
            <a:picLocks noChangeAspect="1" noChangeArrowheads="1" noCrop="1"/>
          </p:cNvPicPr>
          <p:nvPr/>
        </p:nvPicPr>
        <p:blipFill>
          <a:blip r:embed="rId4" cstate="print"/>
          <a:srcRect/>
          <a:stretch>
            <a:fillRect/>
          </a:stretch>
        </p:blipFill>
        <p:spPr bwMode="auto">
          <a:xfrm rot="20649596">
            <a:off x="563887" y="3238561"/>
            <a:ext cx="2979919" cy="2844488"/>
          </a:xfrm>
          <a:prstGeom prst="rect">
            <a:avLst/>
          </a:prstGeom>
          <a:noFill/>
        </p:spPr>
      </p:pic>
      <p:sp>
        <p:nvSpPr>
          <p:cNvPr id="7" name="Date Placeholder 6"/>
          <p:cNvSpPr>
            <a:spLocks noGrp="1"/>
          </p:cNvSpPr>
          <p:nvPr>
            <p:ph type="dt" sz="half" idx="10"/>
          </p:nvPr>
        </p:nvSpPr>
        <p:spPr/>
        <p:txBody>
          <a:bodyPr/>
          <a:lstStyle/>
          <a:p>
            <a:fld id="{631F980B-64B2-4129-A1BC-093E9D38377F}" type="datetime1">
              <a:rPr lang="en-US" smtClean="0"/>
              <a:pPr/>
              <a:t>5/13/2015</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DEFINITION OF </a:t>
            </a:r>
            <a:r>
              <a:rPr lang="en-US" sz="4400" i="1" dirty="0" smtClean="0">
                <a:solidFill>
                  <a:srgbClr val="0000CC"/>
                </a:solidFill>
              </a:rPr>
              <a:t>APPRAISER</a:t>
            </a:r>
          </a:p>
          <a:p>
            <a:pPr algn="just">
              <a:buNone/>
            </a:pPr>
            <a:r>
              <a:rPr lang="en-US" sz="4400" i="1" dirty="0" smtClean="0"/>
              <a:t>	“</a:t>
            </a:r>
            <a:r>
              <a:rPr lang="en-US" sz="4000" i="1" dirty="0" smtClean="0"/>
              <a:t>One who is expected to perform valuation services </a:t>
            </a:r>
            <a:r>
              <a:rPr lang="en-US" sz="4000" dirty="0" smtClean="0">
                <a:solidFill>
                  <a:srgbClr val="C00000"/>
                </a:solidFill>
              </a:rPr>
              <a:t>competently</a:t>
            </a:r>
            <a:r>
              <a:rPr lang="en-US" sz="4000" i="1" dirty="0" smtClean="0"/>
              <a:t> and in a manner that is </a:t>
            </a:r>
            <a:r>
              <a:rPr lang="en-US" sz="4000" b="1" u="sng" dirty="0" smtClean="0">
                <a:solidFill>
                  <a:srgbClr val="C00000"/>
                </a:solidFill>
              </a:rPr>
              <a:t>i</a:t>
            </a:r>
            <a:r>
              <a:rPr lang="en-US" sz="4000" dirty="0" smtClean="0">
                <a:solidFill>
                  <a:srgbClr val="C00000"/>
                </a:solidFill>
              </a:rPr>
              <a:t>ndependent</a:t>
            </a:r>
            <a:r>
              <a:rPr lang="en-US" sz="4000" i="1" dirty="0" smtClean="0"/>
              <a:t>, </a:t>
            </a:r>
            <a:r>
              <a:rPr lang="en-US" sz="4000" dirty="0" smtClean="0">
                <a:solidFill>
                  <a:srgbClr val="C00000"/>
                </a:solidFill>
              </a:rPr>
              <a:t>impartial</a:t>
            </a:r>
            <a:r>
              <a:rPr lang="en-US" sz="4000" i="1" dirty="0" smtClean="0"/>
              <a:t>, and </a:t>
            </a:r>
            <a:r>
              <a:rPr lang="en-US" sz="4000" b="1" u="sng" dirty="0" smtClean="0">
                <a:solidFill>
                  <a:srgbClr val="C00000"/>
                </a:solidFill>
              </a:rPr>
              <a:t>o</a:t>
            </a:r>
            <a:r>
              <a:rPr lang="en-US" sz="4000" dirty="0" smtClean="0">
                <a:solidFill>
                  <a:srgbClr val="C00000"/>
                </a:solidFill>
              </a:rPr>
              <a:t>bjective</a:t>
            </a:r>
            <a:r>
              <a:rPr lang="en-US" sz="4000" i="1" dirty="0" smtClean="0"/>
              <a:t>…”  </a:t>
            </a:r>
            <a:r>
              <a:rPr lang="en-US" sz="1400" i="1" dirty="0" smtClean="0"/>
              <a:t>(USPAP 2014-2015 - emphasis added)</a:t>
            </a:r>
            <a:endParaRPr lang="en-US" sz="4000" i="1"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1D17F63E-08E6-4D49-8860-4783D632B40E}" type="datetime1">
              <a:rPr lang="en-US" smtClean="0"/>
              <a:pPr/>
              <a:t>5/13/2015</a:t>
            </a:fld>
            <a:endParaRPr lang="en-US"/>
          </a:p>
        </p:txBody>
      </p:sp>
      <p:sp>
        <p:nvSpPr>
          <p:cNvPr id="7" name="Rounded Rectangle 6"/>
          <p:cNvSpPr/>
          <p:nvPr/>
        </p:nvSpPr>
        <p:spPr>
          <a:xfrm>
            <a:off x="4038600" y="3352800"/>
            <a:ext cx="4648200" cy="2895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i="1" dirty="0" smtClean="0"/>
              <a:t>I, I, and O = Critical Thinking</a:t>
            </a:r>
            <a:endParaRPr lang="en-US" sz="3200" b="1" i="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endParaRPr lang="en-US" b="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100</a:t>
            </a:fld>
            <a:endParaRPr lang="en-US"/>
          </a:p>
        </p:txBody>
      </p:sp>
      <p:pic>
        <p:nvPicPr>
          <p:cNvPr id="2052" name="Picture 4" descr="C:\Users\Tim\AppData\Local\Microsoft\Windows\Temporary Internet Files\Content.IE5\29792GYM\MC900286456[1].wmf"/>
          <p:cNvPicPr>
            <a:picLocks noChangeAspect="1" noChangeArrowheads="1"/>
          </p:cNvPicPr>
          <p:nvPr/>
        </p:nvPicPr>
        <p:blipFill>
          <a:blip r:embed="rId3" cstate="print"/>
          <a:srcRect/>
          <a:stretch>
            <a:fillRect/>
          </a:stretch>
        </p:blipFill>
        <p:spPr bwMode="auto">
          <a:xfrm>
            <a:off x="3810000" y="1600200"/>
            <a:ext cx="4495800" cy="3124200"/>
          </a:xfrm>
          <a:prstGeom prst="rect">
            <a:avLst/>
          </a:prstGeom>
          <a:noFill/>
        </p:spPr>
      </p:pic>
      <p:sp>
        <p:nvSpPr>
          <p:cNvPr id="8" name="Rectangular Callout 7"/>
          <p:cNvSpPr/>
          <p:nvPr/>
        </p:nvSpPr>
        <p:spPr>
          <a:xfrm>
            <a:off x="6934200" y="990600"/>
            <a:ext cx="1295400" cy="1600200"/>
          </a:xfrm>
          <a:prstGeom prst="wedgeRectCallout">
            <a:avLst>
              <a:gd name="adj1" fmla="val -241255"/>
              <a:gd name="adj2" fmla="val -1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STOP to Think</a:t>
            </a:r>
          </a:p>
          <a:p>
            <a:pPr algn="ctr"/>
            <a:r>
              <a:rPr lang="en-US" sz="1100" b="1" dirty="0" smtClean="0"/>
              <a:t>(ouch!)</a:t>
            </a:r>
            <a:endParaRPr lang="en-US" sz="1100" b="1" dirty="0"/>
          </a:p>
        </p:txBody>
      </p:sp>
      <p:sp>
        <p:nvSpPr>
          <p:cNvPr id="9" name="Date Placeholder 8"/>
          <p:cNvSpPr>
            <a:spLocks noGrp="1"/>
          </p:cNvSpPr>
          <p:nvPr>
            <p:ph type="dt" sz="half" idx="10"/>
          </p:nvPr>
        </p:nvSpPr>
        <p:spPr/>
        <p:txBody>
          <a:bodyPr/>
          <a:lstStyle/>
          <a:p>
            <a:fld id="{A305C812-409D-4B81-89AA-AD172197751C}" type="datetime1">
              <a:rPr lang="en-US" smtClean="0"/>
              <a:pPr/>
              <a:t>5/13/2015</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endParaRPr lang="en-US" b="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101</a:t>
            </a:fld>
            <a:endParaRPr lang="en-US"/>
          </a:p>
        </p:txBody>
      </p:sp>
      <p:pic>
        <p:nvPicPr>
          <p:cNvPr id="2052" name="Picture 4" descr="C:\Users\Tim\AppData\Local\Microsoft\Windows\Temporary Internet Files\Content.IE5\29792GYM\MC900286456[1].wmf"/>
          <p:cNvPicPr>
            <a:picLocks noChangeAspect="1" noChangeArrowheads="1"/>
          </p:cNvPicPr>
          <p:nvPr/>
        </p:nvPicPr>
        <p:blipFill>
          <a:blip r:embed="rId3" cstate="print"/>
          <a:srcRect/>
          <a:stretch>
            <a:fillRect/>
          </a:stretch>
        </p:blipFill>
        <p:spPr bwMode="auto">
          <a:xfrm>
            <a:off x="3810000" y="1600200"/>
            <a:ext cx="4495800" cy="3124200"/>
          </a:xfrm>
          <a:prstGeom prst="rect">
            <a:avLst/>
          </a:prstGeom>
          <a:noFill/>
        </p:spPr>
      </p:pic>
      <p:sp>
        <p:nvSpPr>
          <p:cNvPr id="8" name="Rectangular Callout 7"/>
          <p:cNvSpPr/>
          <p:nvPr/>
        </p:nvSpPr>
        <p:spPr>
          <a:xfrm>
            <a:off x="6934200" y="990600"/>
            <a:ext cx="1295400" cy="1600200"/>
          </a:xfrm>
          <a:prstGeom prst="wedgeRectCallout">
            <a:avLst>
              <a:gd name="adj1" fmla="val -241255"/>
              <a:gd name="adj2" fmla="val -1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STOP to Think</a:t>
            </a:r>
          </a:p>
          <a:p>
            <a:pPr algn="ctr"/>
            <a:r>
              <a:rPr lang="en-US" sz="1100" b="1" dirty="0" smtClean="0"/>
              <a:t>(ouch!)</a:t>
            </a:r>
            <a:endParaRPr lang="en-US" sz="1100" b="1" dirty="0"/>
          </a:p>
        </p:txBody>
      </p:sp>
      <p:sp>
        <p:nvSpPr>
          <p:cNvPr id="9" name="Date Placeholder 8"/>
          <p:cNvSpPr>
            <a:spLocks noGrp="1"/>
          </p:cNvSpPr>
          <p:nvPr>
            <p:ph type="dt" sz="half" idx="10"/>
          </p:nvPr>
        </p:nvSpPr>
        <p:spPr/>
        <p:txBody>
          <a:bodyPr/>
          <a:lstStyle/>
          <a:p>
            <a:fld id="{A305C812-409D-4B81-89AA-AD172197751C}" type="datetime1">
              <a:rPr lang="en-US" smtClean="0"/>
              <a:pPr/>
              <a:t>5/13/2015</a:t>
            </a:fld>
            <a:endParaRPr lang="en-US"/>
          </a:p>
        </p:txBody>
      </p:sp>
      <p:sp>
        <p:nvSpPr>
          <p:cNvPr id="10" name="Rounded Rectangular Callout 9"/>
          <p:cNvSpPr/>
          <p:nvPr/>
        </p:nvSpPr>
        <p:spPr>
          <a:xfrm>
            <a:off x="685800" y="4191000"/>
            <a:ext cx="3733800" cy="2209800"/>
          </a:xfrm>
          <a:prstGeom prst="wedgeRoundRectCallout">
            <a:avLst>
              <a:gd name="adj1" fmla="val 46357"/>
              <a:gd name="adj2" fmla="val -1592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What’s on the FIRST page in on the SECOND page, too (just in a different format)</a:t>
            </a:r>
            <a:endParaRPr lang="en-US" sz="2400" b="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endParaRPr lang="en-US" b="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102</a:t>
            </a:fld>
            <a:endParaRPr lang="en-US"/>
          </a:p>
        </p:txBody>
      </p:sp>
      <p:pic>
        <p:nvPicPr>
          <p:cNvPr id="2052" name="Picture 4" descr="C:\Users\Tim\AppData\Local\Microsoft\Windows\Temporary Internet Files\Content.IE5\29792GYM\MC900286456[1].wmf"/>
          <p:cNvPicPr>
            <a:picLocks noChangeAspect="1" noChangeArrowheads="1"/>
          </p:cNvPicPr>
          <p:nvPr/>
        </p:nvPicPr>
        <p:blipFill>
          <a:blip r:embed="rId3" cstate="print"/>
          <a:srcRect/>
          <a:stretch>
            <a:fillRect/>
          </a:stretch>
        </p:blipFill>
        <p:spPr bwMode="auto">
          <a:xfrm>
            <a:off x="3810000" y="1600200"/>
            <a:ext cx="4495800" cy="3124200"/>
          </a:xfrm>
          <a:prstGeom prst="rect">
            <a:avLst/>
          </a:prstGeom>
          <a:noFill/>
        </p:spPr>
      </p:pic>
      <p:sp>
        <p:nvSpPr>
          <p:cNvPr id="8" name="Rectangular Callout 7"/>
          <p:cNvSpPr/>
          <p:nvPr/>
        </p:nvSpPr>
        <p:spPr>
          <a:xfrm>
            <a:off x="6934200" y="990600"/>
            <a:ext cx="1295400" cy="1600200"/>
          </a:xfrm>
          <a:prstGeom prst="wedgeRectCallout">
            <a:avLst>
              <a:gd name="adj1" fmla="val -241255"/>
              <a:gd name="adj2" fmla="val -1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STOP to Think</a:t>
            </a:r>
          </a:p>
          <a:p>
            <a:pPr algn="ctr"/>
            <a:r>
              <a:rPr lang="en-US" sz="1100" b="1" dirty="0" smtClean="0"/>
              <a:t>(ouch!)</a:t>
            </a:r>
            <a:endParaRPr lang="en-US" sz="1100" b="1" dirty="0"/>
          </a:p>
        </p:txBody>
      </p:sp>
      <p:sp>
        <p:nvSpPr>
          <p:cNvPr id="9" name="Date Placeholder 8"/>
          <p:cNvSpPr>
            <a:spLocks noGrp="1"/>
          </p:cNvSpPr>
          <p:nvPr>
            <p:ph type="dt" sz="half" idx="10"/>
          </p:nvPr>
        </p:nvSpPr>
        <p:spPr/>
        <p:txBody>
          <a:bodyPr/>
          <a:lstStyle/>
          <a:p>
            <a:fld id="{EF90F80C-23C3-4F95-805D-5FAB5719EBCA}" type="datetime1">
              <a:rPr lang="en-US" smtClean="0"/>
              <a:pPr/>
              <a:t>5/13/2015</a:t>
            </a:fld>
            <a:endParaRPr lang="en-US"/>
          </a:p>
        </p:txBody>
      </p:sp>
      <p:sp>
        <p:nvSpPr>
          <p:cNvPr id="10" name="Flowchart: Alternate Process 9"/>
          <p:cNvSpPr/>
          <p:nvPr/>
        </p:nvSpPr>
        <p:spPr>
          <a:xfrm>
            <a:off x="533400" y="3657600"/>
            <a:ext cx="4038600" cy="2743200"/>
          </a:xfrm>
          <a:prstGeom prst="flowChartAlternateProcess">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3366"/>
                </a:solidFill>
              </a:rPr>
              <a:t>Why have we put all of this information about the market, neighborhood, the site,  and the improvements on p. 1 of the 1004 form?</a:t>
            </a:r>
            <a:endParaRPr lang="en-US" sz="2400" b="1" dirty="0">
              <a:solidFill>
                <a:srgbClr val="003366"/>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endParaRPr lang="en-US" b="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103</a:t>
            </a:fld>
            <a:endParaRPr lang="en-US"/>
          </a:p>
        </p:txBody>
      </p:sp>
      <p:pic>
        <p:nvPicPr>
          <p:cNvPr id="2052" name="Picture 4" descr="C:\Users\Tim\AppData\Local\Microsoft\Windows\Temporary Internet Files\Content.IE5\29792GYM\MC900286456[1].wmf"/>
          <p:cNvPicPr>
            <a:picLocks noChangeAspect="1" noChangeArrowheads="1"/>
          </p:cNvPicPr>
          <p:nvPr/>
        </p:nvPicPr>
        <p:blipFill>
          <a:blip r:embed="rId3" cstate="print"/>
          <a:srcRect/>
          <a:stretch>
            <a:fillRect/>
          </a:stretch>
        </p:blipFill>
        <p:spPr bwMode="auto">
          <a:xfrm>
            <a:off x="3810000" y="1600200"/>
            <a:ext cx="4495800" cy="3124200"/>
          </a:xfrm>
          <a:prstGeom prst="rect">
            <a:avLst/>
          </a:prstGeom>
          <a:noFill/>
        </p:spPr>
      </p:pic>
      <p:sp>
        <p:nvSpPr>
          <p:cNvPr id="8" name="Rectangular Callout 7"/>
          <p:cNvSpPr/>
          <p:nvPr/>
        </p:nvSpPr>
        <p:spPr>
          <a:xfrm>
            <a:off x="6934200" y="990600"/>
            <a:ext cx="1295400" cy="1600200"/>
          </a:xfrm>
          <a:prstGeom prst="wedgeRectCallout">
            <a:avLst>
              <a:gd name="adj1" fmla="val -241255"/>
              <a:gd name="adj2" fmla="val -1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STOP to Think</a:t>
            </a:r>
          </a:p>
          <a:p>
            <a:pPr algn="ctr"/>
            <a:r>
              <a:rPr lang="en-US" sz="1100" b="1" dirty="0" smtClean="0"/>
              <a:t>(ouch!)</a:t>
            </a:r>
            <a:endParaRPr lang="en-US" sz="1100" b="1" dirty="0"/>
          </a:p>
        </p:txBody>
      </p:sp>
      <p:sp>
        <p:nvSpPr>
          <p:cNvPr id="9" name="Date Placeholder 8"/>
          <p:cNvSpPr>
            <a:spLocks noGrp="1"/>
          </p:cNvSpPr>
          <p:nvPr>
            <p:ph type="dt" sz="half" idx="10"/>
          </p:nvPr>
        </p:nvSpPr>
        <p:spPr/>
        <p:txBody>
          <a:bodyPr/>
          <a:lstStyle/>
          <a:p>
            <a:fld id="{EF90F80C-23C3-4F95-805D-5FAB5719EBCA}" type="datetime1">
              <a:rPr lang="en-US" smtClean="0"/>
              <a:pPr/>
              <a:t>5/13/2015</a:t>
            </a:fld>
            <a:endParaRPr lang="en-US"/>
          </a:p>
        </p:txBody>
      </p:sp>
      <p:sp>
        <p:nvSpPr>
          <p:cNvPr id="10" name="Flowchart: Alternate Process 9"/>
          <p:cNvSpPr/>
          <p:nvPr/>
        </p:nvSpPr>
        <p:spPr>
          <a:xfrm>
            <a:off x="533400" y="3657600"/>
            <a:ext cx="4038600" cy="2743200"/>
          </a:xfrm>
          <a:prstGeom prst="flowChartAlternateProcess">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3366"/>
                </a:solidFill>
              </a:rPr>
              <a:t>Why put all of this stuff in the front of commercial appraisal reports, too?</a:t>
            </a:r>
            <a:endParaRPr lang="en-US" sz="2400" b="1" dirty="0">
              <a:solidFill>
                <a:srgbClr val="003366"/>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b="1" dirty="0" smtClean="0"/>
              <a:t>The information on the first page sets the precedent for the data and analyses on the second (and other) page(s)</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104</a:t>
            </a:fld>
            <a:endParaRPr lang="en-US"/>
          </a:p>
        </p:txBody>
      </p:sp>
      <p:sp>
        <p:nvSpPr>
          <p:cNvPr id="5" name="Title 4"/>
          <p:cNvSpPr>
            <a:spLocks noGrp="1"/>
          </p:cNvSpPr>
          <p:nvPr>
            <p:ph type="title"/>
          </p:nvPr>
        </p:nvSpPr>
        <p:spPr/>
        <p:txBody>
          <a:bodyPr/>
          <a:lstStyle/>
          <a:p>
            <a:r>
              <a:rPr lang="en-US" dirty="0" smtClean="0"/>
              <a:t>P R E C E D E N T</a:t>
            </a:r>
            <a:endParaRPr lang="en-US" dirty="0"/>
          </a:p>
        </p:txBody>
      </p:sp>
      <p:sp>
        <p:nvSpPr>
          <p:cNvPr id="6" name="Date Placeholder 5"/>
          <p:cNvSpPr>
            <a:spLocks noGrp="1"/>
          </p:cNvSpPr>
          <p:nvPr>
            <p:ph type="dt" sz="half" idx="10"/>
          </p:nvPr>
        </p:nvSpPr>
        <p:spPr/>
        <p:txBody>
          <a:bodyPr/>
          <a:lstStyle/>
          <a:p>
            <a:fld id="{F29A4A1D-81F9-4BCB-B4C0-210575C04BED}" type="datetime1">
              <a:rPr lang="en-US" smtClean="0"/>
              <a:pPr/>
              <a:t>5/13/2015</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b="1" dirty="0" smtClean="0"/>
              <a:t>The information on the first page sets the precedent for the data and analyses on the second (and other) page(s)</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105</a:t>
            </a:fld>
            <a:endParaRPr lang="en-US"/>
          </a:p>
        </p:txBody>
      </p:sp>
      <p:sp>
        <p:nvSpPr>
          <p:cNvPr id="5" name="Title 4"/>
          <p:cNvSpPr>
            <a:spLocks noGrp="1"/>
          </p:cNvSpPr>
          <p:nvPr>
            <p:ph type="title"/>
          </p:nvPr>
        </p:nvSpPr>
        <p:spPr/>
        <p:txBody>
          <a:bodyPr/>
          <a:lstStyle/>
          <a:p>
            <a:r>
              <a:rPr lang="en-US" dirty="0" smtClean="0"/>
              <a:t>P R E C E D E N T</a:t>
            </a:r>
            <a:endParaRPr lang="en-US" dirty="0"/>
          </a:p>
        </p:txBody>
      </p:sp>
      <p:sp>
        <p:nvSpPr>
          <p:cNvPr id="6" name="Rectangular Callout 5"/>
          <p:cNvSpPr/>
          <p:nvPr/>
        </p:nvSpPr>
        <p:spPr>
          <a:xfrm>
            <a:off x="5105400" y="4343400"/>
            <a:ext cx="2971800" cy="990600"/>
          </a:xfrm>
          <a:prstGeom prst="wedgeRectCallout">
            <a:avLst>
              <a:gd name="adj1" fmla="val -60721"/>
              <a:gd name="adj2" fmla="val -21987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To introduce what comes later; “B” follows as the result of “A”</a:t>
            </a:r>
            <a:endParaRPr lang="en-US" b="1" dirty="0"/>
          </a:p>
        </p:txBody>
      </p:sp>
      <p:sp>
        <p:nvSpPr>
          <p:cNvPr id="7" name="Date Placeholder 6"/>
          <p:cNvSpPr>
            <a:spLocks noGrp="1"/>
          </p:cNvSpPr>
          <p:nvPr>
            <p:ph type="dt" sz="half" idx="10"/>
          </p:nvPr>
        </p:nvSpPr>
        <p:spPr/>
        <p:txBody>
          <a:bodyPr/>
          <a:lstStyle/>
          <a:p>
            <a:fld id="{34DBB466-2EE6-4875-88A3-DC706FE0D126}" type="datetime1">
              <a:rPr lang="en-US" smtClean="0"/>
              <a:pPr/>
              <a:t>5/13/2015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The information on the first page sets the precedent for the data and analyses on the second (and other) pages;</a:t>
            </a:r>
          </a:p>
          <a:p>
            <a:pPr>
              <a:buFont typeface="Wingdings" pitchFamily="2" charset="2"/>
              <a:buChar char="Ø"/>
            </a:pPr>
            <a:r>
              <a:rPr lang="en-US" b="1" dirty="0" smtClean="0"/>
              <a:t>If property values are increasing on page one, there should be </a:t>
            </a:r>
            <a:r>
              <a:rPr lang="en-US" b="1" i="1" dirty="0" smtClean="0"/>
              <a:t>upward adjustments </a:t>
            </a:r>
            <a:r>
              <a:rPr lang="en-US" b="1" dirty="0" smtClean="0"/>
              <a:t>to the comps on the adjustment page; </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106</a:t>
            </a:fld>
            <a:endParaRPr lang="en-US"/>
          </a:p>
        </p:txBody>
      </p:sp>
      <p:sp>
        <p:nvSpPr>
          <p:cNvPr id="5" name="Title 4"/>
          <p:cNvSpPr>
            <a:spLocks noGrp="1"/>
          </p:cNvSpPr>
          <p:nvPr>
            <p:ph type="title"/>
          </p:nvPr>
        </p:nvSpPr>
        <p:spPr/>
        <p:txBody>
          <a:bodyPr/>
          <a:lstStyle/>
          <a:p>
            <a:r>
              <a:rPr lang="en-US" dirty="0" smtClean="0"/>
              <a:t>P R E C E D E N T</a:t>
            </a:r>
            <a:endParaRPr lang="en-US" dirty="0"/>
          </a:p>
        </p:txBody>
      </p:sp>
      <p:sp>
        <p:nvSpPr>
          <p:cNvPr id="6" name="Date Placeholder 5"/>
          <p:cNvSpPr>
            <a:spLocks noGrp="1"/>
          </p:cNvSpPr>
          <p:nvPr>
            <p:ph type="dt" sz="half" idx="10"/>
          </p:nvPr>
        </p:nvSpPr>
        <p:spPr/>
        <p:txBody>
          <a:bodyPr/>
          <a:lstStyle/>
          <a:p>
            <a:fld id="{4DD9D92A-349A-4910-BC18-595379B66B1D}" type="datetime1">
              <a:rPr lang="en-US" smtClean="0"/>
              <a:pPr/>
              <a:t>5/13/2015</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The information on the first page sets the precedent for the data and analyses on the other pages;</a:t>
            </a:r>
          </a:p>
          <a:p>
            <a:pPr>
              <a:buFont typeface="Wingdings" pitchFamily="2" charset="2"/>
              <a:buChar char="Ø"/>
            </a:pPr>
            <a:r>
              <a:rPr lang="en-US" dirty="0" smtClean="0"/>
              <a:t>If property values are increasing on page one, there should be upward adjustments to the comps on the adjustment page; </a:t>
            </a:r>
          </a:p>
          <a:p>
            <a:pPr>
              <a:buFont typeface="Wingdings" pitchFamily="2" charset="2"/>
              <a:buChar char="Ø"/>
            </a:pPr>
            <a:r>
              <a:rPr lang="en-US" b="1" dirty="0" smtClean="0"/>
              <a:t>If the subject needs repairs (first page), then the comps must reflect this (on the </a:t>
            </a:r>
            <a:r>
              <a:rPr lang="en-US" b="1" i="1" dirty="0" smtClean="0"/>
              <a:t>adjustments</a:t>
            </a:r>
            <a:r>
              <a:rPr lang="en-US" b="1" dirty="0" smtClean="0"/>
              <a:t> page)</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107</a:t>
            </a:fld>
            <a:endParaRPr lang="en-US"/>
          </a:p>
        </p:txBody>
      </p:sp>
      <p:sp>
        <p:nvSpPr>
          <p:cNvPr id="5" name="Title 4"/>
          <p:cNvSpPr>
            <a:spLocks noGrp="1"/>
          </p:cNvSpPr>
          <p:nvPr>
            <p:ph type="title"/>
          </p:nvPr>
        </p:nvSpPr>
        <p:spPr/>
        <p:txBody>
          <a:bodyPr/>
          <a:lstStyle/>
          <a:p>
            <a:r>
              <a:rPr lang="en-US" dirty="0" smtClean="0"/>
              <a:t>P R E C E D E N T</a:t>
            </a:r>
            <a:endParaRPr lang="en-US" dirty="0"/>
          </a:p>
        </p:txBody>
      </p:sp>
      <p:sp>
        <p:nvSpPr>
          <p:cNvPr id="6" name="Date Placeholder 5"/>
          <p:cNvSpPr>
            <a:spLocks noGrp="1"/>
          </p:cNvSpPr>
          <p:nvPr>
            <p:ph type="dt" sz="half" idx="10"/>
          </p:nvPr>
        </p:nvSpPr>
        <p:spPr/>
        <p:txBody>
          <a:bodyPr/>
          <a:lstStyle/>
          <a:p>
            <a:fld id="{865484D5-2172-4934-B168-971713C13803}" type="datetime1">
              <a:rPr lang="en-US" smtClean="0"/>
              <a:pPr/>
              <a:t>5/13/2015</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The information on the first page sets the precedent for the data and analyses on the other pages;</a:t>
            </a:r>
          </a:p>
          <a:p>
            <a:pPr>
              <a:buFont typeface="Wingdings" pitchFamily="2" charset="2"/>
              <a:buChar char="Ø"/>
            </a:pPr>
            <a:r>
              <a:rPr lang="en-US" dirty="0" smtClean="0"/>
              <a:t>If property values are increasing on page one, there should be upward adjustments to the comps on the adjustment page; </a:t>
            </a:r>
          </a:p>
          <a:p>
            <a:pPr>
              <a:buFont typeface="Wingdings" pitchFamily="2" charset="2"/>
              <a:buChar char="Ø"/>
            </a:pPr>
            <a:r>
              <a:rPr lang="en-US" dirty="0" smtClean="0"/>
              <a:t>If the subject needs repairs (first page), then the comps must reflect this (adjustment page)</a:t>
            </a:r>
          </a:p>
          <a:p>
            <a:pPr>
              <a:buFont typeface="Wingdings" pitchFamily="2" charset="2"/>
              <a:buChar char="Ø"/>
            </a:pPr>
            <a:r>
              <a:rPr lang="en-US" b="1" dirty="0" smtClean="0"/>
              <a:t>What happens on p. 1 also shows up later</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108</a:t>
            </a:fld>
            <a:endParaRPr lang="en-US"/>
          </a:p>
        </p:txBody>
      </p:sp>
      <p:sp>
        <p:nvSpPr>
          <p:cNvPr id="5" name="Title 4"/>
          <p:cNvSpPr>
            <a:spLocks noGrp="1"/>
          </p:cNvSpPr>
          <p:nvPr>
            <p:ph type="title"/>
          </p:nvPr>
        </p:nvSpPr>
        <p:spPr/>
        <p:txBody>
          <a:bodyPr/>
          <a:lstStyle/>
          <a:p>
            <a:r>
              <a:rPr lang="en-US" dirty="0" smtClean="0"/>
              <a:t>P R E C E D E N T</a:t>
            </a:r>
            <a:endParaRPr lang="en-US" dirty="0"/>
          </a:p>
        </p:txBody>
      </p:sp>
      <p:sp>
        <p:nvSpPr>
          <p:cNvPr id="6" name="Date Placeholder 5"/>
          <p:cNvSpPr>
            <a:spLocks noGrp="1"/>
          </p:cNvSpPr>
          <p:nvPr>
            <p:ph type="dt" sz="half" idx="10"/>
          </p:nvPr>
        </p:nvSpPr>
        <p:spPr/>
        <p:txBody>
          <a:bodyPr/>
          <a:lstStyle/>
          <a:p>
            <a:fld id="{FE371CAD-3BBD-4110-AF7F-6510DA8B09CC}" type="datetime1">
              <a:rPr lang="en-US" smtClean="0"/>
              <a:pPr/>
              <a:t>5/13/2015</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The information on the first page sets the precedent for the data and analyses on the other pages;</a:t>
            </a:r>
          </a:p>
          <a:p>
            <a:pPr>
              <a:buFont typeface="Wingdings" pitchFamily="2" charset="2"/>
              <a:buChar char="Ø"/>
            </a:pPr>
            <a:r>
              <a:rPr lang="en-US" dirty="0" smtClean="0"/>
              <a:t>If property values are increasing on page one, there should be upward adjustments to the comps on the adjustment page; </a:t>
            </a:r>
          </a:p>
          <a:p>
            <a:pPr>
              <a:buFont typeface="Wingdings" pitchFamily="2" charset="2"/>
              <a:buChar char="Ø"/>
            </a:pPr>
            <a:r>
              <a:rPr lang="en-US" dirty="0" smtClean="0"/>
              <a:t>If the subject needs repairs (first page), then the comps must reflect this (adjustment page)</a:t>
            </a:r>
          </a:p>
          <a:p>
            <a:pPr>
              <a:buFont typeface="Wingdings" pitchFamily="2" charset="2"/>
              <a:buChar char="Ø"/>
            </a:pPr>
            <a:r>
              <a:rPr lang="en-US" b="1" dirty="0" smtClean="0"/>
              <a:t>What happens on p. 1 also shows up later</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109</a:t>
            </a:fld>
            <a:endParaRPr lang="en-US"/>
          </a:p>
        </p:txBody>
      </p:sp>
      <p:sp>
        <p:nvSpPr>
          <p:cNvPr id="5" name="Title 4"/>
          <p:cNvSpPr>
            <a:spLocks noGrp="1"/>
          </p:cNvSpPr>
          <p:nvPr>
            <p:ph type="title"/>
          </p:nvPr>
        </p:nvSpPr>
        <p:spPr/>
        <p:txBody>
          <a:bodyPr/>
          <a:lstStyle/>
          <a:p>
            <a:r>
              <a:rPr lang="en-US" dirty="0" smtClean="0"/>
              <a:t>P R E C E D E N T</a:t>
            </a:r>
            <a:endParaRPr lang="en-US" dirty="0"/>
          </a:p>
        </p:txBody>
      </p:sp>
      <p:sp>
        <p:nvSpPr>
          <p:cNvPr id="6" name="Date Placeholder 5"/>
          <p:cNvSpPr>
            <a:spLocks noGrp="1"/>
          </p:cNvSpPr>
          <p:nvPr>
            <p:ph type="dt" sz="half" idx="10"/>
          </p:nvPr>
        </p:nvSpPr>
        <p:spPr/>
        <p:txBody>
          <a:bodyPr/>
          <a:lstStyle/>
          <a:p>
            <a:fld id="{353154C9-4155-4E67-B8BC-94C254F22714}" type="datetime1">
              <a:rPr lang="en-US" smtClean="0"/>
              <a:pPr/>
              <a:t>5/13/2015</a:t>
            </a:fld>
            <a:endParaRPr lang="en-US"/>
          </a:p>
        </p:txBody>
      </p:sp>
      <p:sp>
        <p:nvSpPr>
          <p:cNvPr id="7" name="Rounded Rectangular Callout 6"/>
          <p:cNvSpPr/>
          <p:nvPr/>
        </p:nvSpPr>
        <p:spPr>
          <a:xfrm>
            <a:off x="4572000" y="1143000"/>
            <a:ext cx="3962400" cy="2895600"/>
          </a:xfrm>
          <a:prstGeom prst="wedgeRoundRectCallout">
            <a:avLst>
              <a:gd name="adj1" fmla="val -62845"/>
              <a:gd name="adj2" fmla="val 100152"/>
              <a:gd name="adj3" fmla="val 16667"/>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This appears to be a </a:t>
            </a:r>
            <a:r>
              <a:rPr lang="en-US" sz="3200" b="1" i="1" dirty="0" smtClean="0"/>
              <a:t>secret </a:t>
            </a:r>
            <a:r>
              <a:rPr lang="en-US" sz="3200" b="1" dirty="0" smtClean="0"/>
              <a:t>some appraisers have yet to understand</a:t>
            </a:r>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DEFINITION OF </a:t>
            </a:r>
            <a:r>
              <a:rPr lang="en-US" sz="4400" i="1" dirty="0" smtClean="0">
                <a:solidFill>
                  <a:srgbClr val="0000CC"/>
                </a:solidFill>
              </a:rPr>
              <a:t>APPRAISER</a:t>
            </a:r>
          </a:p>
          <a:p>
            <a:pPr algn="just">
              <a:buNone/>
            </a:pPr>
            <a:r>
              <a:rPr lang="en-US" sz="4400" i="1" dirty="0" smtClean="0"/>
              <a:t>	“</a:t>
            </a:r>
            <a:r>
              <a:rPr lang="en-US" sz="4000" i="1" dirty="0" smtClean="0"/>
              <a:t>One who is expected to perform valuation services </a:t>
            </a:r>
            <a:r>
              <a:rPr lang="en-US" sz="4000" dirty="0" smtClean="0">
                <a:solidFill>
                  <a:srgbClr val="C00000"/>
                </a:solidFill>
              </a:rPr>
              <a:t>competently</a:t>
            </a:r>
            <a:r>
              <a:rPr lang="en-US" sz="4000" i="1" dirty="0" smtClean="0"/>
              <a:t> and in a manner that is </a:t>
            </a:r>
            <a:r>
              <a:rPr lang="en-US" sz="4000" b="1" u="sng" dirty="0" smtClean="0">
                <a:solidFill>
                  <a:srgbClr val="C00000"/>
                </a:solidFill>
              </a:rPr>
              <a:t>i</a:t>
            </a:r>
            <a:r>
              <a:rPr lang="en-US" sz="4000" dirty="0" smtClean="0">
                <a:solidFill>
                  <a:srgbClr val="C00000"/>
                </a:solidFill>
              </a:rPr>
              <a:t>ndependent</a:t>
            </a:r>
            <a:r>
              <a:rPr lang="en-US" sz="4000" i="1" dirty="0" smtClean="0"/>
              <a:t>, </a:t>
            </a:r>
            <a:r>
              <a:rPr lang="en-US" sz="4000" dirty="0" smtClean="0">
                <a:solidFill>
                  <a:srgbClr val="C00000"/>
                </a:solidFill>
              </a:rPr>
              <a:t>impartial</a:t>
            </a:r>
            <a:r>
              <a:rPr lang="en-US" sz="4000" i="1" dirty="0" smtClean="0"/>
              <a:t>, and </a:t>
            </a:r>
            <a:r>
              <a:rPr lang="en-US" sz="4000" b="1" u="sng" dirty="0" smtClean="0">
                <a:solidFill>
                  <a:srgbClr val="C00000"/>
                </a:solidFill>
              </a:rPr>
              <a:t>o</a:t>
            </a:r>
            <a:r>
              <a:rPr lang="en-US" sz="4000" dirty="0" smtClean="0">
                <a:solidFill>
                  <a:srgbClr val="C00000"/>
                </a:solidFill>
              </a:rPr>
              <a:t>bjective</a:t>
            </a:r>
            <a:r>
              <a:rPr lang="en-US" sz="4000" i="1" dirty="0" smtClean="0"/>
              <a:t>…”  </a:t>
            </a:r>
            <a:r>
              <a:rPr lang="en-US" sz="1400" i="1" dirty="0" smtClean="0"/>
              <a:t>(USPAP 2014-2015 - emphasis added)</a:t>
            </a:r>
            <a:endParaRPr lang="en-US" sz="4000" i="1"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1D17F63E-08E6-4D49-8860-4783D632B40E}" type="datetime1">
              <a:rPr lang="en-US" smtClean="0"/>
              <a:pPr/>
              <a:t>5/13/2015</a:t>
            </a:fld>
            <a:endParaRPr lang="en-US"/>
          </a:p>
        </p:txBody>
      </p:sp>
      <p:sp>
        <p:nvSpPr>
          <p:cNvPr id="7" name="Rounded Rectangle 6"/>
          <p:cNvSpPr/>
          <p:nvPr/>
        </p:nvSpPr>
        <p:spPr>
          <a:xfrm>
            <a:off x="4038600" y="3352800"/>
            <a:ext cx="4648200" cy="2895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t>Definition applies to commercial, industrial, residential, agricultural, forestry</a:t>
            </a:r>
            <a:endParaRPr lang="en-US" sz="3200"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The information on the first page sets the precedent for the data and analyses on the other pages;</a:t>
            </a:r>
          </a:p>
          <a:p>
            <a:pPr>
              <a:buFont typeface="Wingdings" pitchFamily="2" charset="2"/>
              <a:buChar char="Ø"/>
            </a:pPr>
            <a:r>
              <a:rPr lang="en-US" dirty="0" smtClean="0"/>
              <a:t>If property values are increasing on page one, there should be upward adjustments to the comps on the adjustment page; </a:t>
            </a:r>
          </a:p>
          <a:p>
            <a:pPr>
              <a:buFont typeface="Wingdings" pitchFamily="2" charset="2"/>
              <a:buChar char="Ø"/>
            </a:pPr>
            <a:r>
              <a:rPr lang="en-US" dirty="0" smtClean="0"/>
              <a:t>If the subject needs repairs (first page), then the comps must reflect this (adjustment page)</a:t>
            </a:r>
          </a:p>
          <a:p>
            <a:pPr>
              <a:buFont typeface="Wingdings" pitchFamily="2" charset="2"/>
              <a:buChar char="Ø"/>
            </a:pPr>
            <a:r>
              <a:rPr lang="en-US" b="1" dirty="0" smtClean="0"/>
              <a:t>What happens on p. 1 also shows up later</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110</a:t>
            </a:fld>
            <a:endParaRPr lang="en-US"/>
          </a:p>
        </p:txBody>
      </p:sp>
      <p:sp>
        <p:nvSpPr>
          <p:cNvPr id="5" name="Title 4"/>
          <p:cNvSpPr>
            <a:spLocks noGrp="1"/>
          </p:cNvSpPr>
          <p:nvPr>
            <p:ph type="title"/>
          </p:nvPr>
        </p:nvSpPr>
        <p:spPr/>
        <p:txBody>
          <a:bodyPr/>
          <a:lstStyle/>
          <a:p>
            <a:r>
              <a:rPr lang="en-US" dirty="0" smtClean="0"/>
              <a:t>P R E C E D E N T</a:t>
            </a:r>
            <a:endParaRPr lang="en-US" dirty="0"/>
          </a:p>
        </p:txBody>
      </p:sp>
      <p:sp>
        <p:nvSpPr>
          <p:cNvPr id="6" name="Date Placeholder 5"/>
          <p:cNvSpPr>
            <a:spLocks noGrp="1"/>
          </p:cNvSpPr>
          <p:nvPr>
            <p:ph type="dt" sz="half" idx="10"/>
          </p:nvPr>
        </p:nvSpPr>
        <p:spPr/>
        <p:txBody>
          <a:bodyPr/>
          <a:lstStyle/>
          <a:p>
            <a:fld id="{353154C9-4155-4E67-B8BC-94C254F22714}" type="datetime1">
              <a:rPr lang="en-US" smtClean="0"/>
              <a:pPr/>
              <a:t>5/13/2015</a:t>
            </a:fld>
            <a:endParaRPr lang="en-US"/>
          </a:p>
        </p:txBody>
      </p:sp>
      <p:sp>
        <p:nvSpPr>
          <p:cNvPr id="7" name="Rounded Rectangular Callout 6"/>
          <p:cNvSpPr/>
          <p:nvPr/>
        </p:nvSpPr>
        <p:spPr>
          <a:xfrm>
            <a:off x="4572000" y="1143000"/>
            <a:ext cx="3962400" cy="2895600"/>
          </a:xfrm>
          <a:prstGeom prst="wedgeRoundRectCallout">
            <a:avLst>
              <a:gd name="adj1" fmla="val -62845"/>
              <a:gd name="adj2" fmla="val 100152"/>
              <a:gd name="adj3" fmla="val 16667"/>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Applies to commercial &amp; industrial appraisals, too</a:t>
            </a:r>
            <a:endParaRPr lang="en-US" sz="3200" b="1"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The information on the first page sets the precedent for the data and analyses on the other pages;</a:t>
            </a:r>
          </a:p>
          <a:p>
            <a:pPr>
              <a:buFont typeface="Wingdings" pitchFamily="2" charset="2"/>
              <a:buChar char="Ø"/>
            </a:pPr>
            <a:r>
              <a:rPr lang="en-US" dirty="0" smtClean="0"/>
              <a:t>If property values are increasing on page one, there should be upward adjustments to the comps on the adjustment page; </a:t>
            </a:r>
          </a:p>
          <a:p>
            <a:pPr>
              <a:buFont typeface="Wingdings" pitchFamily="2" charset="2"/>
              <a:buChar char="Ø"/>
            </a:pPr>
            <a:r>
              <a:rPr lang="en-US" dirty="0" smtClean="0"/>
              <a:t>If the subject needs repairs (first page), then the comps must reflect this (adjustment page)</a:t>
            </a:r>
          </a:p>
          <a:p>
            <a:pPr>
              <a:buFont typeface="Wingdings" pitchFamily="2" charset="2"/>
              <a:buChar char="Ø"/>
            </a:pPr>
            <a:r>
              <a:rPr lang="en-US" b="1" dirty="0" smtClean="0"/>
              <a:t>What happens on p. 1 also shows up later</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111</a:t>
            </a:fld>
            <a:endParaRPr lang="en-US"/>
          </a:p>
        </p:txBody>
      </p:sp>
      <p:sp>
        <p:nvSpPr>
          <p:cNvPr id="5" name="Title 4"/>
          <p:cNvSpPr>
            <a:spLocks noGrp="1"/>
          </p:cNvSpPr>
          <p:nvPr>
            <p:ph type="title"/>
          </p:nvPr>
        </p:nvSpPr>
        <p:spPr/>
        <p:txBody>
          <a:bodyPr/>
          <a:lstStyle/>
          <a:p>
            <a:r>
              <a:rPr lang="en-US" dirty="0" smtClean="0"/>
              <a:t>P R E C E D E N T</a:t>
            </a:r>
            <a:endParaRPr lang="en-US" dirty="0"/>
          </a:p>
        </p:txBody>
      </p:sp>
      <p:sp>
        <p:nvSpPr>
          <p:cNvPr id="6" name="Date Placeholder 5"/>
          <p:cNvSpPr>
            <a:spLocks noGrp="1"/>
          </p:cNvSpPr>
          <p:nvPr>
            <p:ph type="dt" sz="half" idx="10"/>
          </p:nvPr>
        </p:nvSpPr>
        <p:spPr/>
        <p:txBody>
          <a:bodyPr/>
          <a:lstStyle/>
          <a:p>
            <a:fld id="{353154C9-4155-4E67-B8BC-94C254F22714}" type="datetime1">
              <a:rPr lang="en-US" smtClean="0"/>
              <a:pPr/>
              <a:t>5/13/2015</a:t>
            </a:fld>
            <a:endParaRPr lang="en-US"/>
          </a:p>
        </p:txBody>
      </p:sp>
      <p:sp>
        <p:nvSpPr>
          <p:cNvPr id="7" name="Rounded Rectangular Callout 6"/>
          <p:cNvSpPr/>
          <p:nvPr/>
        </p:nvSpPr>
        <p:spPr>
          <a:xfrm>
            <a:off x="4572000" y="1143000"/>
            <a:ext cx="3962400" cy="2895600"/>
          </a:xfrm>
          <a:prstGeom prst="wedgeRoundRectCallout">
            <a:avLst>
              <a:gd name="adj1" fmla="val -62845"/>
              <a:gd name="adj2" fmla="val 100152"/>
              <a:gd name="adj3" fmla="val 16667"/>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Applies to agricultural and forestry appraisals, too</a:t>
            </a:r>
            <a:endParaRPr lang="en-US" sz="3200" b="1"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112</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A4C9A0C3-37CB-4766-AA8C-8F1ACD1D415F}" type="datetime1">
              <a:rPr lang="en-US" smtClean="0"/>
              <a:pPr/>
              <a:t>5/13/2015</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113</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A4C9A0C3-37CB-4766-AA8C-8F1ACD1D415F}" type="datetime1">
              <a:rPr lang="en-US" smtClean="0"/>
              <a:pPr/>
              <a:t>5/13/2015</a:t>
            </a:fld>
            <a:endParaRPr lang="en-US"/>
          </a:p>
        </p:txBody>
      </p:sp>
      <p:sp>
        <p:nvSpPr>
          <p:cNvPr id="8" name="Rounded Rectangular Callout 7"/>
          <p:cNvSpPr/>
          <p:nvPr/>
        </p:nvSpPr>
        <p:spPr>
          <a:xfrm>
            <a:off x="838200" y="2667000"/>
            <a:ext cx="4114800" cy="2590800"/>
          </a:xfrm>
          <a:prstGeom prst="wedgeRoundRectCallout">
            <a:avLst>
              <a:gd name="adj1" fmla="val 85435"/>
              <a:gd name="adj2" fmla="val -73699"/>
              <a:gd name="adj3" fmla="val 16667"/>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This is not Stonehenge!</a:t>
            </a:r>
            <a:endParaRPr lang="en-US" sz="4400" b="1"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114</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A4C9A0C3-37CB-4766-AA8C-8F1ACD1D415F}" type="datetime1">
              <a:rPr lang="en-US" smtClean="0"/>
              <a:pPr/>
              <a:t>5/13/2015</a:t>
            </a:fld>
            <a:endParaRPr lang="en-US"/>
          </a:p>
        </p:txBody>
      </p:sp>
      <p:sp>
        <p:nvSpPr>
          <p:cNvPr id="8" name="Rounded Rectangular Callout 7"/>
          <p:cNvSpPr/>
          <p:nvPr/>
        </p:nvSpPr>
        <p:spPr>
          <a:xfrm>
            <a:off x="838200" y="2667000"/>
            <a:ext cx="4114800" cy="2590800"/>
          </a:xfrm>
          <a:prstGeom prst="wedgeRoundRectCallout">
            <a:avLst>
              <a:gd name="adj1" fmla="val 85435"/>
              <a:gd name="adj2" fmla="val -73699"/>
              <a:gd name="adj3" fmla="val 16667"/>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New condo project back in 2008</a:t>
            </a:r>
            <a:endParaRPr lang="en-US" sz="4400" b="1"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115</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DCE39394-464C-46EE-93E8-1A22F1F10E45}" type="datetime1">
              <a:rPr lang="en-US" smtClean="0"/>
              <a:pPr/>
              <a:t>5/13/2015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116</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DCE39394-464C-46EE-93E8-1A22F1F10E45}" type="datetime1">
              <a:rPr lang="en-US" smtClean="0"/>
              <a:pPr/>
              <a:t>5/13/2015</a:t>
            </a:fld>
            <a:endParaRPr lang="en-US"/>
          </a:p>
        </p:txBody>
      </p:sp>
      <p:sp>
        <p:nvSpPr>
          <p:cNvPr id="8" name="Oval Callout 7"/>
          <p:cNvSpPr/>
          <p:nvPr/>
        </p:nvSpPr>
        <p:spPr>
          <a:xfrm>
            <a:off x="4572000" y="3733800"/>
            <a:ext cx="3886200" cy="2286000"/>
          </a:xfrm>
          <a:prstGeom prst="wedgeEllipseCallout">
            <a:avLst>
              <a:gd name="adj1" fmla="val -90818"/>
              <a:gd name="adj2" fmla="val -8057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9933"/>
                </a:solidFill>
              </a:rPr>
              <a:t>Paired-sales analyses (!?)</a:t>
            </a:r>
            <a:endParaRPr lang="en-US" sz="3200" b="1" dirty="0">
              <a:solidFill>
                <a:srgbClr val="FF9933"/>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117</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4E02F48E-2B7F-4114-B878-4E99D6F3DBFF}" type="datetime1">
              <a:rPr lang="en-US" smtClean="0"/>
              <a:pPr/>
              <a:t>5/13/2015</a:t>
            </a:fld>
            <a:endParaRPr lang="en-US"/>
          </a:p>
        </p:txBody>
      </p:sp>
      <p:sp>
        <p:nvSpPr>
          <p:cNvPr id="8" name="Oval Callout 7"/>
          <p:cNvSpPr/>
          <p:nvPr/>
        </p:nvSpPr>
        <p:spPr>
          <a:xfrm>
            <a:off x="4572000" y="3733800"/>
            <a:ext cx="3886200" cy="2286000"/>
          </a:xfrm>
          <a:prstGeom prst="wedgeEllipseCallout">
            <a:avLst>
              <a:gd name="adj1" fmla="val -90818"/>
              <a:gd name="adj2" fmla="val -8057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9933"/>
                </a:solidFill>
              </a:rPr>
              <a:t>Sale-resale analysis (?!)</a:t>
            </a:r>
            <a:endParaRPr lang="en-US" sz="3200" b="1" dirty="0">
              <a:solidFill>
                <a:srgbClr val="FF9933"/>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118</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A64B40E9-95C1-46F9-A02F-490FE166E788}" type="datetime1">
              <a:rPr lang="en-US" smtClean="0"/>
              <a:pPr/>
              <a:t>5/13/2015</a:t>
            </a:fld>
            <a:endParaRPr lang="en-US"/>
          </a:p>
        </p:txBody>
      </p:sp>
      <p:sp>
        <p:nvSpPr>
          <p:cNvPr id="8" name="Oval Callout 7"/>
          <p:cNvSpPr/>
          <p:nvPr/>
        </p:nvSpPr>
        <p:spPr>
          <a:xfrm>
            <a:off x="4572000" y="3733800"/>
            <a:ext cx="3886200" cy="2286000"/>
          </a:xfrm>
          <a:prstGeom prst="wedgeEllipseCallout">
            <a:avLst>
              <a:gd name="adj1" fmla="val -90818"/>
              <a:gd name="adj2" fmla="val -8057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9933"/>
                </a:solidFill>
              </a:rPr>
              <a:t>Regression analyses (?!)</a:t>
            </a:r>
            <a:endParaRPr lang="en-US" sz="3200" b="1" dirty="0">
              <a:solidFill>
                <a:srgbClr val="FF9933"/>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fld id="{D4FE293C-CB84-48D6-9F9A-60E53DC0CF8F}" type="datetime1">
              <a:rPr lang="en-US" smtClean="0"/>
              <a:pPr/>
              <a:t>5/13/2015</a:t>
            </a:fld>
            <a:endParaRPr lang="en-US"/>
          </a:p>
        </p:txBody>
      </p:sp>
      <p:sp>
        <p:nvSpPr>
          <p:cNvPr id="4" name="Footer Placeholder 3"/>
          <p:cNvSpPr>
            <a:spLocks noGrp="1"/>
          </p:cNvSpPr>
          <p:nvPr>
            <p:ph type="ftr" sz="quarter" idx="11"/>
          </p:nvPr>
        </p:nvSpPr>
        <p:spPr/>
        <p:txBody>
          <a:bodyPr/>
          <a:lstStyle/>
          <a:p>
            <a:r>
              <a:rPr lang="en-US" smtClean="0"/>
              <a:t>(c) 2015 Timothy C. Andersen.  All Rights Reserved</a:t>
            </a:r>
            <a:endParaRPr lang="en-US"/>
          </a:p>
        </p:txBody>
      </p:sp>
      <p:sp>
        <p:nvSpPr>
          <p:cNvPr id="5" name="Slide Number Placeholder 4"/>
          <p:cNvSpPr>
            <a:spLocks noGrp="1"/>
          </p:cNvSpPr>
          <p:nvPr>
            <p:ph type="sldNum" sz="quarter" idx="12"/>
          </p:nvPr>
        </p:nvSpPr>
        <p:spPr/>
        <p:txBody>
          <a:bodyPr/>
          <a:lstStyle/>
          <a:p>
            <a:fld id="{7CF8DF88-B906-4E93-9F54-55F6F2248785}" type="slidenum">
              <a:rPr lang="en-US" smtClean="0"/>
              <a:pPr/>
              <a:t>119</a:t>
            </a:fld>
            <a:endParaRPr lang="en-US"/>
          </a:p>
        </p:txBody>
      </p:sp>
      <p:sp>
        <p:nvSpPr>
          <p:cNvPr id="6" name="Title 5"/>
          <p:cNvSpPr>
            <a:spLocks noGrp="1"/>
          </p:cNvSpPr>
          <p:nvPr>
            <p:ph type="title"/>
          </p:nvPr>
        </p:nvSpPr>
        <p:spPr/>
        <p:txBody>
          <a:bodyPr/>
          <a:lstStyle/>
          <a:p>
            <a:r>
              <a:rPr lang="en-US" dirty="0" smtClean="0"/>
              <a:t>REGRESSION ANALYSIS!?</a:t>
            </a:r>
            <a:endParaRPr lang="en-US" dirty="0"/>
          </a:p>
        </p:txBody>
      </p:sp>
      <p:pic>
        <p:nvPicPr>
          <p:cNvPr id="1026" name="Picture 2" descr="C:\Users\Tim\AppData\Local\Microsoft\Windows\INetCache\IE\W40ABW8K\Halloween5[1].jpg"/>
          <p:cNvPicPr>
            <a:picLocks noChangeAspect="1" noChangeArrowheads="1"/>
          </p:cNvPicPr>
          <p:nvPr/>
        </p:nvPicPr>
        <p:blipFill>
          <a:blip r:embed="rId2" cstate="print"/>
          <a:srcRect/>
          <a:stretch>
            <a:fillRect/>
          </a:stretch>
        </p:blipFill>
        <p:spPr bwMode="auto">
          <a:xfrm>
            <a:off x="2413000" y="1263650"/>
            <a:ext cx="4318000" cy="43307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BIAS</a:t>
            </a:r>
          </a:p>
          <a:p>
            <a:pPr algn="just">
              <a:buNone/>
            </a:pPr>
            <a:r>
              <a:rPr lang="en-US" sz="3600" dirty="0" smtClean="0"/>
              <a:t>	</a:t>
            </a:r>
            <a:r>
              <a:rPr lang="en-US" sz="4000" dirty="0" smtClean="0"/>
              <a:t>“a preference or inclination that </a:t>
            </a:r>
            <a:r>
              <a:rPr lang="en-US" sz="4000" i="1" dirty="0" smtClean="0"/>
              <a:t>precludes</a:t>
            </a:r>
            <a:r>
              <a:rPr lang="en-US" sz="4000" dirty="0" smtClean="0"/>
              <a:t> an appraiser’s impartiality, independence,  or objectivity in an assignment” </a:t>
            </a:r>
            <a:r>
              <a:rPr lang="en-US" sz="2400" dirty="0" smtClean="0"/>
              <a:t>(emphasis added) [</a:t>
            </a:r>
            <a:r>
              <a:rPr lang="en-US" sz="1800" dirty="0" smtClean="0"/>
              <a:t>and may be passive or active] </a:t>
            </a:r>
          </a:p>
          <a:p>
            <a:pPr algn="r">
              <a:buNone/>
            </a:pPr>
            <a:r>
              <a:rPr lang="en-US" sz="1800" dirty="0" smtClean="0"/>
              <a:t>{USPAP 2014-2015}</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481CB934-6B97-43DB-9003-16A6F23B8BAB}" type="datetime1">
              <a:rPr lang="en-US" smtClean="0"/>
              <a:pPr/>
              <a:t>5/13/2015</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fld id="{D4FE293C-CB84-48D6-9F9A-60E53DC0CF8F}" type="datetime1">
              <a:rPr lang="en-US" smtClean="0"/>
              <a:pPr/>
              <a:t>5/13/2015</a:t>
            </a:fld>
            <a:endParaRPr lang="en-US"/>
          </a:p>
        </p:txBody>
      </p:sp>
      <p:sp>
        <p:nvSpPr>
          <p:cNvPr id="4" name="Footer Placeholder 3"/>
          <p:cNvSpPr>
            <a:spLocks noGrp="1"/>
          </p:cNvSpPr>
          <p:nvPr>
            <p:ph type="ftr" sz="quarter" idx="11"/>
          </p:nvPr>
        </p:nvSpPr>
        <p:spPr/>
        <p:txBody>
          <a:bodyPr/>
          <a:lstStyle/>
          <a:p>
            <a:r>
              <a:rPr lang="en-US" smtClean="0"/>
              <a:t>(c) 2015 Timothy C. Andersen.  All Rights Reserved</a:t>
            </a:r>
            <a:endParaRPr lang="en-US"/>
          </a:p>
        </p:txBody>
      </p:sp>
      <p:sp>
        <p:nvSpPr>
          <p:cNvPr id="5" name="Slide Number Placeholder 4"/>
          <p:cNvSpPr>
            <a:spLocks noGrp="1"/>
          </p:cNvSpPr>
          <p:nvPr>
            <p:ph type="sldNum" sz="quarter" idx="12"/>
          </p:nvPr>
        </p:nvSpPr>
        <p:spPr/>
        <p:txBody>
          <a:bodyPr/>
          <a:lstStyle/>
          <a:p>
            <a:fld id="{7CF8DF88-B906-4E93-9F54-55F6F2248785}" type="slidenum">
              <a:rPr lang="en-US" smtClean="0"/>
              <a:pPr/>
              <a:t>120</a:t>
            </a:fld>
            <a:endParaRPr lang="en-US"/>
          </a:p>
        </p:txBody>
      </p:sp>
      <p:sp>
        <p:nvSpPr>
          <p:cNvPr id="6" name="Title 5"/>
          <p:cNvSpPr>
            <a:spLocks noGrp="1"/>
          </p:cNvSpPr>
          <p:nvPr>
            <p:ph type="title"/>
          </p:nvPr>
        </p:nvSpPr>
        <p:spPr/>
        <p:txBody>
          <a:bodyPr/>
          <a:lstStyle/>
          <a:p>
            <a:r>
              <a:rPr lang="en-US" dirty="0" smtClean="0"/>
              <a:t>REGRESSION ANALYSIS!?</a:t>
            </a:r>
            <a:endParaRPr lang="en-US" dirty="0"/>
          </a:p>
        </p:txBody>
      </p:sp>
      <p:pic>
        <p:nvPicPr>
          <p:cNvPr id="1026" name="Picture 2" descr="C:\Users\Tim\AppData\Local\Microsoft\Windows\INetCache\IE\W40ABW8K\Halloween5[1].jpg"/>
          <p:cNvPicPr>
            <a:picLocks noChangeAspect="1" noChangeArrowheads="1"/>
          </p:cNvPicPr>
          <p:nvPr/>
        </p:nvPicPr>
        <p:blipFill>
          <a:blip r:embed="rId2" cstate="print"/>
          <a:srcRect/>
          <a:stretch>
            <a:fillRect/>
          </a:stretch>
        </p:blipFill>
        <p:spPr bwMode="auto">
          <a:xfrm>
            <a:off x="2413000" y="1263650"/>
            <a:ext cx="4318000" cy="4330700"/>
          </a:xfrm>
          <a:prstGeom prst="rect">
            <a:avLst/>
          </a:prstGeom>
          <a:noFill/>
        </p:spPr>
      </p:pic>
      <p:sp>
        <p:nvSpPr>
          <p:cNvPr id="8" name="Cloud Callout 7"/>
          <p:cNvSpPr/>
          <p:nvPr/>
        </p:nvSpPr>
        <p:spPr>
          <a:xfrm>
            <a:off x="5867400" y="1066800"/>
            <a:ext cx="2971800" cy="3505200"/>
          </a:xfrm>
          <a:prstGeom prst="cloudCallout">
            <a:avLst>
              <a:gd name="adj1" fmla="val -105251"/>
              <a:gd name="adj2" fmla="val -36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It’s just a TOOL!  Become an expert in it since it is the future</a:t>
            </a:r>
            <a:endParaRPr lang="en-US" sz="2400" b="1"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121</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49508007-A609-456B-ADB8-B9C0B3A02DE9}" type="datetime1">
              <a:rPr lang="en-US" smtClean="0"/>
              <a:pPr/>
              <a:t>5/13/2015</a:t>
            </a:fld>
            <a:endParaRPr lang="en-US"/>
          </a:p>
        </p:txBody>
      </p:sp>
      <p:sp>
        <p:nvSpPr>
          <p:cNvPr id="8" name="Oval Callout 7"/>
          <p:cNvSpPr/>
          <p:nvPr/>
        </p:nvSpPr>
        <p:spPr>
          <a:xfrm>
            <a:off x="4572000" y="3733800"/>
            <a:ext cx="3886200" cy="2286000"/>
          </a:xfrm>
          <a:prstGeom prst="wedgeEllipseCallout">
            <a:avLst>
              <a:gd name="adj1" fmla="val -90818"/>
              <a:gd name="adj2" fmla="val -8057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9933"/>
                </a:solidFill>
              </a:rPr>
              <a:t>Statistical analysis (MLS)</a:t>
            </a:r>
            <a:endParaRPr lang="en-US" sz="3200" b="1" dirty="0">
              <a:solidFill>
                <a:srgbClr val="FF9933"/>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122</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753D7E67-B048-4F1E-94D1-E03B47614602}" type="datetime1">
              <a:rPr lang="en-US" smtClean="0"/>
              <a:pPr/>
              <a:t>5/13/2015</a:t>
            </a:fld>
            <a:endParaRPr lang="en-US"/>
          </a:p>
        </p:txBody>
      </p:sp>
      <p:sp>
        <p:nvSpPr>
          <p:cNvPr id="8" name="Oval Callout 7"/>
          <p:cNvSpPr/>
          <p:nvPr/>
        </p:nvSpPr>
        <p:spPr>
          <a:xfrm>
            <a:off x="4572000" y="3733800"/>
            <a:ext cx="3886200" cy="2286000"/>
          </a:xfrm>
          <a:prstGeom prst="wedgeEllipseCallout">
            <a:avLst>
              <a:gd name="adj1" fmla="val -90818"/>
              <a:gd name="adj2" fmla="val -8057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9933"/>
                </a:solidFill>
              </a:rPr>
              <a:t>Results of past studies &amp; analyses (?!)</a:t>
            </a:r>
            <a:endParaRPr lang="en-US" sz="3200" b="1" dirty="0">
              <a:solidFill>
                <a:srgbClr val="FF9933"/>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Every conclusion and/or adjustment in the report MUST have </a:t>
            </a:r>
            <a:r>
              <a:rPr lang="en-US" b="1" i="1" dirty="0" smtClean="0"/>
              <a:t>support</a:t>
            </a:r>
            <a:r>
              <a:rPr lang="en-US" dirty="0" smtClean="0"/>
              <a:t> or </a:t>
            </a:r>
            <a:r>
              <a:rPr lang="en-US" b="1" i="1" dirty="0" smtClean="0"/>
              <a:t>proof</a:t>
            </a:r>
            <a:r>
              <a:rPr lang="en-US" dirty="0" smtClean="0"/>
              <a:t>  in the workfile (or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123</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3A6932B5-26A0-46B6-A566-8307F0C39CB8}" type="datetime1">
              <a:rPr lang="en-US" smtClean="0"/>
              <a:pPr/>
              <a:t>5/13/2015</a:t>
            </a:fld>
            <a:endParaRPr lang="en-US"/>
          </a:p>
        </p:txBody>
      </p:sp>
      <p:sp>
        <p:nvSpPr>
          <p:cNvPr id="8" name="Oval Callout 7"/>
          <p:cNvSpPr/>
          <p:nvPr/>
        </p:nvSpPr>
        <p:spPr>
          <a:xfrm>
            <a:off x="4572000" y="3733800"/>
            <a:ext cx="3886200" cy="2286000"/>
          </a:xfrm>
          <a:prstGeom prst="wedgeEllipseCallout">
            <a:avLst>
              <a:gd name="adj1" fmla="val -90818"/>
              <a:gd name="adj2" fmla="val -8057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9933"/>
                </a:solidFill>
              </a:rPr>
              <a:t>Other </a:t>
            </a:r>
            <a:r>
              <a:rPr lang="en-US" sz="3200" b="1" i="1" dirty="0" smtClean="0">
                <a:solidFill>
                  <a:srgbClr val="FF9933"/>
                </a:solidFill>
              </a:rPr>
              <a:t>logical </a:t>
            </a:r>
            <a:r>
              <a:rPr lang="en-US" sz="3200" b="1" dirty="0" smtClean="0">
                <a:solidFill>
                  <a:srgbClr val="FF9933"/>
                </a:solidFill>
              </a:rPr>
              <a:t>proofs &amp; support</a:t>
            </a:r>
            <a:endParaRPr lang="en-US" sz="3200" b="1" dirty="0">
              <a:solidFill>
                <a:srgbClr val="FF9933"/>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a:t>
            </a:r>
            <a:r>
              <a:rPr lang="en-US" i="1" dirty="0" smtClean="0"/>
              <a:t>logically</a:t>
            </a:r>
            <a:r>
              <a:rPr lang="en-US" dirty="0" smtClean="0"/>
              <a:t> and </a:t>
            </a:r>
            <a:r>
              <a:rPr lang="en-US" i="1" dirty="0" smtClean="0"/>
              <a:t>mathematically</a:t>
            </a:r>
            <a:r>
              <a:rPr lang="en-US" dirty="0" smtClean="0"/>
              <a:t> </a:t>
            </a:r>
            <a:r>
              <a:rPr lang="en-US" b="1" dirty="0" smtClean="0"/>
              <a:t>correct, </a:t>
            </a:r>
            <a:r>
              <a:rPr lang="en-US" dirty="0" smtClean="0"/>
              <a:t>as well as </a:t>
            </a:r>
            <a:r>
              <a:rPr lang="en-US" b="1" dirty="0" smtClean="0"/>
              <a:t>market-supported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124</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A819DBF4-264D-4DB4-9ACD-3ADB83FE6F40}" type="datetime1">
              <a:rPr lang="en-US" smtClean="0"/>
              <a:pPr/>
              <a:t>5/13/2015</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a:t>
            </a:r>
            <a:r>
              <a:rPr lang="en-US" i="1" dirty="0" smtClean="0"/>
              <a:t>logically</a:t>
            </a:r>
            <a:r>
              <a:rPr lang="en-US" dirty="0" smtClean="0"/>
              <a:t> and </a:t>
            </a:r>
            <a:r>
              <a:rPr lang="en-US" i="1" dirty="0" smtClean="0"/>
              <a:t>mathematically</a:t>
            </a:r>
            <a:r>
              <a:rPr lang="en-US" dirty="0" smtClean="0"/>
              <a:t> </a:t>
            </a:r>
            <a:r>
              <a:rPr lang="en-US" b="1" dirty="0" smtClean="0"/>
              <a:t>correct, </a:t>
            </a:r>
            <a:r>
              <a:rPr lang="en-US" dirty="0" smtClean="0"/>
              <a:t>as well as </a:t>
            </a:r>
            <a:r>
              <a:rPr lang="en-US" b="1" dirty="0" smtClean="0"/>
              <a:t>market-supported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125</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A819DBF4-264D-4DB4-9ACD-3ADB83FE6F40}" type="datetime1">
              <a:rPr lang="en-US" smtClean="0"/>
              <a:pPr/>
              <a:t>5/13/2015</a:t>
            </a:fld>
            <a:endParaRPr lang="en-US"/>
          </a:p>
        </p:txBody>
      </p:sp>
      <p:sp>
        <p:nvSpPr>
          <p:cNvPr id="8" name="Cloud Callout 7"/>
          <p:cNvSpPr/>
          <p:nvPr/>
        </p:nvSpPr>
        <p:spPr>
          <a:xfrm>
            <a:off x="4267200" y="4419600"/>
            <a:ext cx="4191000" cy="1905000"/>
          </a:xfrm>
          <a:prstGeom prst="cloudCallout">
            <a:avLst>
              <a:gd name="adj1" fmla="val -106427"/>
              <a:gd name="adj2" fmla="val -5134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t>Market support may indicate a value </a:t>
            </a:r>
            <a:r>
              <a:rPr lang="en-US" sz="2400" b="1" i="1" dirty="0" smtClean="0"/>
              <a:t>range</a:t>
            </a:r>
            <a:r>
              <a:rPr lang="en-US" sz="2400" b="1" dirty="0" smtClean="0"/>
              <a:t>, too.</a:t>
            </a:r>
            <a:endParaRPr lang="en-US" sz="2400" b="1"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lnSpcReduction="10000"/>
          </a:bodyPr>
          <a:lstStyle/>
          <a:p>
            <a:pPr algn="l"/>
            <a:r>
              <a:rPr lang="en-US" b="1" dirty="0" smtClean="0"/>
              <a:t>ADJUSTMENTS</a:t>
            </a:r>
          </a:p>
          <a:p>
            <a:pPr algn="l"/>
            <a:r>
              <a:rPr lang="en-US" sz="2500" b="1" i="1" u="sng" dirty="0" smtClean="0"/>
              <a:t>Support</a:t>
            </a:r>
            <a:r>
              <a:rPr lang="en-US" sz="2500" u="sng" dirty="0" smtClean="0"/>
              <a:t>  or </a:t>
            </a:r>
            <a:r>
              <a:rPr lang="en-US" sz="2500" b="1" i="1" u="sng" dirty="0" smtClean="0"/>
              <a:t>Proof  </a:t>
            </a:r>
            <a:r>
              <a:rPr lang="el-GR" sz="2500" u="sng" dirty="0" smtClean="0"/>
              <a:t>≠</a:t>
            </a:r>
            <a:r>
              <a:rPr lang="en-US" sz="2500" u="sng" dirty="0" smtClean="0"/>
              <a:t> $COST</a:t>
            </a:r>
            <a:r>
              <a:rPr lang="en-US" sz="2500" dirty="0" smtClean="0"/>
              <a:t> (since cost and value are </a:t>
            </a:r>
            <a:r>
              <a:rPr lang="en-US" sz="2500" i="1" dirty="0" smtClean="0"/>
              <a:t>not </a:t>
            </a:r>
            <a:r>
              <a:rPr lang="en-US" sz="2500" dirty="0" smtClean="0"/>
              <a:t>the same concept and it is hard to account for accrued depreciation in a single item)</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126</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C1CAF72F-0599-4E04-8C37-4F75991D9D4E}" type="datetime1">
              <a:rPr lang="en-US" smtClean="0"/>
              <a:pPr/>
              <a:t>5/13/2015</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lnSpcReduction="10000"/>
          </a:bodyPr>
          <a:lstStyle/>
          <a:p>
            <a:pPr algn="l"/>
            <a:r>
              <a:rPr lang="en-US" b="1" dirty="0" smtClean="0"/>
              <a:t>ADJUSTMENTS</a:t>
            </a:r>
          </a:p>
          <a:p>
            <a:pPr algn="l"/>
            <a:r>
              <a:rPr lang="en-US" sz="2500" b="1" i="1" u="sng" dirty="0" smtClean="0"/>
              <a:t>Support</a:t>
            </a:r>
            <a:r>
              <a:rPr lang="en-US" sz="2500" u="sng" dirty="0" smtClean="0"/>
              <a:t>  or </a:t>
            </a:r>
            <a:r>
              <a:rPr lang="en-US" sz="2500" b="1" i="1" u="sng" dirty="0" smtClean="0"/>
              <a:t>Proof  </a:t>
            </a:r>
            <a:r>
              <a:rPr lang="el-GR" sz="2500" u="sng" dirty="0" smtClean="0"/>
              <a:t>≠</a:t>
            </a:r>
            <a:r>
              <a:rPr lang="en-US" sz="2500" u="sng" dirty="0" smtClean="0"/>
              <a:t> $COST</a:t>
            </a:r>
            <a:r>
              <a:rPr lang="en-US" sz="2500" dirty="0" smtClean="0"/>
              <a:t> (since cost and value are </a:t>
            </a:r>
            <a:r>
              <a:rPr lang="en-US" sz="2500" i="1" dirty="0" smtClean="0"/>
              <a:t>not </a:t>
            </a:r>
            <a:r>
              <a:rPr lang="en-US" sz="2500" dirty="0" smtClean="0"/>
              <a:t>the same concept and it is hard to account for accrued depreciation in a single item)</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127</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F0443097-963A-4C84-9D02-8B7E19A7E47D}" type="datetime1">
              <a:rPr lang="en-US" smtClean="0"/>
              <a:pPr/>
              <a:t>5/13/2015</a:t>
            </a:fld>
            <a:endParaRPr lang="en-US"/>
          </a:p>
        </p:txBody>
      </p:sp>
      <p:sp>
        <p:nvSpPr>
          <p:cNvPr id="8" name="Flowchart: Process 7"/>
          <p:cNvSpPr/>
          <p:nvPr/>
        </p:nvSpPr>
        <p:spPr>
          <a:xfrm>
            <a:off x="5181600" y="4343400"/>
            <a:ext cx="3657600" cy="19812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However…</a:t>
            </a:r>
            <a:endParaRPr lang="en-US" sz="4800" b="1"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lnSpcReduction="10000"/>
          </a:bodyPr>
          <a:lstStyle/>
          <a:p>
            <a:pPr algn="l"/>
            <a:r>
              <a:rPr lang="en-US" b="1" dirty="0" smtClean="0"/>
              <a:t>ADJUSTMENTS</a:t>
            </a:r>
          </a:p>
          <a:p>
            <a:pPr algn="l"/>
            <a:r>
              <a:rPr lang="en-US" sz="2500" b="1" i="1" u="sng" dirty="0" smtClean="0"/>
              <a:t>Support</a:t>
            </a:r>
            <a:r>
              <a:rPr lang="en-US" sz="2500" u="sng" dirty="0" smtClean="0"/>
              <a:t>  or </a:t>
            </a:r>
            <a:r>
              <a:rPr lang="en-US" sz="2500" b="1" i="1" u="sng" dirty="0" smtClean="0"/>
              <a:t>Proof  </a:t>
            </a:r>
            <a:r>
              <a:rPr lang="el-GR" sz="2500" u="sng" dirty="0" smtClean="0"/>
              <a:t>≠</a:t>
            </a:r>
            <a:r>
              <a:rPr lang="en-US" sz="2500" u="sng" dirty="0" smtClean="0"/>
              <a:t> $COST</a:t>
            </a:r>
            <a:r>
              <a:rPr lang="en-US" sz="2500" dirty="0" smtClean="0"/>
              <a:t> (since cost and value are </a:t>
            </a:r>
            <a:r>
              <a:rPr lang="en-US" sz="2500" i="1" dirty="0" smtClean="0"/>
              <a:t>not </a:t>
            </a:r>
            <a:r>
              <a:rPr lang="en-US" sz="2500" dirty="0" smtClean="0"/>
              <a:t>the same concept and it is hard to account for accrued depreciation in a single item)</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128</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B08E98BB-D3B8-467B-9FF6-6BD738DF3B16}" type="datetime1">
              <a:rPr lang="en-US" smtClean="0"/>
              <a:pPr/>
              <a:t>5/13/2015</a:t>
            </a:fld>
            <a:endParaRPr lang="en-US"/>
          </a:p>
        </p:txBody>
      </p:sp>
      <p:sp>
        <p:nvSpPr>
          <p:cNvPr id="8" name="Flowchart: Process 7"/>
          <p:cNvSpPr/>
          <p:nvPr/>
        </p:nvSpPr>
        <p:spPr>
          <a:xfrm>
            <a:off x="5181600" y="4343400"/>
            <a:ext cx="3657600" cy="19812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…if cost is all the support you have, then go with cost, BUT EXPLAIN IT WELL</a:t>
            </a:r>
            <a:endParaRPr lang="en-US" sz="2400" b="1"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a:t>
            </a:r>
            <a:r>
              <a:rPr lang="en-US" i="1" dirty="0" smtClean="0"/>
              <a:t>logically</a:t>
            </a:r>
            <a:r>
              <a:rPr lang="en-US" dirty="0" smtClean="0"/>
              <a:t> and </a:t>
            </a:r>
            <a:r>
              <a:rPr lang="en-US" i="1" dirty="0" smtClean="0"/>
              <a:t>mathematically</a:t>
            </a:r>
            <a:r>
              <a:rPr lang="en-US" dirty="0" smtClean="0"/>
              <a:t> </a:t>
            </a:r>
            <a:r>
              <a:rPr lang="en-US" b="1" dirty="0" smtClean="0"/>
              <a:t>correct, </a:t>
            </a:r>
            <a:r>
              <a:rPr lang="en-US" dirty="0" smtClean="0"/>
              <a:t>as well as </a:t>
            </a:r>
            <a:r>
              <a:rPr lang="en-US" b="1" dirty="0" smtClean="0"/>
              <a:t>market-supported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129</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C677E5CA-1BB1-4AB6-A68B-254F3838A5A8}" type="datetime1">
              <a:rPr lang="en-US" smtClean="0"/>
              <a:pPr/>
              <a:t>5/13/2015</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BIAS</a:t>
            </a:r>
          </a:p>
          <a:p>
            <a:pPr algn="just">
              <a:buNone/>
            </a:pPr>
            <a:r>
              <a:rPr lang="en-US" sz="3600" dirty="0" smtClean="0"/>
              <a:t>	</a:t>
            </a:r>
            <a:r>
              <a:rPr lang="en-US" sz="4000" dirty="0" smtClean="0"/>
              <a:t>“a preference or inclination that </a:t>
            </a:r>
            <a:r>
              <a:rPr lang="en-US" sz="4000" i="1" dirty="0" smtClean="0"/>
              <a:t>precludes</a:t>
            </a:r>
            <a:r>
              <a:rPr lang="en-US" sz="4000" dirty="0" smtClean="0"/>
              <a:t> an appraiser’s impartiality, independence,  or objectivity in an assignment” </a:t>
            </a:r>
            <a:r>
              <a:rPr lang="en-US" sz="2400" dirty="0" smtClean="0"/>
              <a:t>(emphasis added) [</a:t>
            </a:r>
            <a:r>
              <a:rPr lang="en-US" sz="1800" dirty="0" smtClean="0"/>
              <a:t>and may be passive or active] </a:t>
            </a:r>
          </a:p>
          <a:p>
            <a:pPr algn="r">
              <a:buNone/>
            </a:pPr>
            <a:r>
              <a:rPr lang="en-US" sz="1800" dirty="0" smtClean="0"/>
              <a:t>{USPAP 2014-2015}</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481CB934-6B97-43DB-9003-16A6F23B8BAB}" type="datetime1">
              <a:rPr lang="en-US" smtClean="0"/>
              <a:pPr/>
              <a:t>5/13/2015</a:t>
            </a:fld>
            <a:endParaRPr lang="en-US"/>
          </a:p>
        </p:txBody>
      </p:sp>
      <p:sp>
        <p:nvSpPr>
          <p:cNvPr id="7" name="Rounded Rectangular Callout 6"/>
          <p:cNvSpPr/>
          <p:nvPr/>
        </p:nvSpPr>
        <p:spPr>
          <a:xfrm>
            <a:off x="5029200" y="1905000"/>
            <a:ext cx="3886200" cy="3352800"/>
          </a:xfrm>
          <a:prstGeom prst="wedgeRoundRectCallout">
            <a:avLst>
              <a:gd name="adj1" fmla="val -128525"/>
              <a:gd name="adj2" fmla="val -54633"/>
              <a:gd name="adj3" fmla="val 1666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This definition extends to all appraisal categories: commercial, industrial, residential, agricultural, forestry, and so forth</a:t>
            </a:r>
            <a:endParaRPr lang="en-US" sz="2400" b="1"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a:t>
            </a:r>
            <a:r>
              <a:rPr lang="en-US" i="1" dirty="0" smtClean="0"/>
              <a:t>logically</a:t>
            </a:r>
            <a:r>
              <a:rPr lang="en-US" dirty="0" smtClean="0"/>
              <a:t> and </a:t>
            </a:r>
            <a:r>
              <a:rPr lang="en-US" i="1" dirty="0" smtClean="0"/>
              <a:t>mathematically</a:t>
            </a:r>
            <a:r>
              <a:rPr lang="en-US" dirty="0" smtClean="0"/>
              <a:t> </a:t>
            </a:r>
            <a:r>
              <a:rPr lang="en-US" b="1" dirty="0" smtClean="0"/>
              <a:t>correct, </a:t>
            </a:r>
            <a:r>
              <a:rPr lang="en-US" dirty="0" smtClean="0"/>
              <a:t>as well as </a:t>
            </a:r>
            <a:r>
              <a:rPr lang="en-US" b="1" dirty="0" smtClean="0"/>
              <a:t>market-supported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130</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158DAD0A-B03A-4398-B34E-C091ADE1764B}" type="datetime1">
              <a:rPr lang="en-US" smtClean="0"/>
              <a:pPr/>
              <a:t>5/13/2015</a:t>
            </a:fld>
            <a:endParaRPr lang="en-US"/>
          </a:p>
        </p:txBody>
      </p:sp>
      <p:sp>
        <p:nvSpPr>
          <p:cNvPr id="8" name="Flowchart: Alternate Process 7"/>
          <p:cNvSpPr/>
          <p:nvPr/>
        </p:nvSpPr>
        <p:spPr>
          <a:xfrm>
            <a:off x="914400" y="4724400"/>
            <a:ext cx="3352800" cy="1600200"/>
          </a:xfrm>
          <a:prstGeom prst="flowChartAlternateProcess">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rPr>
              <a:t>Appraisers can (and should) differ in their conclusions…</a:t>
            </a:r>
            <a:endParaRPr lang="en-US" sz="2400" b="1" dirty="0">
              <a:solidFill>
                <a:srgbClr val="0000CC"/>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a:t>
            </a:r>
            <a:r>
              <a:rPr lang="en-US" i="1" dirty="0" smtClean="0"/>
              <a:t>logically</a:t>
            </a:r>
            <a:r>
              <a:rPr lang="en-US" dirty="0" smtClean="0"/>
              <a:t> and </a:t>
            </a:r>
            <a:r>
              <a:rPr lang="en-US" i="1" dirty="0" smtClean="0"/>
              <a:t>mathematically</a:t>
            </a:r>
            <a:r>
              <a:rPr lang="en-US" dirty="0" smtClean="0"/>
              <a:t> </a:t>
            </a:r>
            <a:r>
              <a:rPr lang="en-US" b="1" dirty="0" smtClean="0"/>
              <a:t>correct, </a:t>
            </a:r>
            <a:r>
              <a:rPr lang="en-US" dirty="0" smtClean="0"/>
              <a:t>as well as </a:t>
            </a:r>
            <a:r>
              <a:rPr lang="en-US" b="1" dirty="0" smtClean="0"/>
              <a:t>market-supported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131</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D4418E6C-1672-4518-A127-ECDB04EA3096}" type="datetime1">
              <a:rPr lang="en-US" smtClean="0"/>
              <a:pPr/>
              <a:t>5/13/2015</a:t>
            </a:fld>
            <a:endParaRPr lang="en-US"/>
          </a:p>
        </p:txBody>
      </p:sp>
      <p:sp>
        <p:nvSpPr>
          <p:cNvPr id="8" name="Flowchart: Alternate Process 7"/>
          <p:cNvSpPr/>
          <p:nvPr/>
        </p:nvSpPr>
        <p:spPr>
          <a:xfrm>
            <a:off x="5105400" y="4495800"/>
            <a:ext cx="3352800" cy="1600200"/>
          </a:xfrm>
          <a:prstGeom prst="flowChartAlternateProcess">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rPr>
              <a:t>…but their conclusions must have SUPPORT…</a:t>
            </a:r>
            <a:endParaRPr lang="en-US" sz="2400" b="1" dirty="0">
              <a:solidFill>
                <a:srgbClr val="0000CC"/>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a:t>
            </a:r>
            <a:r>
              <a:rPr lang="en-US" i="1" dirty="0" smtClean="0"/>
              <a:t>logically</a:t>
            </a:r>
            <a:r>
              <a:rPr lang="en-US" dirty="0" smtClean="0"/>
              <a:t> and </a:t>
            </a:r>
            <a:r>
              <a:rPr lang="en-US" i="1" dirty="0" smtClean="0"/>
              <a:t>mathematically</a:t>
            </a:r>
            <a:r>
              <a:rPr lang="en-US" dirty="0" smtClean="0"/>
              <a:t> </a:t>
            </a:r>
            <a:r>
              <a:rPr lang="en-US" b="1" dirty="0" smtClean="0"/>
              <a:t>correct, </a:t>
            </a:r>
            <a:r>
              <a:rPr lang="en-US" dirty="0" smtClean="0"/>
              <a:t>as well as </a:t>
            </a:r>
            <a:r>
              <a:rPr lang="en-US" b="1" dirty="0" smtClean="0"/>
              <a:t>market-supported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132</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D4418E6C-1672-4518-A127-ECDB04EA3096}" type="datetime1">
              <a:rPr lang="en-US" smtClean="0"/>
              <a:pPr/>
              <a:t>5/13/2015</a:t>
            </a:fld>
            <a:endParaRPr lang="en-US"/>
          </a:p>
        </p:txBody>
      </p:sp>
      <p:sp>
        <p:nvSpPr>
          <p:cNvPr id="8" name="Flowchart: Alternate Process 7"/>
          <p:cNvSpPr/>
          <p:nvPr/>
        </p:nvSpPr>
        <p:spPr>
          <a:xfrm>
            <a:off x="5105400" y="4495800"/>
            <a:ext cx="3352800" cy="1600200"/>
          </a:xfrm>
          <a:prstGeom prst="flowChartAlternateProcess">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rPr>
              <a:t>…and they must be CREDIBLE…</a:t>
            </a:r>
            <a:endParaRPr lang="en-US" sz="2400" b="1" dirty="0">
              <a:solidFill>
                <a:srgbClr val="0000CC"/>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95600"/>
            <a:ext cx="7772400" cy="2286000"/>
          </a:xfrm>
        </p:spPr>
        <p:txBody>
          <a:bodyPr>
            <a:normAutofit/>
          </a:bodyPr>
          <a:lstStyle/>
          <a:p>
            <a:pPr algn="l"/>
            <a:r>
              <a:rPr lang="en-US" b="1" dirty="0" smtClean="0"/>
              <a:t>ADJUSTMENTS</a:t>
            </a:r>
          </a:p>
          <a:p>
            <a:pPr algn="l"/>
            <a:r>
              <a:rPr lang="en-US" dirty="0" smtClean="0"/>
              <a:t>“That’s the way I’ve done it for 30-years…” is </a:t>
            </a:r>
            <a:r>
              <a:rPr lang="en-US" b="1" dirty="0" smtClean="0"/>
              <a:t>not</a:t>
            </a:r>
            <a:r>
              <a:rPr lang="en-US" dirty="0" smtClean="0"/>
              <a:t> </a:t>
            </a:r>
            <a:r>
              <a:rPr lang="en-US" b="1" dirty="0" smtClean="0"/>
              <a:t>proof</a:t>
            </a:r>
            <a:r>
              <a:rPr lang="en-US" dirty="0" smtClean="0"/>
              <a:t> of anything, has no support, and </a:t>
            </a:r>
            <a:r>
              <a:rPr lang="en-US" i="1" dirty="0" smtClean="0"/>
              <a:t>may</a:t>
            </a:r>
            <a:r>
              <a:rPr lang="en-US" dirty="0" smtClean="0"/>
              <a:t> be evidence of chronic </a:t>
            </a:r>
            <a:r>
              <a:rPr lang="en-US" b="1" dirty="0" smtClean="0"/>
              <a:t>lack of competence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133</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B6C272B1-F9C8-4052-96A8-4C671CFB8B54}" type="datetime1">
              <a:rPr lang="en-US" smtClean="0"/>
              <a:pPr/>
              <a:t>5/13/2015</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95600"/>
            <a:ext cx="7772400" cy="2286000"/>
          </a:xfrm>
        </p:spPr>
        <p:txBody>
          <a:bodyPr>
            <a:normAutofit/>
          </a:bodyPr>
          <a:lstStyle/>
          <a:p>
            <a:pPr algn="l"/>
            <a:r>
              <a:rPr lang="en-US" b="1" dirty="0" smtClean="0"/>
              <a:t>ADJUSTMENTS</a:t>
            </a:r>
          </a:p>
          <a:p>
            <a:pPr algn="l"/>
            <a:r>
              <a:rPr lang="en-US" dirty="0" smtClean="0"/>
              <a:t>“That’s the way I’ve done it for 30-years…” is </a:t>
            </a:r>
            <a:r>
              <a:rPr lang="en-US" b="1" dirty="0" smtClean="0"/>
              <a:t>not</a:t>
            </a:r>
            <a:r>
              <a:rPr lang="en-US" dirty="0" smtClean="0"/>
              <a:t> </a:t>
            </a:r>
            <a:r>
              <a:rPr lang="en-US" b="1" dirty="0" smtClean="0"/>
              <a:t>proof</a:t>
            </a:r>
            <a:r>
              <a:rPr lang="en-US" dirty="0" smtClean="0"/>
              <a:t> of anything, has no support, and </a:t>
            </a:r>
            <a:r>
              <a:rPr lang="en-US" i="1" dirty="0" smtClean="0"/>
              <a:t>may</a:t>
            </a:r>
            <a:r>
              <a:rPr lang="en-US" dirty="0" smtClean="0"/>
              <a:t> be evidence of chronic </a:t>
            </a:r>
            <a:r>
              <a:rPr lang="en-US" b="1" dirty="0" smtClean="0"/>
              <a:t>lack of competence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134</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599ACEA4-ECE3-481F-842E-240A2242FEFD}" type="datetime1">
              <a:rPr lang="en-US" smtClean="0"/>
              <a:pPr/>
              <a:t>5/13/2015</a:t>
            </a:fld>
            <a:endParaRPr lang="en-US"/>
          </a:p>
        </p:txBody>
      </p:sp>
      <p:sp>
        <p:nvSpPr>
          <p:cNvPr id="8" name="Oval Callout 7"/>
          <p:cNvSpPr/>
          <p:nvPr/>
        </p:nvSpPr>
        <p:spPr>
          <a:xfrm>
            <a:off x="5257800" y="4495800"/>
            <a:ext cx="3886200" cy="1828800"/>
          </a:xfrm>
          <a:prstGeom prst="wedgeEllipseCallout">
            <a:avLst>
              <a:gd name="adj1" fmla="val -38027"/>
              <a:gd name="adj2" fmla="val -9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This logic will NOT fly with CU</a:t>
            </a:r>
            <a:endParaRPr lang="en-US" sz="2800"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95600"/>
            <a:ext cx="7772400" cy="2286000"/>
          </a:xfrm>
        </p:spPr>
        <p:txBody>
          <a:bodyPr>
            <a:normAutofit/>
          </a:bodyPr>
          <a:lstStyle/>
          <a:p>
            <a:pPr algn="l"/>
            <a:r>
              <a:rPr lang="en-US" b="1" dirty="0" smtClean="0"/>
              <a:t>ADJUSTMENTS</a:t>
            </a:r>
          </a:p>
          <a:p>
            <a:pPr algn="l"/>
            <a:r>
              <a:rPr lang="en-US" dirty="0" smtClean="0"/>
              <a:t>“That’s the way I’ve done it for 30-years…” is </a:t>
            </a:r>
            <a:r>
              <a:rPr lang="en-US" b="1" dirty="0" smtClean="0"/>
              <a:t>not</a:t>
            </a:r>
            <a:r>
              <a:rPr lang="en-US" dirty="0" smtClean="0"/>
              <a:t> </a:t>
            </a:r>
            <a:r>
              <a:rPr lang="en-US" b="1" dirty="0" smtClean="0"/>
              <a:t>proof</a:t>
            </a:r>
            <a:r>
              <a:rPr lang="en-US" dirty="0" smtClean="0"/>
              <a:t> of anything, has no support, and </a:t>
            </a:r>
            <a:r>
              <a:rPr lang="en-US" i="1" dirty="0" smtClean="0"/>
              <a:t>may</a:t>
            </a:r>
            <a:r>
              <a:rPr lang="en-US" dirty="0" smtClean="0"/>
              <a:t> be evidence of chronic </a:t>
            </a:r>
            <a:r>
              <a:rPr lang="en-US" b="1" dirty="0" smtClean="0"/>
              <a:t>lack of competence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135</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599ACEA4-ECE3-481F-842E-240A2242FEFD}" type="datetime1">
              <a:rPr lang="en-US" smtClean="0"/>
              <a:pPr/>
              <a:t>5/13/2015</a:t>
            </a:fld>
            <a:endParaRPr lang="en-US"/>
          </a:p>
        </p:txBody>
      </p:sp>
      <p:sp>
        <p:nvSpPr>
          <p:cNvPr id="8" name="Oval Callout 7"/>
          <p:cNvSpPr/>
          <p:nvPr/>
        </p:nvSpPr>
        <p:spPr>
          <a:xfrm>
            <a:off x="5257800" y="4495800"/>
            <a:ext cx="3886200" cy="1828800"/>
          </a:xfrm>
          <a:prstGeom prst="wedgeEllipseCallout">
            <a:avLst>
              <a:gd name="adj1" fmla="val -38027"/>
              <a:gd name="adj2" fmla="val -9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This logic will NOT fly with state boards</a:t>
            </a:r>
            <a:endParaRPr lang="en-US" sz="2800" b="1"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95600"/>
            <a:ext cx="7772400" cy="2286000"/>
          </a:xfrm>
        </p:spPr>
        <p:txBody>
          <a:bodyPr>
            <a:normAutofit/>
          </a:bodyPr>
          <a:lstStyle/>
          <a:p>
            <a:pPr algn="l"/>
            <a:r>
              <a:rPr lang="en-US" b="1" dirty="0" smtClean="0"/>
              <a:t>ADJUSTMENTS</a:t>
            </a:r>
          </a:p>
          <a:p>
            <a:pPr algn="l"/>
            <a:r>
              <a:rPr lang="en-US" dirty="0" smtClean="0"/>
              <a:t>“That’s the way I’ve done it for 30-years…” is </a:t>
            </a:r>
            <a:r>
              <a:rPr lang="en-US" b="1" dirty="0" smtClean="0"/>
              <a:t>not</a:t>
            </a:r>
            <a:r>
              <a:rPr lang="en-US" dirty="0" smtClean="0"/>
              <a:t> </a:t>
            </a:r>
            <a:r>
              <a:rPr lang="en-US" b="1" dirty="0" smtClean="0"/>
              <a:t>proof</a:t>
            </a:r>
            <a:r>
              <a:rPr lang="en-US" dirty="0" smtClean="0"/>
              <a:t> of anything, has no support, and </a:t>
            </a:r>
            <a:r>
              <a:rPr lang="en-US" i="1" dirty="0" smtClean="0"/>
              <a:t>may</a:t>
            </a:r>
            <a:r>
              <a:rPr lang="en-US" dirty="0" smtClean="0"/>
              <a:t> be evidence of chronic </a:t>
            </a:r>
            <a:r>
              <a:rPr lang="en-US" b="1" dirty="0" smtClean="0"/>
              <a:t>lack of competence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136</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599ACEA4-ECE3-481F-842E-240A2242FEFD}" type="datetime1">
              <a:rPr lang="en-US" smtClean="0"/>
              <a:pPr/>
              <a:t>5/13/2015</a:t>
            </a:fld>
            <a:endParaRPr lang="en-US"/>
          </a:p>
        </p:txBody>
      </p:sp>
      <p:sp>
        <p:nvSpPr>
          <p:cNvPr id="8" name="Oval Callout 7"/>
          <p:cNvSpPr/>
          <p:nvPr/>
        </p:nvSpPr>
        <p:spPr>
          <a:xfrm>
            <a:off x="5257800" y="4495800"/>
            <a:ext cx="3886200" cy="1828800"/>
          </a:xfrm>
          <a:prstGeom prst="wedgeEllipseCallout">
            <a:avLst>
              <a:gd name="adj1" fmla="val -38027"/>
              <a:gd name="adj2" fmla="val -9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This logic will NOT fly with </a:t>
            </a:r>
            <a:r>
              <a:rPr lang="en-US" sz="2800" b="1" dirty="0" smtClean="0"/>
              <a:t>societies</a:t>
            </a:r>
            <a:endParaRPr lang="en-US" sz="2800" b="1"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95600"/>
            <a:ext cx="7772400" cy="2286000"/>
          </a:xfrm>
        </p:spPr>
        <p:txBody>
          <a:bodyPr>
            <a:normAutofit/>
          </a:bodyPr>
          <a:lstStyle/>
          <a:p>
            <a:pPr algn="l"/>
            <a:r>
              <a:rPr lang="en-US" b="1" dirty="0" smtClean="0"/>
              <a:t>ADJUSTMENTS</a:t>
            </a:r>
          </a:p>
          <a:p>
            <a:pPr algn="l"/>
            <a:r>
              <a:rPr lang="en-US" dirty="0" smtClean="0"/>
              <a:t>“That’s the way I’ve done it for 30-years…” is </a:t>
            </a:r>
            <a:r>
              <a:rPr lang="en-US" b="1" dirty="0" smtClean="0"/>
              <a:t>not</a:t>
            </a:r>
            <a:r>
              <a:rPr lang="en-US" dirty="0" smtClean="0"/>
              <a:t> </a:t>
            </a:r>
            <a:r>
              <a:rPr lang="en-US" b="1" dirty="0" smtClean="0"/>
              <a:t>proof</a:t>
            </a:r>
            <a:r>
              <a:rPr lang="en-US" dirty="0" smtClean="0"/>
              <a:t> of anything, has no support, and </a:t>
            </a:r>
            <a:r>
              <a:rPr lang="en-US" i="1" dirty="0" smtClean="0"/>
              <a:t>may</a:t>
            </a:r>
            <a:r>
              <a:rPr lang="en-US" dirty="0" smtClean="0"/>
              <a:t> be evidence of chronic </a:t>
            </a:r>
            <a:r>
              <a:rPr lang="en-US" b="1" dirty="0" smtClean="0"/>
              <a:t>lack of competence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137</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599ACEA4-ECE3-481F-842E-240A2242FEFD}" type="datetime1">
              <a:rPr lang="en-US" smtClean="0"/>
              <a:pPr/>
              <a:t>5/13/2015</a:t>
            </a:fld>
            <a:endParaRPr lang="en-US"/>
          </a:p>
        </p:txBody>
      </p:sp>
      <p:sp>
        <p:nvSpPr>
          <p:cNvPr id="8" name="Oval Callout 7"/>
          <p:cNvSpPr/>
          <p:nvPr/>
        </p:nvSpPr>
        <p:spPr>
          <a:xfrm>
            <a:off x="5257800" y="4495800"/>
            <a:ext cx="3886200" cy="1828800"/>
          </a:xfrm>
          <a:prstGeom prst="wedgeEllipseCallout">
            <a:avLst>
              <a:gd name="adj1" fmla="val -38027"/>
              <a:gd name="adj2" fmla="val -9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This logic will NOT fly with reviewers</a:t>
            </a:r>
            <a:endParaRPr lang="en-US" sz="2800" b="1"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Do all of your comparable sales meet the requirements of </a:t>
            </a:r>
            <a:r>
              <a:rPr lang="en-US" i="1" dirty="0" smtClean="0"/>
              <a:t>cash equivalency</a:t>
            </a:r>
            <a:r>
              <a:rPr lang="en-US" dirty="0" smtClean="0"/>
              <a:t>?</a:t>
            </a:r>
          </a:p>
          <a:p>
            <a:pPr algn="l"/>
            <a:r>
              <a:rPr lang="en-US" dirty="0" smtClean="0"/>
              <a:t>[see </a:t>
            </a:r>
            <a:r>
              <a:rPr lang="en-US" dirty="0" smtClean="0"/>
              <a:t>SR1-2(c)(i-iv</a:t>
            </a:r>
            <a:r>
              <a:rPr lang="en-US" dirty="0" smtClean="0"/>
              <a:t>)]</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138</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5E790CAA-1D20-4E76-8171-8B9B68843458}" type="datetime1">
              <a:rPr lang="en-US" smtClean="0"/>
              <a:pPr/>
              <a:t>5/13/2015</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Do all of your comparable sales meet the requirements of </a:t>
            </a:r>
            <a:r>
              <a:rPr lang="en-US" i="1" dirty="0" smtClean="0"/>
              <a:t>cash equivalency</a:t>
            </a:r>
            <a:r>
              <a:rPr lang="en-US" dirty="0" smtClean="0"/>
              <a:t>?</a:t>
            </a:r>
          </a:p>
          <a:p>
            <a:pPr algn="l"/>
            <a:r>
              <a:rPr lang="en-US" dirty="0" smtClean="0"/>
              <a:t>(see SR1-2(c)(</a:t>
            </a:r>
            <a:r>
              <a:rPr lang="en-US" dirty="0" err="1" smtClean="0"/>
              <a:t>i</a:t>
            </a:r>
            <a:r>
              <a:rPr lang="en-US" dirty="0" smtClean="0"/>
              <a:t>-iv)</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139</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930C5513-2C76-4FF7-8268-1FCFBD2A58B2}" type="datetime1">
              <a:rPr lang="en-US" smtClean="0"/>
              <a:pPr/>
              <a:t>5/13/2015</a:t>
            </a:fld>
            <a:endParaRPr lang="en-US"/>
          </a:p>
        </p:txBody>
      </p:sp>
      <p:sp>
        <p:nvSpPr>
          <p:cNvPr id="8" name="Rounded Rectangular Callout 7"/>
          <p:cNvSpPr/>
          <p:nvPr/>
        </p:nvSpPr>
        <p:spPr>
          <a:xfrm>
            <a:off x="5105400" y="4267200"/>
            <a:ext cx="3581400" cy="1981200"/>
          </a:xfrm>
          <a:prstGeom prst="wedgeRoundRectCallout">
            <a:avLst>
              <a:gd name="adj1" fmla="val -84008"/>
              <a:gd name="adj2" fmla="val -67677"/>
              <a:gd name="adj3" fmla="val 16667"/>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Refer to the definition of MARKET VALUE…</a:t>
            </a:r>
            <a:endParaRPr lang="en-US" sz="2800" b="1"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State Appraisal Board</a:t>
            </a:r>
          </a:p>
          <a:p>
            <a:pPr algn="ctr">
              <a:buNone/>
            </a:pPr>
            <a:r>
              <a:rPr lang="en-US" sz="3600" dirty="0" smtClean="0"/>
              <a:t>	</a:t>
            </a:r>
            <a:r>
              <a:rPr lang="en-US" sz="5400" i="1" dirty="0" smtClean="0"/>
              <a:t>Education</a:t>
            </a:r>
            <a:r>
              <a:rPr lang="en-US" sz="5400" dirty="0" smtClean="0"/>
              <a:t> and </a:t>
            </a:r>
            <a:r>
              <a:rPr lang="en-US" sz="5400" i="1" dirty="0" smtClean="0"/>
              <a:t>fair enforcement</a:t>
            </a:r>
            <a:r>
              <a:rPr lang="en-US" sz="5400" dirty="0" smtClean="0"/>
              <a:t> – NOT retribution and/or vengeance</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C9137A8E-60B5-4D9D-92D3-7A36FC2C6263}" type="datetime1">
              <a:rPr lang="en-US" smtClean="0"/>
              <a:pPr/>
              <a:t>5/13/2015</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a:t>
            </a:r>
            <a:r>
              <a:rPr lang="en-US" i="1" dirty="0" smtClean="0"/>
              <a:t>proof</a:t>
            </a:r>
            <a:r>
              <a:rPr lang="en-US" dirty="0" smtClean="0"/>
              <a:t> do you have in your workfile for any changes in value over time?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140</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CC67486A-F9B7-4F0B-B6D1-16DF2C0E5DDD}" type="datetime1">
              <a:rPr lang="en-US" smtClean="0"/>
              <a:pPr/>
              <a:t>5/13/2015</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a:t>
            </a:r>
            <a:r>
              <a:rPr lang="en-US" i="1" dirty="0" smtClean="0"/>
              <a:t>proof</a:t>
            </a:r>
            <a:r>
              <a:rPr lang="en-US" dirty="0" smtClean="0"/>
              <a:t> do you have in your workfile for any changes in value over time?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141</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Rectangular Callout 6"/>
          <p:cNvSpPr/>
          <p:nvPr/>
        </p:nvSpPr>
        <p:spPr>
          <a:xfrm>
            <a:off x="4800600" y="3429000"/>
            <a:ext cx="3810000" cy="1450848"/>
          </a:xfrm>
          <a:prstGeom prst="wedgeRectCallout">
            <a:avLst>
              <a:gd name="adj1" fmla="val -111022"/>
              <a:gd name="adj2" fmla="val -4721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There’s that word “proof” again! Must be important.</a:t>
            </a:r>
            <a:endParaRPr lang="en-US" sz="2400" b="1" dirty="0"/>
          </a:p>
        </p:txBody>
      </p:sp>
      <p:sp>
        <p:nvSpPr>
          <p:cNvPr id="8" name="Date Placeholder 7"/>
          <p:cNvSpPr>
            <a:spLocks noGrp="1"/>
          </p:cNvSpPr>
          <p:nvPr>
            <p:ph type="dt" sz="half" idx="10"/>
          </p:nvPr>
        </p:nvSpPr>
        <p:spPr/>
        <p:txBody>
          <a:bodyPr/>
          <a:lstStyle/>
          <a:p>
            <a:fld id="{DBF76636-DB5E-4462-A258-AAB5444B6EB0}" type="datetime1">
              <a:rPr lang="en-US" smtClean="0"/>
              <a:pPr/>
              <a:t>5/13/2015</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a:t>
            </a:r>
            <a:r>
              <a:rPr lang="en-US" i="1" dirty="0" smtClean="0"/>
              <a:t>proof</a:t>
            </a:r>
            <a:r>
              <a:rPr lang="en-US" dirty="0" smtClean="0"/>
              <a:t> do you have in your workfile for any changes in value over time?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142</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Rectangular Callout 6"/>
          <p:cNvSpPr/>
          <p:nvPr/>
        </p:nvSpPr>
        <p:spPr>
          <a:xfrm>
            <a:off x="4800600" y="3429000"/>
            <a:ext cx="3810000" cy="1450848"/>
          </a:xfrm>
          <a:prstGeom prst="wedgeRectCallout">
            <a:avLst>
              <a:gd name="adj1" fmla="val -111022"/>
              <a:gd name="adj2" fmla="val -4721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Changes in NOI may be the </a:t>
            </a:r>
            <a:r>
              <a:rPr lang="en-US" sz="2400" b="1" dirty="0" smtClean="0"/>
              <a:t>best</a:t>
            </a:r>
            <a:r>
              <a:rPr lang="en-US" sz="2400" dirty="0" smtClean="0"/>
              <a:t> support or proof of change</a:t>
            </a:r>
            <a:endParaRPr lang="en-US" sz="2400" dirty="0"/>
          </a:p>
        </p:txBody>
      </p:sp>
      <p:sp>
        <p:nvSpPr>
          <p:cNvPr id="8" name="Date Placeholder 7"/>
          <p:cNvSpPr>
            <a:spLocks noGrp="1"/>
          </p:cNvSpPr>
          <p:nvPr>
            <p:ph type="dt" sz="half" idx="10"/>
          </p:nvPr>
        </p:nvSpPr>
        <p:spPr/>
        <p:txBody>
          <a:bodyPr/>
          <a:lstStyle/>
          <a:p>
            <a:fld id="{DBF76636-DB5E-4462-A258-AAB5444B6EB0}" type="datetime1">
              <a:rPr lang="en-US" smtClean="0"/>
              <a:pPr/>
              <a:t>5/13/2015</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a:t>
            </a:r>
            <a:r>
              <a:rPr lang="en-US" i="1" dirty="0" smtClean="0"/>
              <a:t>proof</a:t>
            </a:r>
            <a:r>
              <a:rPr lang="en-US" dirty="0" smtClean="0"/>
              <a:t> do you have in your workfile for your </a:t>
            </a:r>
            <a:r>
              <a:rPr lang="en-US" i="1" dirty="0" smtClean="0"/>
              <a:t>size adjustment(s)?</a:t>
            </a:r>
            <a:endParaRPr lang="en-US" dirty="0" smtClean="0"/>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143</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DF8EF866-2470-4774-BBB0-7C686FC97DBA}" type="datetime1">
              <a:rPr lang="en-US" smtClean="0"/>
              <a:pPr/>
              <a:t>5/13/2015</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a:t>
            </a:r>
            <a:r>
              <a:rPr lang="en-US" i="1" dirty="0" smtClean="0"/>
              <a:t>proof</a:t>
            </a:r>
            <a:r>
              <a:rPr lang="en-US" dirty="0" smtClean="0"/>
              <a:t> do you have in your workfile for your </a:t>
            </a:r>
            <a:r>
              <a:rPr lang="en-US" i="1" dirty="0" smtClean="0"/>
              <a:t>size adjustment(s)?</a:t>
            </a:r>
            <a:endParaRPr lang="en-US" dirty="0" smtClean="0"/>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144</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F13FB8F5-9323-4382-8C19-4BAFB193A714}" type="datetime1">
              <a:rPr lang="en-US" smtClean="0"/>
              <a:pPr/>
              <a:t>5/13/2015</a:t>
            </a:fld>
            <a:endParaRPr lang="en-US"/>
          </a:p>
        </p:txBody>
      </p:sp>
      <p:sp>
        <p:nvSpPr>
          <p:cNvPr id="8" name="Flowchart: Alternate Process 7"/>
          <p:cNvSpPr/>
          <p:nvPr/>
        </p:nvSpPr>
        <p:spPr>
          <a:xfrm>
            <a:off x="5181600" y="3810000"/>
            <a:ext cx="3657600" cy="22860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FannieMae has characterized this as a MAJOR problem, one its algorithm </a:t>
            </a:r>
            <a:r>
              <a:rPr lang="en-US" sz="2400" b="1" i="1" dirty="0" smtClean="0"/>
              <a:t>specifically</a:t>
            </a:r>
            <a:r>
              <a:rPr lang="en-US" sz="2400" b="1" dirty="0" smtClean="0"/>
              <a:t> targets</a:t>
            </a:r>
            <a:endParaRPr lang="en-US" sz="2400" b="1"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a:t>
            </a:r>
            <a:r>
              <a:rPr lang="en-US" i="1" dirty="0" smtClean="0"/>
              <a:t>proof</a:t>
            </a:r>
            <a:r>
              <a:rPr lang="en-US" dirty="0" smtClean="0"/>
              <a:t> do you have in your workfile for your </a:t>
            </a:r>
            <a:r>
              <a:rPr lang="en-US" i="1" dirty="0" smtClean="0"/>
              <a:t>size adjustment(s)?</a:t>
            </a:r>
            <a:endParaRPr lang="en-US" dirty="0" smtClean="0"/>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145</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63093B75-321A-4D17-AAAE-12F1075C317B}" type="datetime1">
              <a:rPr lang="en-US" smtClean="0"/>
              <a:pPr/>
              <a:t>5/13/2015</a:t>
            </a:fld>
            <a:endParaRPr lang="en-US"/>
          </a:p>
        </p:txBody>
      </p:sp>
      <p:sp>
        <p:nvSpPr>
          <p:cNvPr id="8" name="Flowchart: Alternate Process 7"/>
          <p:cNvSpPr/>
          <p:nvPr/>
        </p:nvSpPr>
        <p:spPr>
          <a:xfrm>
            <a:off x="5181600" y="3810000"/>
            <a:ext cx="3657600" cy="22860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See the </a:t>
            </a:r>
            <a:r>
              <a:rPr lang="en-US" sz="2400" b="1" u="sng" dirty="0" smtClean="0"/>
              <a:t>Comment</a:t>
            </a:r>
            <a:r>
              <a:rPr lang="en-US" sz="2400" b="1" dirty="0" smtClean="0"/>
              <a:t> to SR1-3(a) relative to unsupported assumptions</a:t>
            </a:r>
            <a:endParaRPr lang="en-US" sz="2400" b="1"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At what point does the </a:t>
            </a:r>
            <a:r>
              <a:rPr lang="en-US" i="1" dirty="0" smtClean="0"/>
              <a:t>size</a:t>
            </a:r>
            <a:r>
              <a:rPr lang="en-US" dirty="0" smtClean="0"/>
              <a:t> of improvements, relative to the neighborhood norm, create a </a:t>
            </a:r>
            <a:r>
              <a:rPr lang="en-US" i="1" dirty="0" smtClean="0"/>
              <a:t>functional obsolescence</a:t>
            </a:r>
            <a:r>
              <a:rPr lang="en-US" dirty="0" smtClean="0"/>
              <a:t> problem?</a:t>
            </a:r>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146</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CFD6E17C-F27A-425E-8311-8FA761CFB53D}" type="datetime1">
              <a:rPr lang="en-US" smtClean="0"/>
              <a:pPr/>
              <a:t>5/13/2015</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At what point does the </a:t>
            </a:r>
            <a:r>
              <a:rPr lang="en-US" i="1" dirty="0" smtClean="0"/>
              <a:t>size</a:t>
            </a:r>
            <a:r>
              <a:rPr lang="en-US" dirty="0" smtClean="0"/>
              <a:t> of improvements, relative to the neighborhood norm, create a </a:t>
            </a:r>
            <a:r>
              <a:rPr lang="en-US" i="1" dirty="0" smtClean="0"/>
              <a:t>functional obsolescence</a:t>
            </a:r>
            <a:r>
              <a:rPr lang="en-US" dirty="0" smtClean="0"/>
              <a:t> problem?</a:t>
            </a:r>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147</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D293CD26-5316-4F4C-A9C1-DD7321244066}" type="datetime1">
              <a:rPr lang="en-US" smtClean="0"/>
              <a:pPr/>
              <a:t>5/13/2015</a:t>
            </a:fld>
            <a:endParaRPr lang="en-US"/>
          </a:p>
        </p:txBody>
      </p:sp>
      <p:sp>
        <p:nvSpPr>
          <p:cNvPr id="8" name="Rounded Rectangular Callout 7"/>
          <p:cNvSpPr/>
          <p:nvPr/>
        </p:nvSpPr>
        <p:spPr>
          <a:xfrm>
            <a:off x="3962400" y="762000"/>
            <a:ext cx="4648200" cy="1524000"/>
          </a:xfrm>
          <a:prstGeom prst="wedgeRoundRectCallout">
            <a:avLst>
              <a:gd name="adj1" fmla="val -66230"/>
              <a:gd name="adj2" fmla="val 17865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What happens when the subject’s size far exceeds the market’s norm(s)?</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At what point does the </a:t>
            </a:r>
            <a:r>
              <a:rPr lang="en-US" i="1" dirty="0" smtClean="0"/>
              <a:t>size</a:t>
            </a:r>
            <a:r>
              <a:rPr lang="en-US" dirty="0" smtClean="0"/>
              <a:t> of improvements, relative to the neighborhood norm, create a </a:t>
            </a:r>
            <a:r>
              <a:rPr lang="en-US" i="1" dirty="0" smtClean="0"/>
              <a:t>functional obsolescence</a:t>
            </a:r>
            <a:r>
              <a:rPr lang="en-US" dirty="0" smtClean="0"/>
              <a:t> problem?</a:t>
            </a:r>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148</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E954455C-0DBD-491C-BA7F-31D85B44224D}" type="datetime1">
              <a:rPr lang="en-US" smtClean="0"/>
              <a:pPr/>
              <a:t>5/13/2015</a:t>
            </a:fld>
            <a:endParaRPr lang="en-US"/>
          </a:p>
        </p:txBody>
      </p:sp>
      <p:sp>
        <p:nvSpPr>
          <p:cNvPr id="8" name="Rounded Rectangular Callout 7"/>
          <p:cNvSpPr/>
          <p:nvPr/>
        </p:nvSpPr>
        <p:spPr>
          <a:xfrm>
            <a:off x="3352800" y="4876800"/>
            <a:ext cx="4648200" cy="1524000"/>
          </a:xfrm>
          <a:prstGeom prst="wedgeRoundRectCallout">
            <a:avLst>
              <a:gd name="adj1" fmla="val -78336"/>
              <a:gd name="adj2" fmla="val -7903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What’s on page 1 also shows up on page 2.</a:t>
            </a:r>
          </a:p>
          <a:p>
            <a:pPr algn="ctr"/>
            <a:r>
              <a:rPr lang="en-US" sz="2400" b="1" dirty="0" smtClean="0">
                <a:solidFill>
                  <a:srgbClr val="7030A0"/>
                </a:solidFill>
              </a:rPr>
              <a:t>Account for it?</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THOUGHT QUESTION:  Does a property with a functional obsolescence problem have the same value per SF as one that does not?</a:t>
            </a:r>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149</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46C7F6A3-28B5-4B06-97BE-1121677172DC}" type="datetime1">
              <a:rPr lang="en-US" smtClean="0"/>
              <a:pPr/>
              <a:t>5/13/2015</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State Appraisal Board</a:t>
            </a:r>
          </a:p>
          <a:p>
            <a:pPr algn="ctr">
              <a:buNone/>
            </a:pPr>
            <a:r>
              <a:rPr lang="en-US" sz="3600" dirty="0" smtClean="0"/>
              <a:t>	</a:t>
            </a:r>
            <a:r>
              <a:rPr lang="en-US" sz="5400" i="1" dirty="0" smtClean="0"/>
              <a:t>Education</a:t>
            </a:r>
            <a:r>
              <a:rPr lang="en-US" sz="5400" dirty="0" smtClean="0"/>
              <a:t> and </a:t>
            </a:r>
            <a:r>
              <a:rPr lang="en-US" sz="5400" i="1" dirty="0" smtClean="0"/>
              <a:t>fair enforcement</a:t>
            </a:r>
            <a:r>
              <a:rPr lang="en-US" sz="5400" dirty="0" smtClean="0"/>
              <a:t> – NOT retribution and/or vengeance</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C9137A8E-60B5-4D9D-92D3-7A36FC2C6263}" type="datetime1">
              <a:rPr lang="en-US" smtClean="0"/>
              <a:pPr/>
              <a:t>5/13/2015</a:t>
            </a:fld>
            <a:endParaRPr lang="en-US"/>
          </a:p>
        </p:txBody>
      </p:sp>
      <p:sp>
        <p:nvSpPr>
          <p:cNvPr id="8" name="Rounded Rectangular Callout 7"/>
          <p:cNvSpPr/>
          <p:nvPr/>
        </p:nvSpPr>
        <p:spPr>
          <a:xfrm>
            <a:off x="1066800" y="4419600"/>
            <a:ext cx="4953000" cy="1905000"/>
          </a:xfrm>
          <a:prstGeom prst="wedgeRoundRectCallout">
            <a:avLst>
              <a:gd name="adj1" fmla="val 31948"/>
              <a:gd name="adj2" fmla="val -183039"/>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t>The State Board can be a GREAT FRIEND…   </a:t>
            </a:r>
            <a:endParaRPr lang="en-US" sz="36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THOUGHT QUESTION:  Does a house with a functional obsolescence problem have the same value per SF as one that does not?</a:t>
            </a:r>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150</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F591E5E2-C006-4249-9CE4-C702A7FB5A66}" type="datetime1">
              <a:rPr lang="en-US" smtClean="0"/>
              <a:pPr/>
              <a:t>5/13/2015</a:t>
            </a:fld>
            <a:endParaRPr lang="en-US"/>
          </a:p>
        </p:txBody>
      </p:sp>
      <p:sp>
        <p:nvSpPr>
          <p:cNvPr id="8" name="Flowchart: Alternate Process 7"/>
          <p:cNvSpPr/>
          <p:nvPr/>
        </p:nvSpPr>
        <p:spPr>
          <a:xfrm>
            <a:off x="4800600" y="3505200"/>
            <a:ext cx="3733800" cy="2362200"/>
          </a:xfrm>
          <a:prstGeom prst="flowChartAlternateProcess">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No assumptions!  The appraiser must support that adjustment, even if that adjustment is ZERO</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a:t>
            </a:r>
            <a:r>
              <a:rPr lang="en-US" i="1" dirty="0" smtClean="0"/>
              <a:t>market-based</a:t>
            </a:r>
            <a:r>
              <a:rPr lang="en-US" dirty="0" smtClean="0"/>
              <a:t> proof do you have to support your $/SF conclusion(s)?</a:t>
            </a:r>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151</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B9E5F38D-A06F-4387-92D5-8DC2124412DE}" type="datetime1">
              <a:rPr lang="en-US" smtClean="0"/>
              <a:pPr/>
              <a:t>5/13/2015</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proof is there </a:t>
            </a:r>
            <a:r>
              <a:rPr lang="en-US" i="1" dirty="0" smtClean="0"/>
              <a:t>in your workfile </a:t>
            </a:r>
            <a:r>
              <a:rPr lang="en-US" dirty="0" smtClean="0"/>
              <a:t>supporting your “energy efficient items” adjustment?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152</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2EC2D95A-2074-4A98-94B9-D13BB0857BD8}" type="datetime1">
              <a:rPr lang="en-US" smtClean="0"/>
              <a:pPr/>
              <a:t>5/13/2015</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proof is there </a:t>
            </a:r>
            <a:r>
              <a:rPr lang="en-US" i="1" dirty="0" smtClean="0"/>
              <a:t>in your workfile </a:t>
            </a:r>
            <a:r>
              <a:rPr lang="en-US" dirty="0" smtClean="0"/>
              <a:t>supporting your “energy efficient items” adjustment?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153</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129AB071-0F22-4C2D-A48D-C3207712A8BF}" type="datetime1">
              <a:rPr lang="en-US" smtClean="0"/>
              <a:pPr/>
              <a:t>5/13/2015</a:t>
            </a:fld>
            <a:endParaRPr lang="en-US"/>
          </a:p>
        </p:txBody>
      </p:sp>
      <p:sp>
        <p:nvSpPr>
          <p:cNvPr id="8" name="Rounded Rectangular Callout 7"/>
          <p:cNvSpPr/>
          <p:nvPr/>
        </p:nvSpPr>
        <p:spPr>
          <a:xfrm>
            <a:off x="5486400" y="4114800"/>
            <a:ext cx="3276600" cy="1981200"/>
          </a:xfrm>
          <a:prstGeom prst="wedgeRoundRectCallout">
            <a:avLst>
              <a:gd name="adj1" fmla="val -96325"/>
              <a:gd name="adj2" fmla="val -66346"/>
              <a:gd name="adj3" fmla="val 16667"/>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May be tough to support this one since cost does not equal value to the consumer</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What proof is there </a:t>
            </a:r>
            <a:r>
              <a:rPr lang="en-US" i="1" dirty="0" smtClean="0"/>
              <a:t>in your workfile </a:t>
            </a:r>
            <a:r>
              <a:rPr lang="en-US" dirty="0" smtClean="0"/>
              <a:t>supporting your “energy efficient items” adjustment?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154</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129AB071-0F22-4C2D-A48D-C3207712A8BF}" type="datetime1">
              <a:rPr lang="en-US" smtClean="0"/>
              <a:pPr/>
              <a:t>5/13/2015</a:t>
            </a:fld>
            <a:endParaRPr lang="en-US"/>
          </a:p>
        </p:txBody>
      </p:sp>
      <p:sp>
        <p:nvSpPr>
          <p:cNvPr id="8" name="Rounded Rectangular Callout 7"/>
          <p:cNvSpPr/>
          <p:nvPr/>
        </p:nvSpPr>
        <p:spPr>
          <a:xfrm>
            <a:off x="5486400" y="4114800"/>
            <a:ext cx="3276600" cy="1981200"/>
          </a:xfrm>
          <a:prstGeom prst="wedgeRoundRectCallout">
            <a:avLst>
              <a:gd name="adj1" fmla="val -96325"/>
              <a:gd name="adj2" fmla="val -66346"/>
              <a:gd name="adj3" fmla="val 16667"/>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Be wary of broker and builder representations on “green” buildings</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The purpose of all of this is straightforward:  CAN YOU </a:t>
            </a:r>
            <a:r>
              <a:rPr lang="en-US" i="1" dirty="0" smtClean="0"/>
              <a:t>SUPPORT</a:t>
            </a:r>
            <a:r>
              <a:rPr lang="en-US" dirty="0" smtClean="0"/>
              <a:t> YOUR ADJUSTMENTS?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155</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885528F8-BB43-4AD5-8552-B54D2C946871}" type="datetime1">
              <a:rPr lang="en-US" smtClean="0"/>
              <a:pPr/>
              <a:t>5/13/2015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The purpose of all of this is straightforward:  CAN YOU </a:t>
            </a:r>
            <a:r>
              <a:rPr lang="en-US" i="1" dirty="0" smtClean="0"/>
              <a:t>SUPPORT</a:t>
            </a:r>
            <a:r>
              <a:rPr lang="en-US" dirty="0" smtClean="0"/>
              <a:t> YOUR ADJUSTMENTS?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156</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72B00D9C-5654-4205-AF95-847CCFAADB6F}" type="datetime1">
              <a:rPr lang="en-US" smtClean="0"/>
              <a:pPr/>
              <a:t>5/13/2015</a:t>
            </a:fld>
            <a:endParaRPr lang="en-US"/>
          </a:p>
        </p:txBody>
      </p:sp>
      <p:sp>
        <p:nvSpPr>
          <p:cNvPr id="8" name="Rounded Rectangular Callout 7"/>
          <p:cNvSpPr/>
          <p:nvPr/>
        </p:nvSpPr>
        <p:spPr>
          <a:xfrm>
            <a:off x="1066800" y="4495800"/>
            <a:ext cx="3733800" cy="1828800"/>
          </a:xfrm>
          <a:prstGeom prst="wedgeRoundRectCallout">
            <a:avLst>
              <a:gd name="adj1" fmla="val 2087"/>
              <a:gd name="adj2" fmla="val -75962"/>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The WORKFILE archives this support</a:t>
            </a:r>
            <a:endParaRPr lang="en-US" sz="36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The purpose of all of this is straightforward:  CAN YOU </a:t>
            </a:r>
            <a:r>
              <a:rPr lang="en-US" i="1" dirty="0" smtClean="0"/>
              <a:t>SUPPORT</a:t>
            </a:r>
            <a:r>
              <a:rPr lang="en-US" dirty="0" smtClean="0"/>
              <a:t> YOUR ADJUSTMENTS?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157</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72B00D9C-5654-4205-AF95-847CCFAADB6F}" type="datetime1">
              <a:rPr lang="en-US" smtClean="0"/>
              <a:pPr/>
              <a:t>5/13/2015</a:t>
            </a:fld>
            <a:endParaRPr lang="en-US"/>
          </a:p>
        </p:txBody>
      </p:sp>
      <p:sp>
        <p:nvSpPr>
          <p:cNvPr id="8" name="Rounded Rectangular Callout 7"/>
          <p:cNvSpPr/>
          <p:nvPr/>
        </p:nvSpPr>
        <p:spPr>
          <a:xfrm>
            <a:off x="1066800" y="4495800"/>
            <a:ext cx="3733800" cy="1828800"/>
          </a:xfrm>
          <a:prstGeom prst="wedgeRoundRectCallout">
            <a:avLst>
              <a:gd name="adj1" fmla="val 2087"/>
              <a:gd name="adj2" fmla="val -75962"/>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State board wants to see</a:t>
            </a:r>
            <a:endParaRPr lang="en-US" sz="36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a:t>
            </a:r>
            <a:r>
              <a:rPr lang="en-US" i="1" dirty="0" smtClean="0"/>
              <a:t>logically</a:t>
            </a:r>
            <a:r>
              <a:rPr lang="en-US" dirty="0" smtClean="0"/>
              <a:t> and </a:t>
            </a:r>
            <a:r>
              <a:rPr lang="en-US" i="1" dirty="0" smtClean="0"/>
              <a:t>mathematically</a:t>
            </a:r>
            <a:r>
              <a:rPr lang="en-US" dirty="0" smtClean="0"/>
              <a:t> </a:t>
            </a:r>
            <a:r>
              <a:rPr lang="en-US" b="1" dirty="0" smtClean="0"/>
              <a:t>correct, as well as market-based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158</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A6DDFA1E-C5C0-410E-9E69-9B8E8E4143E3}" type="datetime1">
              <a:rPr lang="en-US" smtClean="0"/>
              <a:pPr/>
              <a:t>5/13/2015</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a:t>
            </a:r>
            <a:r>
              <a:rPr lang="en-US" i="1" dirty="0" smtClean="0"/>
              <a:t>logically</a:t>
            </a:r>
            <a:r>
              <a:rPr lang="en-US" dirty="0" smtClean="0"/>
              <a:t> and </a:t>
            </a:r>
            <a:r>
              <a:rPr lang="en-US" i="1" dirty="0" smtClean="0"/>
              <a:t>mathematically</a:t>
            </a:r>
            <a:r>
              <a:rPr lang="en-US" dirty="0" smtClean="0"/>
              <a:t> </a:t>
            </a:r>
            <a:r>
              <a:rPr lang="en-US" b="1" dirty="0" smtClean="0"/>
              <a:t>correct, as well as market-based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159</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Rectangular Callout 6"/>
          <p:cNvSpPr/>
          <p:nvPr/>
        </p:nvSpPr>
        <p:spPr>
          <a:xfrm>
            <a:off x="3200400" y="4343400"/>
            <a:ext cx="2895600" cy="2133600"/>
          </a:xfrm>
          <a:prstGeom prst="wedgeRectCallout">
            <a:avLst>
              <a:gd name="adj1" fmla="val 82948"/>
              <a:gd name="adj2" fmla="val -676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t>When you demonstrate something “out of the market”, </a:t>
            </a:r>
            <a:r>
              <a:rPr lang="en-US" sz="2400" b="1" dirty="0" smtClean="0"/>
              <a:t>is that SUPPORT </a:t>
            </a:r>
            <a:r>
              <a:rPr lang="en-US" sz="2400" b="1" dirty="0" smtClean="0"/>
              <a:t>(?)</a:t>
            </a:r>
            <a:endParaRPr lang="en-US" sz="2400" b="1" dirty="0"/>
          </a:p>
        </p:txBody>
      </p:sp>
      <p:sp>
        <p:nvSpPr>
          <p:cNvPr id="8" name="Date Placeholder 7"/>
          <p:cNvSpPr>
            <a:spLocks noGrp="1"/>
          </p:cNvSpPr>
          <p:nvPr>
            <p:ph type="dt" sz="half" idx="10"/>
          </p:nvPr>
        </p:nvSpPr>
        <p:spPr/>
        <p:txBody>
          <a:bodyPr/>
          <a:lstStyle/>
          <a:p>
            <a:fld id="{76B3DBF3-0F61-4E1F-AD45-F6578B7D0ABD}" type="datetime1">
              <a:rPr lang="en-US" smtClean="0"/>
              <a:pPr/>
              <a:t>5/13/2015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Collateral Underwriter</a:t>
            </a:r>
          </a:p>
          <a:p>
            <a:pPr algn="just">
              <a:buNone/>
            </a:pPr>
            <a:r>
              <a:rPr lang="en-US" sz="3600" dirty="0" smtClean="0"/>
              <a:t>	</a:t>
            </a:r>
            <a:r>
              <a:rPr lang="en-US" sz="5400" dirty="0" smtClean="0"/>
              <a:t>…it’s really an </a:t>
            </a:r>
            <a:r>
              <a:rPr lang="en-US" sz="5400" i="1" dirty="0" smtClean="0"/>
              <a:t>appraisal management tool</a:t>
            </a:r>
            <a:r>
              <a:rPr lang="en-US" sz="5400" dirty="0" smtClean="0"/>
              <a:t>, not a torture device…</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A662A8D4-0F6D-4E3B-8C5C-21ABDD6DFA7A}" type="datetime1">
              <a:rPr lang="en-US" smtClean="0"/>
              <a:pPr/>
              <a:t>5/13/2015</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ADJUSTMENTS</a:t>
            </a:r>
          </a:p>
          <a:p>
            <a:pPr algn="l"/>
            <a:r>
              <a:rPr lang="en-US" dirty="0" smtClean="0"/>
              <a:t>That proof must be based on something other than </a:t>
            </a:r>
            <a:r>
              <a:rPr lang="en-US" i="1" dirty="0" smtClean="0"/>
              <a:t>unsupported</a:t>
            </a:r>
            <a:r>
              <a:rPr lang="en-US" dirty="0" smtClean="0"/>
              <a:t> assumptions (such as the TEL of a house is </a:t>
            </a:r>
            <a:r>
              <a:rPr lang="en-US" i="1" dirty="0" smtClean="0"/>
              <a:t>always</a:t>
            </a:r>
            <a:r>
              <a:rPr lang="en-US" dirty="0" smtClean="0"/>
              <a:t> 50-years)</a:t>
            </a:r>
            <a:endParaRPr lang="en-US" b="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160</a:t>
            </a:fld>
            <a:endParaRPr lang="en-US"/>
          </a:p>
        </p:txBody>
      </p:sp>
      <p:pic>
        <p:nvPicPr>
          <p:cNvPr id="3076" name="Picture 4" descr="https://encrypted-tbn2.gstatic.com/images?q=tbn:ANd9GcRm6ctvburzZoFtvTb6SWDK2Okjfq0i05m__rBUlsGU5Cw3F7W5pT47Mw">
            <a:hlinkClick r:id="rId3"/>
          </p:cNvPr>
          <p:cNvPicPr>
            <a:picLocks noChangeAspect="1" noChangeArrowheads="1"/>
          </p:cNvPicPr>
          <p:nvPr/>
        </p:nvPicPr>
        <p:blipFill>
          <a:blip r:embed="rId4" cstate="print"/>
          <a:srcRect/>
          <a:stretch>
            <a:fillRect/>
          </a:stretch>
        </p:blipFill>
        <p:spPr bwMode="auto">
          <a:xfrm>
            <a:off x="6172200" y="762000"/>
            <a:ext cx="2286000" cy="1981200"/>
          </a:xfrm>
          <a:prstGeom prst="rect">
            <a:avLst/>
          </a:prstGeom>
          <a:noFill/>
        </p:spPr>
      </p:pic>
      <p:sp>
        <p:nvSpPr>
          <p:cNvPr id="7" name="Date Placeholder 6"/>
          <p:cNvSpPr>
            <a:spLocks noGrp="1"/>
          </p:cNvSpPr>
          <p:nvPr>
            <p:ph type="dt" sz="half" idx="10"/>
          </p:nvPr>
        </p:nvSpPr>
        <p:spPr/>
        <p:txBody>
          <a:bodyPr/>
          <a:lstStyle/>
          <a:p>
            <a:fld id="{5FA6DA21-F190-4524-9EE9-CF4F2F89EC2B}" type="datetime1">
              <a:rPr lang="en-US" smtClean="0"/>
              <a:pPr/>
              <a:t>5/13/2015</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4000" dirty="0" smtClean="0"/>
              <a:t>Holding period comps</a:t>
            </a:r>
          </a:p>
          <a:p>
            <a:r>
              <a:rPr lang="en-US" sz="4000" dirty="0" smtClean="0"/>
              <a:t>Market rents</a:t>
            </a:r>
          </a:p>
          <a:p>
            <a:r>
              <a:rPr lang="en-US" sz="4000" dirty="0" smtClean="0"/>
              <a:t>Contract rents</a:t>
            </a:r>
          </a:p>
          <a:p>
            <a:r>
              <a:rPr lang="en-US" sz="4000" dirty="0" smtClean="0"/>
              <a:t>V&amp;C Rate comparables</a:t>
            </a:r>
          </a:p>
          <a:p>
            <a:r>
              <a:rPr lang="en-US" sz="4000" dirty="0" smtClean="0"/>
              <a:t>Expense comparables</a:t>
            </a:r>
          </a:p>
          <a:p>
            <a:r>
              <a:rPr lang="en-US" sz="4000" dirty="0" smtClean="0"/>
              <a:t>NOI/discount rate comparables</a:t>
            </a:r>
          </a:p>
          <a:p>
            <a:r>
              <a:rPr lang="en-US" sz="4000" dirty="0" smtClean="0"/>
              <a:t>What else…?</a:t>
            </a:r>
          </a:p>
          <a:p>
            <a:endParaRPr lang="en-US" sz="3600" dirty="0" smtClean="0"/>
          </a:p>
          <a:p>
            <a:endParaRPr lang="en-US"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161</a:t>
            </a:fld>
            <a:endParaRPr lang="en-US"/>
          </a:p>
        </p:txBody>
      </p:sp>
      <p:sp>
        <p:nvSpPr>
          <p:cNvPr id="5" name="Title 4"/>
          <p:cNvSpPr>
            <a:spLocks noGrp="1"/>
          </p:cNvSpPr>
          <p:nvPr>
            <p:ph type="title"/>
          </p:nvPr>
        </p:nvSpPr>
        <p:spPr/>
        <p:txBody>
          <a:bodyPr/>
          <a:lstStyle/>
          <a:p>
            <a:pPr algn="r"/>
            <a:r>
              <a:rPr lang="en-US" dirty="0" smtClean="0"/>
              <a:t>INCOME APPROACH</a:t>
            </a:r>
            <a:endParaRPr lang="en-US" dirty="0"/>
          </a:p>
        </p:txBody>
      </p:sp>
      <p:sp>
        <p:nvSpPr>
          <p:cNvPr id="7" name="Date Placeholder 6"/>
          <p:cNvSpPr>
            <a:spLocks noGrp="1"/>
          </p:cNvSpPr>
          <p:nvPr>
            <p:ph type="dt" sz="half" idx="10"/>
          </p:nvPr>
        </p:nvSpPr>
        <p:spPr/>
        <p:txBody>
          <a:bodyPr/>
          <a:lstStyle/>
          <a:p>
            <a:fld id="{B6A11D42-258E-4A5B-ACF8-82A9555013AF}" type="datetime1">
              <a:rPr lang="en-US" smtClean="0"/>
              <a:pPr/>
              <a:t>5/13/2015</a:t>
            </a:fld>
            <a:endParaRPr lang="en-US"/>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4000" dirty="0" smtClean="0"/>
              <a:t>Holding period comps</a:t>
            </a:r>
          </a:p>
          <a:p>
            <a:r>
              <a:rPr lang="en-US" sz="4000" dirty="0" smtClean="0"/>
              <a:t>Recent sales/current listings</a:t>
            </a:r>
          </a:p>
          <a:p>
            <a:r>
              <a:rPr lang="en-US" sz="4000" dirty="0" smtClean="0"/>
              <a:t>Verification data</a:t>
            </a:r>
          </a:p>
          <a:p>
            <a:r>
              <a:rPr lang="en-US" sz="4000" dirty="0" smtClean="0"/>
              <a:t>Size/quality/condition data</a:t>
            </a:r>
          </a:p>
          <a:p>
            <a:r>
              <a:rPr lang="en-US" sz="4000" dirty="0" smtClean="0"/>
              <a:t>Supply/demand data</a:t>
            </a:r>
          </a:p>
          <a:p>
            <a:r>
              <a:rPr lang="en-US" sz="4000" dirty="0" smtClean="0"/>
              <a:t>Derivation of the market area</a:t>
            </a:r>
          </a:p>
          <a:p>
            <a:r>
              <a:rPr lang="en-US" sz="4000" dirty="0" smtClean="0"/>
              <a:t>What else…?</a:t>
            </a:r>
          </a:p>
          <a:p>
            <a:endParaRPr lang="en-US" sz="3600" dirty="0" smtClean="0"/>
          </a:p>
          <a:p>
            <a:endParaRPr lang="en-US"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162</a:t>
            </a:fld>
            <a:endParaRPr lang="en-US"/>
          </a:p>
        </p:txBody>
      </p:sp>
      <p:sp>
        <p:nvSpPr>
          <p:cNvPr id="5" name="Title 4"/>
          <p:cNvSpPr>
            <a:spLocks noGrp="1"/>
          </p:cNvSpPr>
          <p:nvPr>
            <p:ph type="title"/>
          </p:nvPr>
        </p:nvSpPr>
        <p:spPr/>
        <p:txBody>
          <a:bodyPr/>
          <a:lstStyle/>
          <a:p>
            <a:r>
              <a:rPr lang="en-US" dirty="0" smtClean="0"/>
              <a:t>SALES COMPARISON APPROACH</a:t>
            </a:r>
            <a:endParaRPr lang="en-US" dirty="0"/>
          </a:p>
        </p:txBody>
      </p:sp>
      <p:sp>
        <p:nvSpPr>
          <p:cNvPr id="7" name="Date Placeholder 6"/>
          <p:cNvSpPr>
            <a:spLocks noGrp="1"/>
          </p:cNvSpPr>
          <p:nvPr>
            <p:ph type="dt" sz="half" idx="10"/>
          </p:nvPr>
        </p:nvSpPr>
        <p:spPr/>
        <p:txBody>
          <a:bodyPr/>
          <a:lstStyle/>
          <a:p>
            <a:fld id="{B6A11D42-258E-4A5B-ACF8-82A9555013AF}" type="datetime1">
              <a:rPr lang="en-US" smtClean="0"/>
              <a:pPr/>
              <a:t>5/13/2015</a:t>
            </a:fld>
            <a:endParaRPr lang="en-US"/>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3124200"/>
          </a:xfrm>
        </p:spPr>
        <p:txBody>
          <a:bodyPr>
            <a:normAutofit/>
          </a:bodyPr>
          <a:lstStyle/>
          <a:p>
            <a:pPr algn="l"/>
            <a:r>
              <a:rPr lang="en-US" sz="3200" b="1" dirty="0" smtClean="0"/>
              <a:t>COST APPROACH</a:t>
            </a:r>
          </a:p>
          <a:p>
            <a:pPr algn="l"/>
            <a:r>
              <a:rPr lang="en-US" sz="3200" b="1" i="1" dirty="0" smtClean="0"/>
              <a:t>First</a:t>
            </a:r>
            <a:r>
              <a:rPr lang="en-US" sz="3200" dirty="0" smtClean="0"/>
              <a:t>  instruction in the 1004 form is to “…[p]</a:t>
            </a:r>
            <a:r>
              <a:rPr lang="en-US" sz="3200" dirty="0" err="1" smtClean="0"/>
              <a:t>rovide</a:t>
            </a:r>
            <a:r>
              <a:rPr lang="en-US" sz="3200" dirty="0" smtClean="0"/>
              <a:t> adequate information for the lender/client to replicate [your]cost figures and calculations”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163</a:t>
            </a:fld>
            <a:endParaRPr lang="en-US"/>
          </a:p>
        </p:txBody>
      </p:sp>
      <p:sp>
        <p:nvSpPr>
          <p:cNvPr id="6" name="Date Placeholder 5"/>
          <p:cNvSpPr>
            <a:spLocks noGrp="1"/>
          </p:cNvSpPr>
          <p:nvPr>
            <p:ph type="dt" sz="half" idx="10"/>
          </p:nvPr>
        </p:nvSpPr>
        <p:spPr/>
        <p:txBody>
          <a:bodyPr/>
          <a:lstStyle/>
          <a:p>
            <a:fld id="{4F146E34-A0E3-4A8E-A11A-3741CA87EBF5}" type="datetime1">
              <a:rPr lang="en-US" smtClean="0"/>
              <a:pPr/>
              <a:t>5/13/2015</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a:bodyPr>
          <a:lstStyle/>
          <a:p>
            <a:pPr algn="l"/>
            <a:r>
              <a:rPr lang="en-US" sz="3200" b="1" dirty="0" smtClean="0"/>
              <a:t>COST APPROACH</a:t>
            </a:r>
          </a:p>
          <a:p>
            <a:pPr algn="l"/>
            <a:r>
              <a:rPr lang="en-US" sz="3200" b="1" i="1" dirty="0" smtClean="0"/>
              <a:t>First</a:t>
            </a:r>
            <a:r>
              <a:rPr lang="en-US" sz="3200" dirty="0" smtClean="0"/>
              <a:t>  instruction in the 1004 form is to “…[p]</a:t>
            </a:r>
            <a:r>
              <a:rPr lang="en-US" sz="3200" dirty="0" err="1" smtClean="0"/>
              <a:t>rovide</a:t>
            </a:r>
            <a:r>
              <a:rPr lang="en-US" sz="3200" dirty="0" smtClean="0"/>
              <a:t> adequate information for the lender/client to replicate [your]cost figures and calculations”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164</a:t>
            </a:fld>
            <a:endParaRPr lang="en-US"/>
          </a:p>
        </p:txBody>
      </p:sp>
      <p:sp>
        <p:nvSpPr>
          <p:cNvPr id="6" name="Date Placeholder 5"/>
          <p:cNvSpPr>
            <a:spLocks noGrp="1"/>
          </p:cNvSpPr>
          <p:nvPr>
            <p:ph type="dt" sz="half" idx="10"/>
          </p:nvPr>
        </p:nvSpPr>
        <p:spPr/>
        <p:txBody>
          <a:bodyPr/>
          <a:lstStyle/>
          <a:p>
            <a:fld id="{4F146E34-A0E3-4A8E-A11A-3741CA87EBF5}" type="datetime1">
              <a:rPr lang="en-US" smtClean="0"/>
              <a:pPr/>
              <a:t>5/13/2015</a:t>
            </a:fld>
            <a:endParaRPr lang="en-US"/>
          </a:p>
        </p:txBody>
      </p:sp>
      <p:sp>
        <p:nvSpPr>
          <p:cNvPr id="7" name="Cloud Callout 6"/>
          <p:cNvSpPr/>
          <p:nvPr/>
        </p:nvSpPr>
        <p:spPr>
          <a:xfrm>
            <a:off x="1371600" y="4800600"/>
            <a:ext cx="2971800" cy="1752600"/>
          </a:xfrm>
          <a:prstGeom prst="cloudCallout">
            <a:avLst>
              <a:gd name="adj1" fmla="val 105400"/>
              <a:gd name="adj2" fmla="val -10673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t>What?!</a:t>
            </a:r>
            <a:endParaRPr lang="en-US" sz="4000" b="1"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lnSpcReduction="10000"/>
          </a:bodyPr>
          <a:lstStyle/>
          <a:p>
            <a:pPr algn="l"/>
            <a:r>
              <a:rPr lang="en-US" b="1" dirty="0" smtClean="0"/>
              <a:t>COST APPROACH</a:t>
            </a:r>
          </a:p>
          <a:p>
            <a:pPr algn="l"/>
            <a:r>
              <a:rPr lang="en-US" sz="3200" dirty="0" smtClean="0"/>
              <a:t>SR1-4 says, “In developing a real property appraisal, an appraiser must collect, verify, and analyze </a:t>
            </a:r>
            <a:r>
              <a:rPr lang="en-US" sz="3200" i="1" dirty="0" smtClean="0"/>
              <a:t>all information necessary </a:t>
            </a:r>
            <a:r>
              <a:rPr lang="en-US" sz="3200" dirty="0" smtClean="0"/>
              <a:t>for credible assignment results.”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165</a:t>
            </a:fld>
            <a:endParaRPr lang="en-US"/>
          </a:p>
        </p:txBody>
      </p:sp>
      <p:sp>
        <p:nvSpPr>
          <p:cNvPr id="6" name="Date Placeholder 5"/>
          <p:cNvSpPr>
            <a:spLocks noGrp="1"/>
          </p:cNvSpPr>
          <p:nvPr>
            <p:ph type="dt" sz="half" idx="10"/>
          </p:nvPr>
        </p:nvSpPr>
        <p:spPr/>
        <p:txBody>
          <a:bodyPr/>
          <a:lstStyle/>
          <a:p>
            <a:fld id="{24102014-9668-4AF0-AC0E-4C88AB7685EE}" type="datetime1">
              <a:rPr lang="en-US" smtClean="0"/>
              <a:pPr/>
              <a:t>5/13/2015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lnSpcReduction="10000"/>
          </a:bodyPr>
          <a:lstStyle/>
          <a:p>
            <a:pPr algn="l"/>
            <a:r>
              <a:rPr lang="en-US" b="1" dirty="0" smtClean="0"/>
              <a:t>COST APPROACH</a:t>
            </a:r>
          </a:p>
          <a:p>
            <a:pPr algn="l"/>
            <a:r>
              <a:rPr lang="en-US" sz="3200" dirty="0" smtClean="0"/>
              <a:t>SR1-4 says, “In developing a real property appraisal, an appraiser must collect, verify, and analyze </a:t>
            </a:r>
            <a:r>
              <a:rPr lang="en-US" sz="3200" i="1" dirty="0" smtClean="0"/>
              <a:t>all information necessary </a:t>
            </a:r>
            <a:r>
              <a:rPr lang="en-US" sz="3200" dirty="0" smtClean="0"/>
              <a:t>for credible assignment results.”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166</a:t>
            </a:fld>
            <a:endParaRPr lang="en-US"/>
          </a:p>
        </p:txBody>
      </p:sp>
      <p:sp>
        <p:nvSpPr>
          <p:cNvPr id="6" name="Date Placeholder 5"/>
          <p:cNvSpPr>
            <a:spLocks noGrp="1"/>
          </p:cNvSpPr>
          <p:nvPr>
            <p:ph type="dt" sz="half" idx="10"/>
          </p:nvPr>
        </p:nvSpPr>
        <p:spPr/>
        <p:txBody>
          <a:bodyPr/>
          <a:lstStyle/>
          <a:p>
            <a:fld id="{24102014-9668-4AF0-AC0E-4C88AB7685EE}" type="datetime1">
              <a:rPr lang="en-US" smtClean="0"/>
              <a:pPr/>
              <a:t>5/13/2015</a:t>
            </a:fld>
            <a:endParaRPr lang="en-US"/>
          </a:p>
        </p:txBody>
      </p:sp>
      <p:sp>
        <p:nvSpPr>
          <p:cNvPr id="7" name="Up Arrow Callout 6"/>
          <p:cNvSpPr/>
          <p:nvPr/>
        </p:nvSpPr>
        <p:spPr>
          <a:xfrm>
            <a:off x="5334000" y="4114800"/>
            <a:ext cx="3048000" cy="2209800"/>
          </a:xfrm>
          <a:prstGeom prst="upArrowCallout">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That could be a lot of data (thus analyses)!</a:t>
            </a:r>
            <a:endParaRPr lang="en-US" sz="2400" b="1"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lnSpcReduction="10000"/>
          </a:bodyPr>
          <a:lstStyle/>
          <a:p>
            <a:pPr algn="l"/>
            <a:r>
              <a:rPr lang="en-US" b="1" dirty="0" smtClean="0"/>
              <a:t>COST APPROACH</a:t>
            </a:r>
          </a:p>
          <a:p>
            <a:pPr algn="l"/>
            <a:r>
              <a:rPr lang="en-US" sz="3200" dirty="0" smtClean="0"/>
              <a:t>SR1-4 says, “In developing a real property appraisal, an appraiser must collect, verify, and analyze </a:t>
            </a:r>
            <a:r>
              <a:rPr lang="en-US" sz="3200" i="1" dirty="0" smtClean="0"/>
              <a:t>all information necessary </a:t>
            </a:r>
            <a:r>
              <a:rPr lang="en-US" sz="3200" dirty="0" smtClean="0"/>
              <a:t>for credible assignment results.”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167</a:t>
            </a:fld>
            <a:endParaRPr lang="en-US"/>
          </a:p>
        </p:txBody>
      </p:sp>
      <p:sp>
        <p:nvSpPr>
          <p:cNvPr id="6" name="Date Placeholder 5"/>
          <p:cNvSpPr>
            <a:spLocks noGrp="1"/>
          </p:cNvSpPr>
          <p:nvPr>
            <p:ph type="dt" sz="half" idx="10"/>
          </p:nvPr>
        </p:nvSpPr>
        <p:spPr/>
        <p:txBody>
          <a:bodyPr/>
          <a:lstStyle/>
          <a:p>
            <a:fld id="{24102014-9668-4AF0-AC0E-4C88AB7685EE}" type="datetime1">
              <a:rPr lang="en-US" smtClean="0"/>
              <a:pPr/>
              <a:t>5/13/2015</a:t>
            </a:fld>
            <a:endParaRPr lang="en-US"/>
          </a:p>
        </p:txBody>
      </p:sp>
      <p:sp>
        <p:nvSpPr>
          <p:cNvPr id="7" name="Rounded Rectangular Callout 6"/>
          <p:cNvSpPr/>
          <p:nvPr/>
        </p:nvSpPr>
        <p:spPr>
          <a:xfrm>
            <a:off x="304800" y="762000"/>
            <a:ext cx="4191000" cy="3429000"/>
          </a:xfrm>
          <a:prstGeom prst="wedgeRoundRectCallout">
            <a:avLst>
              <a:gd name="adj1" fmla="val 88951"/>
              <a:gd name="adj2" fmla="val 30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Tim\AppData\Local\Microsoft\Windows\INetCache\IE\RLHT2LUJ\stress[1].jpg"/>
          <p:cNvPicPr>
            <a:picLocks noChangeAspect="1" noChangeArrowheads="1"/>
          </p:cNvPicPr>
          <p:nvPr/>
        </p:nvPicPr>
        <p:blipFill>
          <a:blip r:embed="rId3" cstate="print"/>
          <a:srcRect/>
          <a:stretch>
            <a:fillRect/>
          </a:stretch>
        </p:blipFill>
        <p:spPr bwMode="auto">
          <a:xfrm>
            <a:off x="609600" y="990600"/>
            <a:ext cx="3657600" cy="3048000"/>
          </a:xfrm>
          <a:prstGeom prst="rect">
            <a:avLst/>
          </a:prstGeo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lnSpcReduction="10000"/>
          </a:bodyPr>
          <a:lstStyle/>
          <a:p>
            <a:pPr algn="l"/>
            <a:r>
              <a:rPr lang="en-US" b="1" dirty="0" smtClean="0"/>
              <a:t>COST APPROACH</a:t>
            </a:r>
          </a:p>
          <a:p>
            <a:pPr algn="l"/>
            <a:r>
              <a:rPr lang="en-US" sz="3200" dirty="0" smtClean="0"/>
              <a:t>SR1-4 says, “In developing a real property appraisal, an appraiser must collect, verify, and analyze </a:t>
            </a:r>
            <a:r>
              <a:rPr lang="en-US" sz="3200" i="1" dirty="0" smtClean="0"/>
              <a:t>all information necessary </a:t>
            </a:r>
            <a:r>
              <a:rPr lang="en-US" sz="3200" dirty="0" smtClean="0"/>
              <a:t>for credible assignment results.”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168</a:t>
            </a:fld>
            <a:endParaRPr lang="en-US"/>
          </a:p>
        </p:txBody>
      </p:sp>
      <p:sp>
        <p:nvSpPr>
          <p:cNvPr id="6" name="Date Placeholder 5"/>
          <p:cNvSpPr>
            <a:spLocks noGrp="1"/>
          </p:cNvSpPr>
          <p:nvPr>
            <p:ph type="dt" sz="half" idx="10"/>
          </p:nvPr>
        </p:nvSpPr>
        <p:spPr/>
        <p:txBody>
          <a:bodyPr/>
          <a:lstStyle/>
          <a:p>
            <a:fld id="{24102014-9668-4AF0-AC0E-4C88AB7685EE}" type="datetime1">
              <a:rPr lang="en-US" smtClean="0"/>
              <a:pPr/>
              <a:t>5/13/2015</a:t>
            </a:fld>
            <a:endParaRPr lang="en-US"/>
          </a:p>
        </p:txBody>
      </p:sp>
      <p:sp>
        <p:nvSpPr>
          <p:cNvPr id="7" name="Rounded Rectangular Callout 6"/>
          <p:cNvSpPr/>
          <p:nvPr/>
        </p:nvSpPr>
        <p:spPr>
          <a:xfrm>
            <a:off x="4267200" y="3352800"/>
            <a:ext cx="4648200" cy="2438400"/>
          </a:xfrm>
          <a:prstGeom prst="wedgeRoundRectCallout">
            <a:avLst>
              <a:gd name="adj1" fmla="val -100026"/>
              <a:gd name="adj2" fmla="val -932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solidFill>
                  <a:srgbClr val="002060"/>
                </a:solidFill>
              </a:rPr>
              <a:t>What else does the Cost Approach tell us other than the cost(s) to recreate or replicate improvements on a site?</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lnSpcReduction="10000"/>
          </a:bodyPr>
          <a:lstStyle/>
          <a:p>
            <a:pPr algn="l"/>
            <a:r>
              <a:rPr lang="en-US" b="1" dirty="0" smtClean="0"/>
              <a:t>COST APPROACH</a:t>
            </a:r>
          </a:p>
          <a:p>
            <a:pPr algn="l"/>
            <a:r>
              <a:rPr lang="en-US" sz="3200" dirty="0" smtClean="0"/>
              <a:t>SR1-4 says, “In developing a real property appraisal, an appraiser must collect, verify, and analyze </a:t>
            </a:r>
            <a:r>
              <a:rPr lang="en-US" sz="3200" i="1" dirty="0" smtClean="0"/>
              <a:t>all information necessary </a:t>
            </a:r>
            <a:r>
              <a:rPr lang="en-US" sz="3200" dirty="0" smtClean="0"/>
              <a:t>for credible assignment results.”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169</a:t>
            </a:fld>
            <a:endParaRPr lang="en-US"/>
          </a:p>
        </p:txBody>
      </p:sp>
      <p:sp>
        <p:nvSpPr>
          <p:cNvPr id="6" name="Date Placeholder 5"/>
          <p:cNvSpPr>
            <a:spLocks noGrp="1"/>
          </p:cNvSpPr>
          <p:nvPr>
            <p:ph type="dt" sz="half" idx="10"/>
          </p:nvPr>
        </p:nvSpPr>
        <p:spPr/>
        <p:txBody>
          <a:bodyPr/>
          <a:lstStyle/>
          <a:p>
            <a:fld id="{24102014-9668-4AF0-AC0E-4C88AB7685EE}" type="datetime1">
              <a:rPr lang="en-US" smtClean="0"/>
              <a:pPr/>
              <a:t>5/13/2015</a:t>
            </a:fld>
            <a:endParaRPr lang="en-US"/>
          </a:p>
        </p:txBody>
      </p:sp>
      <p:sp>
        <p:nvSpPr>
          <p:cNvPr id="7" name="Rounded Rectangular Callout 6"/>
          <p:cNvSpPr/>
          <p:nvPr/>
        </p:nvSpPr>
        <p:spPr>
          <a:xfrm>
            <a:off x="4267200" y="3352800"/>
            <a:ext cx="4648200" cy="2438400"/>
          </a:xfrm>
          <a:prstGeom prst="wedgeRoundRectCallout">
            <a:avLst>
              <a:gd name="adj1" fmla="val -100026"/>
              <a:gd name="adj2" fmla="val -932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solidFill>
                  <a:srgbClr val="002060"/>
                </a:solidFill>
              </a:rPr>
              <a:t>Why do appraisers consistently </a:t>
            </a:r>
            <a:r>
              <a:rPr lang="en-US" sz="2800" b="1" i="1" dirty="0" smtClean="0">
                <a:solidFill>
                  <a:srgbClr val="002060"/>
                </a:solidFill>
              </a:rPr>
              <a:t>omit</a:t>
            </a:r>
            <a:r>
              <a:rPr lang="en-US" sz="2800" b="1" dirty="0" smtClean="0">
                <a:solidFill>
                  <a:srgbClr val="002060"/>
                </a:solidFill>
              </a:rPr>
              <a:t> the analytics and support of this approach?</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Collateral Underwriter</a:t>
            </a:r>
          </a:p>
          <a:p>
            <a:pPr algn="just">
              <a:buNone/>
            </a:pPr>
            <a:r>
              <a:rPr lang="en-US" sz="3600" dirty="0" smtClean="0"/>
              <a:t>	</a:t>
            </a:r>
            <a:r>
              <a:rPr lang="en-US" sz="5400" dirty="0" smtClean="0"/>
              <a:t>…it’s really an </a:t>
            </a:r>
            <a:r>
              <a:rPr lang="en-US" sz="5400" i="1" dirty="0" smtClean="0"/>
              <a:t>appraisal management tool</a:t>
            </a:r>
            <a:r>
              <a:rPr lang="en-US" sz="5400" dirty="0" smtClean="0"/>
              <a:t>, not a torture device…</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A662A8D4-0F6D-4E3B-8C5C-21ABDD6DFA7A}" type="datetime1">
              <a:rPr lang="en-US" smtClean="0"/>
              <a:pPr/>
              <a:t>5/13/2015</a:t>
            </a:fld>
            <a:endParaRPr lang="en-US"/>
          </a:p>
        </p:txBody>
      </p:sp>
      <p:sp>
        <p:nvSpPr>
          <p:cNvPr id="7" name="Oval Callout 6"/>
          <p:cNvSpPr/>
          <p:nvPr/>
        </p:nvSpPr>
        <p:spPr>
          <a:xfrm>
            <a:off x="4495800" y="3276600"/>
            <a:ext cx="3581400" cy="2819400"/>
          </a:xfrm>
          <a:prstGeom prst="wedgeEllipseCallout">
            <a:avLst>
              <a:gd name="adj1" fmla="val -88927"/>
              <a:gd name="adj2" fmla="val -9608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solidFill>
                  <a:srgbClr val="000066"/>
                </a:solidFill>
              </a:rPr>
              <a:t>Utterly INAPPLICABLE in non-FNMA appraisal reports</a:t>
            </a:r>
            <a:endParaRPr lang="en-US" sz="2400" b="1" dirty="0">
              <a:solidFill>
                <a:srgbClr val="000066"/>
              </a:solidFil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lnSpcReduction="10000"/>
          </a:bodyPr>
          <a:lstStyle/>
          <a:p>
            <a:pPr algn="l"/>
            <a:r>
              <a:rPr lang="en-US" b="1" dirty="0" smtClean="0"/>
              <a:t>COST APPROACH</a:t>
            </a:r>
          </a:p>
          <a:p>
            <a:pPr algn="l"/>
            <a:r>
              <a:rPr lang="en-US" sz="3200" dirty="0" smtClean="0"/>
              <a:t>SR1-4 says, “In developing a real property appraisal, an appraiser must collect, verify, and analyze </a:t>
            </a:r>
            <a:r>
              <a:rPr lang="en-US" sz="3200" i="1" dirty="0" smtClean="0"/>
              <a:t>all information necessary </a:t>
            </a:r>
            <a:r>
              <a:rPr lang="en-US" sz="3200" dirty="0" smtClean="0"/>
              <a:t>for credible assignment results.”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170</a:t>
            </a:fld>
            <a:endParaRPr lang="en-US"/>
          </a:p>
        </p:txBody>
      </p:sp>
      <p:sp>
        <p:nvSpPr>
          <p:cNvPr id="6" name="Date Placeholder 5"/>
          <p:cNvSpPr>
            <a:spLocks noGrp="1"/>
          </p:cNvSpPr>
          <p:nvPr>
            <p:ph type="dt" sz="half" idx="10"/>
          </p:nvPr>
        </p:nvSpPr>
        <p:spPr/>
        <p:txBody>
          <a:bodyPr/>
          <a:lstStyle/>
          <a:p>
            <a:fld id="{24102014-9668-4AF0-AC0E-4C88AB7685EE}" type="datetime1">
              <a:rPr lang="en-US" smtClean="0"/>
              <a:pPr/>
              <a:t>5/13/2015</a:t>
            </a:fld>
            <a:endParaRPr lang="en-US"/>
          </a:p>
        </p:txBody>
      </p:sp>
      <p:sp>
        <p:nvSpPr>
          <p:cNvPr id="7" name="Rounded Rectangular Callout 6"/>
          <p:cNvSpPr/>
          <p:nvPr/>
        </p:nvSpPr>
        <p:spPr>
          <a:xfrm>
            <a:off x="4267200" y="3352800"/>
            <a:ext cx="4648200" cy="2438400"/>
          </a:xfrm>
          <a:prstGeom prst="wedgeRoundRectCallout">
            <a:avLst>
              <a:gd name="adj1" fmla="val -100026"/>
              <a:gd name="adj2" fmla="val -932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solidFill>
                  <a:srgbClr val="002060"/>
                </a:solidFill>
              </a:rPr>
              <a:t>What does FannieMae </a:t>
            </a:r>
            <a:r>
              <a:rPr lang="en-US" sz="2800" b="1" i="1" dirty="0" smtClean="0">
                <a:solidFill>
                  <a:srgbClr val="002060"/>
                </a:solidFill>
              </a:rPr>
              <a:t>Selling Guide </a:t>
            </a:r>
            <a:r>
              <a:rPr lang="en-US" sz="2800" b="1" dirty="0" smtClean="0">
                <a:solidFill>
                  <a:srgbClr val="002060"/>
                </a:solidFill>
              </a:rPr>
              <a:t>say about the Cost Approach?</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600" b="1" dirty="0" smtClean="0"/>
              <a:t>COST APPROACH</a:t>
            </a:r>
          </a:p>
          <a:p>
            <a:pPr algn="l"/>
            <a:r>
              <a:rPr lang="en-US" sz="3600" dirty="0" smtClean="0"/>
              <a:t>What does “…</a:t>
            </a:r>
            <a:r>
              <a:rPr lang="en-US" sz="3600" i="1" dirty="0" smtClean="0"/>
              <a:t>all information necessary…”  </a:t>
            </a:r>
            <a:r>
              <a:rPr lang="en-US" sz="3600" dirty="0" smtClean="0"/>
              <a:t>in SR4-1(b)  mean</a:t>
            </a:r>
            <a:r>
              <a:rPr lang="en-US" sz="3600" i="1" dirty="0" smtClean="0"/>
              <a:t> </a:t>
            </a:r>
            <a:r>
              <a:rPr lang="en-US" sz="3600" dirty="0" smtClean="0"/>
              <a:t>relative to credible assignment results and the Cost Approach?</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171</a:t>
            </a:fld>
            <a:endParaRPr lang="en-US"/>
          </a:p>
        </p:txBody>
      </p:sp>
      <p:sp>
        <p:nvSpPr>
          <p:cNvPr id="6" name="Date Placeholder 5"/>
          <p:cNvSpPr>
            <a:spLocks noGrp="1"/>
          </p:cNvSpPr>
          <p:nvPr>
            <p:ph type="dt" sz="half" idx="10"/>
          </p:nvPr>
        </p:nvSpPr>
        <p:spPr/>
        <p:txBody>
          <a:bodyPr/>
          <a:lstStyle/>
          <a:p>
            <a:fld id="{3C8C7CB5-BD54-4426-A505-80F066DBECF5}" type="datetime1">
              <a:rPr lang="en-US" smtClean="0"/>
              <a:pPr/>
              <a:t>5/13/2015</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600" b="1" dirty="0" smtClean="0"/>
              <a:t>COST APPROACH</a:t>
            </a:r>
          </a:p>
          <a:p>
            <a:pPr algn="l"/>
            <a:r>
              <a:rPr lang="en-US" sz="3600" dirty="0" smtClean="0"/>
              <a:t>What does “…</a:t>
            </a:r>
            <a:r>
              <a:rPr lang="en-US" sz="3600" i="1" dirty="0" smtClean="0"/>
              <a:t>all information necessary…”  </a:t>
            </a:r>
            <a:r>
              <a:rPr lang="en-US" sz="3600" dirty="0" smtClean="0"/>
              <a:t>in SR4-1(b)  mean</a:t>
            </a:r>
            <a:r>
              <a:rPr lang="en-US" sz="3600" i="1" dirty="0" smtClean="0"/>
              <a:t> </a:t>
            </a:r>
            <a:r>
              <a:rPr lang="en-US" sz="3600" dirty="0" smtClean="0"/>
              <a:t>relative to credible assignment results and the Cost Approach?</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172</a:t>
            </a:fld>
            <a:endParaRPr lang="en-US"/>
          </a:p>
        </p:txBody>
      </p:sp>
      <p:sp>
        <p:nvSpPr>
          <p:cNvPr id="6" name="Date Placeholder 5"/>
          <p:cNvSpPr>
            <a:spLocks noGrp="1"/>
          </p:cNvSpPr>
          <p:nvPr>
            <p:ph type="dt" sz="half" idx="10"/>
          </p:nvPr>
        </p:nvSpPr>
        <p:spPr/>
        <p:txBody>
          <a:bodyPr/>
          <a:lstStyle/>
          <a:p>
            <a:fld id="{3C8C7CB5-BD54-4426-A505-80F066DBECF5}" type="datetime1">
              <a:rPr lang="en-US" smtClean="0"/>
              <a:pPr/>
              <a:t>5/13/2015</a:t>
            </a:fld>
            <a:endParaRPr lang="en-US"/>
          </a:p>
        </p:txBody>
      </p:sp>
      <p:sp>
        <p:nvSpPr>
          <p:cNvPr id="7" name="Rectangular Callout 6"/>
          <p:cNvSpPr/>
          <p:nvPr/>
        </p:nvSpPr>
        <p:spPr>
          <a:xfrm>
            <a:off x="3886200" y="3581400"/>
            <a:ext cx="4953000" cy="2667000"/>
          </a:xfrm>
          <a:prstGeom prst="wedgeRectCallout">
            <a:avLst>
              <a:gd name="adj1" fmla="val -78111"/>
              <a:gd name="adj2" fmla="val -52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What does “…all information necessary…” mean relative to the appraisal of a </a:t>
            </a:r>
            <a:r>
              <a:rPr lang="en-US" sz="2800" b="1" i="1" dirty="0" smtClean="0"/>
              <a:t>Dollar General</a:t>
            </a:r>
            <a:r>
              <a:rPr lang="en-US" sz="2800" b="1" dirty="0" smtClean="0"/>
              <a:t> store?</a:t>
            </a:r>
            <a:endParaRPr lang="en-US" sz="2800" b="1"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600" b="1" dirty="0" smtClean="0"/>
              <a:t>COST APPROACH</a:t>
            </a:r>
          </a:p>
          <a:p>
            <a:pPr algn="l"/>
            <a:r>
              <a:rPr lang="en-US" sz="3600" dirty="0" smtClean="0"/>
              <a:t>What does “…</a:t>
            </a:r>
            <a:r>
              <a:rPr lang="en-US" sz="3600" i="1" dirty="0" smtClean="0"/>
              <a:t>all information necessary…”  </a:t>
            </a:r>
            <a:r>
              <a:rPr lang="en-US" sz="3600" dirty="0" smtClean="0"/>
              <a:t>in SR4-1(b)  mean</a:t>
            </a:r>
            <a:r>
              <a:rPr lang="en-US" sz="3600" i="1" dirty="0" smtClean="0"/>
              <a:t> </a:t>
            </a:r>
            <a:r>
              <a:rPr lang="en-US" sz="3600" dirty="0" smtClean="0"/>
              <a:t>relative to credible assignment results and the Cost Approach?</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173</a:t>
            </a:fld>
            <a:endParaRPr lang="en-US"/>
          </a:p>
        </p:txBody>
      </p:sp>
      <p:sp>
        <p:nvSpPr>
          <p:cNvPr id="6" name="Date Placeholder 5"/>
          <p:cNvSpPr>
            <a:spLocks noGrp="1"/>
          </p:cNvSpPr>
          <p:nvPr>
            <p:ph type="dt" sz="half" idx="10"/>
          </p:nvPr>
        </p:nvSpPr>
        <p:spPr/>
        <p:txBody>
          <a:bodyPr/>
          <a:lstStyle/>
          <a:p>
            <a:fld id="{3C8C7CB5-BD54-4426-A505-80F066DBECF5}" type="datetime1">
              <a:rPr lang="en-US" smtClean="0"/>
              <a:pPr/>
              <a:t>5/13/2015</a:t>
            </a:fld>
            <a:endParaRPr lang="en-US"/>
          </a:p>
        </p:txBody>
      </p:sp>
      <p:sp>
        <p:nvSpPr>
          <p:cNvPr id="7" name="Rectangular Callout 6"/>
          <p:cNvSpPr/>
          <p:nvPr/>
        </p:nvSpPr>
        <p:spPr>
          <a:xfrm>
            <a:off x="3886200" y="3581400"/>
            <a:ext cx="4953000" cy="2667000"/>
          </a:xfrm>
          <a:prstGeom prst="wedgeRectCallout">
            <a:avLst>
              <a:gd name="adj1" fmla="val -78111"/>
              <a:gd name="adj2" fmla="val -52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What does “…all information necessary…” mean relative to the appraisal land </a:t>
            </a:r>
            <a:r>
              <a:rPr lang="en-US" sz="2800" b="1" i="1" dirty="0" smtClean="0"/>
              <a:t>in rice production</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600" b="1" dirty="0" smtClean="0"/>
              <a:t>COST APPROACH</a:t>
            </a:r>
          </a:p>
          <a:p>
            <a:pPr algn="l"/>
            <a:r>
              <a:rPr lang="en-US" sz="3600" dirty="0" smtClean="0"/>
              <a:t>What does “…</a:t>
            </a:r>
            <a:r>
              <a:rPr lang="en-US" sz="3600" i="1" dirty="0" smtClean="0"/>
              <a:t>all information necessary…”  </a:t>
            </a:r>
            <a:r>
              <a:rPr lang="en-US" sz="3600" dirty="0" smtClean="0"/>
              <a:t>in SR4-1(b)  mean</a:t>
            </a:r>
            <a:r>
              <a:rPr lang="en-US" sz="3600" i="1" dirty="0" smtClean="0"/>
              <a:t> </a:t>
            </a:r>
            <a:r>
              <a:rPr lang="en-US" sz="3600" dirty="0" smtClean="0"/>
              <a:t>relative to credible assignment results and the Cost Approach?</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174</a:t>
            </a:fld>
            <a:endParaRPr lang="en-US"/>
          </a:p>
        </p:txBody>
      </p:sp>
      <p:sp>
        <p:nvSpPr>
          <p:cNvPr id="6" name="Date Placeholder 5"/>
          <p:cNvSpPr>
            <a:spLocks noGrp="1"/>
          </p:cNvSpPr>
          <p:nvPr>
            <p:ph type="dt" sz="half" idx="10"/>
          </p:nvPr>
        </p:nvSpPr>
        <p:spPr/>
        <p:txBody>
          <a:bodyPr/>
          <a:lstStyle/>
          <a:p>
            <a:fld id="{3C8C7CB5-BD54-4426-A505-80F066DBECF5}" type="datetime1">
              <a:rPr lang="en-US" smtClean="0"/>
              <a:pPr/>
              <a:t>5/13/2015</a:t>
            </a:fld>
            <a:endParaRPr lang="en-US"/>
          </a:p>
        </p:txBody>
      </p:sp>
      <p:sp>
        <p:nvSpPr>
          <p:cNvPr id="7" name="Rectangular Callout 6"/>
          <p:cNvSpPr/>
          <p:nvPr/>
        </p:nvSpPr>
        <p:spPr>
          <a:xfrm>
            <a:off x="3886200" y="3581400"/>
            <a:ext cx="4953000" cy="2667000"/>
          </a:xfrm>
          <a:prstGeom prst="wedgeRectCallout">
            <a:avLst>
              <a:gd name="adj1" fmla="val -78111"/>
              <a:gd name="adj2" fmla="val -52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What does “…all information necessary…” mean relative to the appraisal of a </a:t>
            </a:r>
            <a:r>
              <a:rPr lang="en-US" sz="2800" b="1" i="1" dirty="0" smtClean="0"/>
              <a:t>poultry farm</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a:bodyPr>
          <a:lstStyle/>
          <a:p>
            <a:pPr algn="l"/>
            <a:r>
              <a:rPr lang="en-US" sz="3600" b="1" dirty="0" smtClean="0"/>
              <a:t>COST APPROACH</a:t>
            </a:r>
          </a:p>
          <a:p>
            <a:pPr algn="l"/>
            <a:r>
              <a:rPr lang="en-US" sz="3600" b="1" dirty="0" smtClean="0"/>
              <a:t>Second</a:t>
            </a:r>
            <a:r>
              <a:rPr lang="en-US" sz="3600" dirty="0" smtClean="0"/>
              <a:t> instruction on the form is to provide </a:t>
            </a:r>
            <a:r>
              <a:rPr lang="en-US" sz="3600" i="1" dirty="0" smtClean="0"/>
              <a:t>support</a:t>
            </a:r>
            <a:r>
              <a:rPr lang="en-US" sz="3600" dirty="0" smtClean="0"/>
              <a:t> for the opinion of site value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175</a:t>
            </a:fld>
            <a:endParaRPr lang="en-US"/>
          </a:p>
        </p:txBody>
      </p:sp>
      <p:sp>
        <p:nvSpPr>
          <p:cNvPr id="6" name="Date Placeholder 5"/>
          <p:cNvSpPr>
            <a:spLocks noGrp="1"/>
          </p:cNvSpPr>
          <p:nvPr>
            <p:ph type="dt" sz="half" idx="10"/>
          </p:nvPr>
        </p:nvSpPr>
        <p:spPr/>
        <p:txBody>
          <a:bodyPr/>
          <a:lstStyle/>
          <a:p>
            <a:fld id="{759B732E-0168-47B8-ADED-534DEAF901F5}" type="datetime1">
              <a:rPr lang="en-US" smtClean="0"/>
              <a:pPr/>
              <a:t>5/13/2015</a:t>
            </a:fld>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a:bodyPr>
          <a:lstStyle/>
          <a:p>
            <a:pPr algn="l"/>
            <a:r>
              <a:rPr lang="en-US" sz="3600" b="1" dirty="0" smtClean="0"/>
              <a:t>COST APPROACH</a:t>
            </a:r>
          </a:p>
          <a:p>
            <a:pPr algn="l"/>
            <a:r>
              <a:rPr lang="en-US" sz="3600" b="1" dirty="0" smtClean="0"/>
              <a:t>Second</a:t>
            </a:r>
            <a:r>
              <a:rPr lang="en-US" sz="3600" dirty="0" smtClean="0"/>
              <a:t> instruction on the form is to provide </a:t>
            </a:r>
            <a:r>
              <a:rPr lang="en-US" sz="3600" i="1" dirty="0" smtClean="0"/>
              <a:t>support</a:t>
            </a:r>
            <a:r>
              <a:rPr lang="en-US" sz="3600" dirty="0" smtClean="0"/>
              <a:t> for the opinion of site value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176</a:t>
            </a:fld>
            <a:endParaRPr lang="en-US"/>
          </a:p>
        </p:txBody>
      </p:sp>
      <p:sp>
        <p:nvSpPr>
          <p:cNvPr id="6" name="Date Placeholder 5"/>
          <p:cNvSpPr>
            <a:spLocks noGrp="1"/>
          </p:cNvSpPr>
          <p:nvPr>
            <p:ph type="dt" sz="half" idx="10"/>
          </p:nvPr>
        </p:nvSpPr>
        <p:spPr/>
        <p:txBody>
          <a:bodyPr/>
          <a:lstStyle/>
          <a:p>
            <a:fld id="{759B732E-0168-47B8-ADED-534DEAF901F5}" type="datetime1">
              <a:rPr lang="en-US" smtClean="0"/>
              <a:pPr/>
              <a:t>5/13/2015</a:t>
            </a:fld>
            <a:endParaRPr lang="en-US"/>
          </a:p>
        </p:txBody>
      </p:sp>
      <p:sp>
        <p:nvSpPr>
          <p:cNvPr id="7" name="Rounded Rectangular Callout 6"/>
          <p:cNvSpPr/>
          <p:nvPr/>
        </p:nvSpPr>
        <p:spPr>
          <a:xfrm>
            <a:off x="4038600" y="3886200"/>
            <a:ext cx="4495800" cy="2438400"/>
          </a:xfrm>
          <a:prstGeom prst="wedgeRoundRectCallout">
            <a:avLst>
              <a:gd name="adj1" fmla="val -55775"/>
              <a:gd name="adj2" fmla="val -6163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smtClean="0">
                <a:solidFill>
                  <a:srgbClr val="660066"/>
                </a:solidFill>
              </a:rPr>
              <a:t>Are USPAP, CU, FannieMae, and states really serious about all this </a:t>
            </a:r>
            <a:r>
              <a:rPr lang="en-US" sz="3200" b="1" i="1" dirty="0" smtClean="0">
                <a:solidFill>
                  <a:srgbClr val="660066"/>
                </a:solidFill>
              </a:rPr>
              <a:t>support</a:t>
            </a:r>
            <a:r>
              <a:rPr lang="en-US" sz="3200" b="1" dirty="0" smtClean="0">
                <a:solidFill>
                  <a:srgbClr val="660066"/>
                </a:solidFill>
              </a:rPr>
              <a:t>?</a:t>
            </a:r>
            <a:endParaRPr lang="en-US" sz="3200" b="1" dirty="0">
              <a:solidFill>
                <a:srgbClr val="660066"/>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a:bodyPr>
          <a:lstStyle/>
          <a:p>
            <a:pPr algn="l"/>
            <a:r>
              <a:rPr lang="en-US" sz="3600" b="1" dirty="0" smtClean="0"/>
              <a:t>COST APPROACH</a:t>
            </a:r>
          </a:p>
          <a:p>
            <a:pPr algn="l"/>
            <a:r>
              <a:rPr lang="en-US" sz="3600" b="1" dirty="0" smtClean="0"/>
              <a:t>Second</a:t>
            </a:r>
            <a:r>
              <a:rPr lang="en-US" sz="3600" dirty="0" smtClean="0"/>
              <a:t> instruction on the form is to provide </a:t>
            </a:r>
            <a:r>
              <a:rPr lang="en-US" sz="3600" i="1" dirty="0" smtClean="0"/>
              <a:t>support</a:t>
            </a:r>
            <a:r>
              <a:rPr lang="en-US" sz="3600" dirty="0" smtClean="0"/>
              <a:t> for the opinion of site value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177</a:t>
            </a:fld>
            <a:endParaRPr lang="en-US"/>
          </a:p>
        </p:txBody>
      </p:sp>
      <p:sp>
        <p:nvSpPr>
          <p:cNvPr id="6" name="Date Placeholder 5"/>
          <p:cNvSpPr>
            <a:spLocks noGrp="1"/>
          </p:cNvSpPr>
          <p:nvPr>
            <p:ph type="dt" sz="half" idx="10"/>
          </p:nvPr>
        </p:nvSpPr>
        <p:spPr/>
        <p:txBody>
          <a:bodyPr/>
          <a:lstStyle/>
          <a:p>
            <a:fld id="{759B732E-0168-47B8-ADED-534DEAF901F5}" type="datetime1">
              <a:rPr lang="en-US" smtClean="0"/>
              <a:pPr/>
              <a:t>5/13/2015</a:t>
            </a:fld>
            <a:endParaRPr lang="en-US"/>
          </a:p>
        </p:txBody>
      </p:sp>
      <p:sp>
        <p:nvSpPr>
          <p:cNvPr id="7" name="Rounded Rectangular Callout 6"/>
          <p:cNvSpPr/>
          <p:nvPr/>
        </p:nvSpPr>
        <p:spPr>
          <a:xfrm>
            <a:off x="4038600" y="3886200"/>
            <a:ext cx="4495800" cy="2438400"/>
          </a:xfrm>
          <a:prstGeom prst="wedgeRoundRectCallout">
            <a:avLst>
              <a:gd name="adj1" fmla="val -55775"/>
              <a:gd name="adj2" fmla="val -6163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600" b="1" dirty="0" smtClean="0">
                <a:solidFill>
                  <a:srgbClr val="7030A0"/>
                </a:solidFill>
              </a:rPr>
              <a:t>YES…!</a:t>
            </a:r>
            <a:endParaRPr lang="en-US" sz="9600" b="1" dirty="0">
              <a:solidFill>
                <a:srgbClr val="7030A0"/>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a:bodyPr>
          <a:lstStyle/>
          <a:p>
            <a:pPr algn="l"/>
            <a:r>
              <a:rPr lang="en-US" sz="3600" b="1" dirty="0" smtClean="0"/>
              <a:t>COST APPROACH</a:t>
            </a:r>
          </a:p>
          <a:p>
            <a:pPr algn="l"/>
            <a:r>
              <a:rPr lang="en-US" sz="3600" b="1" dirty="0" smtClean="0"/>
              <a:t>Second</a:t>
            </a:r>
            <a:r>
              <a:rPr lang="en-US" sz="3600" dirty="0" smtClean="0"/>
              <a:t> instruction on the form is to provide </a:t>
            </a:r>
            <a:r>
              <a:rPr lang="en-US" sz="3600" i="1" dirty="0" smtClean="0"/>
              <a:t>support</a:t>
            </a:r>
            <a:r>
              <a:rPr lang="en-US" sz="3600" dirty="0" smtClean="0"/>
              <a:t> for the opinion of site value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178</a:t>
            </a:fld>
            <a:endParaRPr lang="en-US"/>
          </a:p>
        </p:txBody>
      </p:sp>
      <p:sp>
        <p:nvSpPr>
          <p:cNvPr id="6" name="Date Placeholder 5"/>
          <p:cNvSpPr>
            <a:spLocks noGrp="1"/>
          </p:cNvSpPr>
          <p:nvPr>
            <p:ph type="dt" sz="half" idx="10"/>
          </p:nvPr>
        </p:nvSpPr>
        <p:spPr/>
        <p:txBody>
          <a:bodyPr/>
          <a:lstStyle/>
          <a:p>
            <a:fld id="{759B732E-0168-47B8-ADED-534DEAF901F5}" type="datetime1">
              <a:rPr lang="en-US" smtClean="0"/>
              <a:pPr/>
              <a:t>5/13/2015</a:t>
            </a:fld>
            <a:endParaRPr lang="en-US"/>
          </a:p>
        </p:txBody>
      </p:sp>
      <p:sp>
        <p:nvSpPr>
          <p:cNvPr id="7" name="Rounded Rectangular Callout 6"/>
          <p:cNvSpPr/>
          <p:nvPr/>
        </p:nvSpPr>
        <p:spPr>
          <a:xfrm>
            <a:off x="4038600" y="3886200"/>
            <a:ext cx="4495800" cy="2438400"/>
          </a:xfrm>
          <a:prstGeom prst="wedgeRoundRectCallout">
            <a:avLst>
              <a:gd name="adj1" fmla="val -55775"/>
              <a:gd name="adj2" fmla="val -6163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smtClean="0">
                <a:solidFill>
                  <a:srgbClr val="7030A0"/>
                </a:solidFill>
              </a:rPr>
              <a:t>…assuming a </a:t>
            </a:r>
            <a:r>
              <a:rPr lang="en-US" sz="3600" b="1" i="1" dirty="0" smtClean="0">
                <a:solidFill>
                  <a:srgbClr val="7030A0"/>
                </a:solidFill>
              </a:rPr>
              <a:t>separate</a:t>
            </a:r>
            <a:r>
              <a:rPr lang="en-US" sz="3600" b="1" dirty="0" smtClean="0">
                <a:solidFill>
                  <a:srgbClr val="7030A0"/>
                </a:solidFill>
              </a:rPr>
              <a:t> site value a necessary value component.</a:t>
            </a:r>
            <a:endParaRPr lang="en-US" sz="3600" b="1" dirty="0">
              <a:solidFill>
                <a:srgbClr val="7030A0"/>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METHODS TO CONCLUDE SITE VALUE</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179</a:t>
            </a:fld>
            <a:endParaRPr lang="en-US"/>
          </a:p>
        </p:txBody>
      </p:sp>
      <p:sp>
        <p:nvSpPr>
          <p:cNvPr id="6" name="Date Placeholder 5"/>
          <p:cNvSpPr>
            <a:spLocks noGrp="1"/>
          </p:cNvSpPr>
          <p:nvPr>
            <p:ph type="dt" sz="half" idx="10"/>
          </p:nvPr>
        </p:nvSpPr>
        <p:spPr/>
        <p:txBody>
          <a:bodyPr/>
          <a:lstStyle/>
          <a:p>
            <a:fld id="{00AB1121-3615-4306-BB1E-051A94DDC399}" type="datetime1">
              <a:rPr lang="en-US" smtClean="0"/>
              <a:pPr/>
              <a:t>5/13/2015</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Collateral Underwriter</a:t>
            </a:r>
          </a:p>
          <a:p>
            <a:pPr algn="just">
              <a:buNone/>
            </a:pPr>
            <a:r>
              <a:rPr lang="en-US" sz="3600" dirty="0" smtClean="0"/>
              <a:t>	</a:t>
            </a:r>
            <a:r>
              <a:rPr lang="en-US" sz="5400" dirty="0" smtClean="0"/>
              <a:t>…it’s really an </a:t>
            </a:r>
            <a:r>
              <a:rPr lang="en-US" sz="5400" i="1" dirty="0" smtClean="0"/>
              <a:t>appraisal management tool</a:t>
            </a:r>
            <a:r>
              <a:rPr lang="en-US" sz="5400" dirty="0" smtClean="0"/>
              <a:t>, not a torture device…</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A662A8D4-0F6D-4E3B-8C5C-21ABDD6DFA7A}" type="datetime1">
              <a:rPr lang="en-US" smtClean="0"/>
              <a:pPr/>
              <a:t>5/13/2015</a:t>
            </a:fld>
            <a:endParaRPr lang="en-US"/>
          </a:p>
        </p:txBody>
      </p:sp>
      <p:sp>
        <p:nvSpPr>
          <p:cNvPr id="7" name="Rounded Rectangular Callout 6"/>
          <p:cNvSpPr/>
          <p:nvPr/>
        </p:nvSpPr>
        <p:spPr>
          <a:xfrm>
            <a:off x="4495800" y="4267200"/>
            <a:ext cx="4038600" cy="2057400"/>
          </a:xfrm>
          <a:prstGeom prst="wedgeRoundRectCallout">
            <a:avLst>
              <a:gd name="adj1" fmla="val -84984"/>
              <a:gd name="adj2" fmla="val -16257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t>CU benefits UNDERWRITERS, not appraisers</a:t>
            </a:r>
            <a:endParaRPr lang="en-US" sz="3200" b="1"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METHODS TO CONCLUDE SITE VALUE</a:t>
            </a:r>
          </a:p>
          <a:p>
            <a:pPr algn="l"/>
            <a:r>
              <a:rPr lang="en-US" b="1" dirty="0" smtClean="0"/>
              <a:t>Sales Comparison Approach;</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180</a:t>
            </a:fld>
            <a:endParaRPr lang="en-US"/>
          </a:p>
        </p:txBody>
      </p:sp>
      <p:sp>
        <p:nvSpPr>
          <p:cNvPr id="6" name="Date Placeholder 5"/>
          <p:cNvSpPr>
            <a:spLocks noGrp="1"/>
          </p:cNvSpPr>
          <p:nvPr>
            <p:ph type="dt" sz="half" idx="10"/>
          </p:nvPr>
        </p:nvSpPr>
        <p:spPr/>
        <p:txBody>
          <a:bodyPr/>
          <a:lstStyle/>
          <a:p>
            <a:fld id="{8692C8B8-8612-4DFD-8421-04397E17F80B}" type="datetime1">
              <a:rPr lang="en-US" smtClean="0"/>
              <a:pPr/>
              <a:t>5/13/2015</a:t>
            </a:fld>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METHODS TO CONCLUDE SITE VALUE</a:t>
            </a:r>
          </a:p>
          <a:p>
            <a:pPr algn="l"/>
            <a:r>
              <a:rPr lang="en-US" dirty="0" smtClean="0"/>
              <a:t>Sales Comparison Approach; </a:t>
            </a:r>
            <a:r>
              <a:rPr lang="en-US" b="1" dirty="0" smtClean="0"/>
              <a:t>Extraction; </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181</a:t>
            </a:fld>
            <a:endParaRPr lang="en-US"/>
          </a:p>
        </p:txBody>
      </p:sp>
      <p:sp>
        <p:nvSpPr>
          <p:cNvPr id="6" name="Date Placeholder 5"/>
          <p:cNvSpPr>
            <a:spLocks noGrp="1"/>
          </p:cNvSpPr>
          <p:nvPr>
            <p:ph type="dt" sz="half" idx="10"/>
          </p:nvPr>
        </p:nvSpPr>
        <p:spPr/>
        <p:txBody>
          <a:bodyPr/>
          <a:lstStyle/>
          <a:p>
            <a:fld id="{4E3FA978-7E8B-4753-9CCB-A892A7E5891B}" type="datetime1">
              <a:rPr lang="en-US" smtClean="0"/>
              <a:pPr/>
              <a:t>5/13/2015</a:t>
            </a:fld>
            <a:endParaRPr lang="en-US"/>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METHODS TO CONCLUDE SITE VALUE</a:t>
            </a:r>
          </a:p>
          <a:p>
            <a:pPr algn="l"/>
            <a:r>
              <a:rPr lang="en-US" dirty="0" smtClean="0"/>
              <a:t>Sales Comparison Approach; Extraction;</a:t>
            </a:r>
            <a:r>
              <a:rPr lang="en-US" b="1" dirty="0" smtClean="0"/>
              <a:t> Allocation; </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182</a:t>
            </a:fld>
            <a:endParaRPr lang="en-US"/>
          </a:p>
        </p:txBody>
      </p:sp>
      <p:sp>
        <p:nvSpPr>
          <p:cNvPr id="6" name="Date Placeholder 5"/>
          <p:cNvSpPr>
            <a:spLocks noGrp="1"/>
          </p:cNvSpPr>
          <p:nvPr>
            <p:ph type="dt" sz="half" idx="10"/>
          </p:nvPr>
        </p:nvSpPr>
        <p:spPr/>
        <p:txBody>
          <a:bodyPr/>
          <a:lstStyle/>
          <a:p>
            <a:fld id="{2F4B1976-10C6-4011-8B96-4E1602BC2F7F}" type="datetime1">
              <a:rPr lang="en-US" smtClean="0"/>
              <a:pPr/>
              <a:t>5/13/2015</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METHODS TO CONCLUDE SITE VALUE</a:t>
            </a:r>
          </a:p>
          <a:p>
            <a:pPr algn="l"/>
            <a:r>
              <a:rPr lang="en-US" dirty="0" smtClean="0"/>
              <a:t>Sales Comparison Approach; Extraction;</a:t>
            </a:r>
            <a:r>
              <a:rPr lang="en-US" b="1" dirty="0" smtClean="0"/>
              <a:t> </a:t>
            </a:r>
            <a:r>
              <a:rPr lang="en-US" dirty="0" smtClean="0"/>
              <a:t>Allocation; </a:t>
            </a:r>
            <a:r>
              <a:rPr lang="en-US" b="1" dirty="0" smtClean="0"/>
              <a:t>Income Techniques; </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183</a:t>
            </a:fld>
            <a:endParaRPr lang="en-US"/>
          </a:p>
        </p:txBody>
      </p:sp>
      <p:sp>
        <p:nvSpPr>
          <p:cNvPr id="6" name="Date Placeholder 5"/>
          <p:cNvSpPr>
            <a:spLocks noGrp="1"/>
          </p:cNvSpPr>
          <p:nvPr>
            <p:ph type="dt" sz="half" idx="10"/>
          </p:nvPr>
        </p:nvSpPr>
        <p:spPr/>
        <p:txBody>
          <a:bodyPr/>
          <a:lstStyle/>
          <a:p>
            <a:fld id="{04203482-42CB-4F41-B8C7-B13592C7D943}" type="datetime1">
              <a:rPr lang="en-US" smtClean="0"/>
              <a:pPr/>
              <a:t>5/13/2015</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METHODS TO CONCLUDE SITE VALUE</a:t>
            </a:r>
          </a:p>
          <a:p>
            <a:pPr algn="l"/>
            <a:r>
              <a:rPr lang="en-US" dirty="0" smtClean="0"/>
              <a:t>Sales Comparison Approach; Extraction;</a:t>
            </a:r>
            <a:r>
              <a:rPr lang="en-US" b="1" dirty="0" smtClean="0"/>
              <a:t> </a:t>
            </a:r>
            <a:r>
              <a:rPr lang="en-US" dirty="0" smtClean="0"/>
              <a:t>Allocation; Income Techniques; </a:t>
            </a:r>
            <a:r>
              <a:rPr lang="en-US" b="1" dirty="0" smtClean="0"/>
              <a:t>Subdivision Analysis (DCF)</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184</a:t>
            </a:fld>
            <a:endParaRPr lang="en-US"/>
          </a:p>
        </p:txBody>
      </p:sp>
      <p:sp>
        <p:nvSpPr>
          <p:cNvPr id="6" name="Date Placeholder 5"/>
          <p:cNvSpPr>
            <a:spLocks noGrp="1"/>
          </p:cNvSpPr>
          <p:nvPr>
            <p:ph type="dt" sz="half" idx="10"/>
          </p:nvPr>
        </p:nvSpPr>
        <p:spPr/>
        <p:txBody>
          <a:bodyPr/>
          <a:lstStyle/>
          <a:p>
            <a:fld id="{216C7F4F-5D60-4BE1-ABF7-031AC3D3B949}" type="datetime1">
              <a:rPr lang="en-US" smtClean="0"/>
              <a:pPr/>
              <a:t>5/13/2015</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METHODS TO CONCLUDE SITE VALUE</a:t>
            </a:r>
          </a:p>
          <a:p>
            <a:pPr algn="l"/>
            <a:r>
              <a:rPr lang="en-US" dirty="0" smtClean="0"/>
              <a:t>Sales Comparison Approach; Extraction;</a:t>
            </a:r>
            <a:r>
              <a:rPr lang="en-US" b="1" dirty="0" smtClean="0"/>
              <a:t> </a:t>
            </a:r>
            <a:r>
              <a:rPr lang="en-US" dirty="0" smtClean="0"/>
              <a:t>Allocation; Income Techniques; </a:t>
            </a:r>
            <a:r>
              <a:rPr lang="en-US" b="1" dirty="0" smtClean="0"/>
              <a:t>Subdivision Analysis (DCF)</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185</a:t>
            </a:fld>
            <a:endParaRPr lang="en-US"/>
          </a:p>
        </p:txBody>
      </p:sp>
      <p:sp>
        <p:nvSpPr>
          <p:cNvPr id="6" name="Rectangular Callout 5"/>
          <p:cNvSpPr/>
          <p:nvPr/>
        </p:nvSpPr>
        <p:spPr>
          <a:xfrm>
            <a:off x="533400" y="914400"/>
            <a:ext cx="4114800" cy="1524000"/>
          </a:xfrm>
          <a:prstGeom prst="wedgeRectCallout">
            <a:avLst>
              <a:gd name="adj1" fmla="val -16588"/>
              <a:gd name="adj2" fmla="val 117406"/>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rgbClr val="002060"/>
                </a:solidFill>
              </a:rPr>
              <a:t>Fannie and Freddie really like to see sales comparison (but not the others)</a:t>
            </a:r>
            <a:endParaRPr lang="en-US" sz="2400" b="1" dirty="0">
              <a:solidFill>
                <a:srgbClr val="002060"/>
              </a:solidFill>
            </a:endParaRPr>
          </a:p>
        </p:txBody>
      </p:sp>
      <p:sp>
        <p:nvSpPr>
          <p:cNvPr id="7" name="Date Placeholder 6"/>
          <p:cNvSpPr>
            <a:spLocks noGrp="1"/>
          </p:cNvSpPr>
          <p:nvPr>
            <p:ph type="dt" sz="half" idx="10"/>
          </p:nvPr>
        </p:nvSpPr>
        <p:spPr/>
        <p:txBody>
          <a:bodyPr/>
          <a:lstStyle/>
          <a:p>
            <a:fld id="{C06A7DE8-7F78-418B-B7C4-D68303F8361B}" type="datetime1">
              <a:rPr lang="en-US" smtClean="0"/>
              <a:pPr/>
              <a:t>5/13/2015</a:t>
            </a:fld>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METHODS TO CONCLUDE SITE VALUE</a:t>
            </a:r>
          </a:p>
          <a:p>
            <a:pPr algn="l"/>
            <a:r>
              <a:rPr lang="en-US" dirty="0" smtClean="0"/>
              <a:t>Sales Comparison Approach; Extraction;</a:t>
            </a:r>
            <a:r>
              <a:rPr lang="en-US" b="1" dirty="0" smtClean="0"/>
              <a:t> </a:t>
            </a:r>
            <a:r>
              <a:rPr lang="en-US" dirty="0" smtClean="0"/>
              <a:t>Allocation; Income Techniques; </a:t>
            </a:r>
            <a:r>
              <a:rPr lang="en-US" b="1" dirty="0" smtClean="0"/>
              <a:t>Subdivision Analysis (DCF)</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186</a:t>
            </a:fld>
            <a:endParaRPr lang="en-US"/>
          </a:p>
        </p:txBody>
      </p:sp>
      <p:sp>
        <p:nvSpPr>
          <p:cNvPr id="6" name="Rectangular Callout 5"/>
          <p:cNvSpPr/>
          <p:nvPr/>
        </p:nvSpPr>
        <p:spPr>
          <a:xfrm>
            <a:off x="4343400" y="4114800"/>
            <a:ext cx="4114800" cy="1524000"/>
          </a:xfrm>
          <a:prstGeom prst="wedgeRectCallout">
            <a:avLst>
              <a:gd name="adj1" fmla="val -82400"/>
              <a:gd name="adj2" fmla="val -695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rgbClr val="002060"/>
                </a:solidFill>
              </a:rPr>
              <a:t>Avoid COMPETENCY issues…</a:t>
            </a:r>
            <a:endParaRPr lang="en-US" sz="2400" b="1" dirty="0">
              <a:solidFill>
                <a:srgbClr val="002060"/>
              </a:solidFill>
            </a:endParaRPr>
          </a:p>
        </p:txBody>
      </p:sp>
      <p:sp>
        <p:nvSpPr>
          <p:cNvPr id="7" name="Date Placeholder 6"/>
          <p:cNvSpPr>
            <a:spLocks noGrp="1"/>
          </p:cNvSpPr>
          <p:nvPr>
            <p:ph type="dt" sz="half" idx="10"/>
          </p:nvPr>
        </p:nvSpPr>
        <p:spPr/>
        <p:txBody>
          <a:bodyPr/>
          <a:lstStyle/>
          <a:p>
            <a:fld id="{C06A7DE8-7F78-418B-B7C4-D68303F8361B}" type="datetime1">
              <a:rPr lang="en-US" smtClean="0"/>
              <a:pPr/>
              <a:t>5/13/2015</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a:bodyPr>
          <a:lstStyle/>
          <a:p>
            <a:pPr algn="l"/>
            <a:r>
              <a:rPr lang="en-US" sz="3200" b="1" dirty="0" smtClean="0"/>
              <a:t>METHODS TO CONCLUDE SITE VALUE</a:t>
            </a:r>
          </a:p>
          <a:p>
            <a:pPr algn="l"/>
            <a:r>
              <a:rPr lang="en-US" sz="3200" dirty="0" smtClean="0"/>
              <a:t>The county property appraiser’s ad valorem tax assessment of the site is </a:t>
            </a:r>
            <a:r>
              <a:rPr lang="en-US" sz="3200" b="1" dirty="0" smtClean="0"/>
              <a:t>not</a:t>
            </a:r>
            <a:r>
              <a:rPr lang="en-US" sz="3200" dirty="0" smtClean="0"/>
              <a:t> one of the accepted methods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187</a:t>
            </a:fld>
            <a:endParaRPr lang="en-US"/>
          </a:p>
        </p:txBody>
      </p:sp>
      <p:sp>
        <p:nvSpPr>
          <p:cNvPr id="6" name="Date Placeholder 5"/>
          <p:cNvSpPr>
            <a:spLocks noGrp="1"/>
          </p:cNvSpPr>
          <p:nvPr>
            <p:ph type="dt" sz="half" idx="10"/>
          </p:nvPr>
        </p:nvSpPr>
        <p:spPr/>
        <p:txBody>
          <a:bodyPr/>
          <a:lstStyle/>
          <a:p>
            <a:fld id="{CD70E2C0-B45E-4EAC-AD4D-1397CDE636A2}" type="datetime1">
              <a:rPr lang="en-US" smtClean="0"/>
              <a:pPr/>
              <a:t>5/13/2015</a:t>
            </a:fld>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rmAutofit/>
          </a:bodyPr>
          <a:lstStyle/>
          <a:p>
            <a:pPr algn="l"/>
            <a:r>
              <a:rPr lang="en-US" sz="3200" b="1" dirty="0" smtClean="0"/>
              <a:t>METHODS TO CONCLUDE SITE VALUE</a:t>
            </a:r>
          </a:p>
          <a:p>
            <a:pPr algn="l"/>
            <a:r>
              <a:rPr lang="en-US" sz="3200" dirty="0" smtClean="0"/>
              <a:t>The county property appraiser’s ad valorem tax assessment of the site is </a:t>
            </a:r>
            <a:r>
              <a:rPr lang="en-US" sz="3200" b="1" dirty="0" smtClean="0"/>
              <a:t>not</a:t>
            </a:r>
            <a:r>
              <a:rPr lang="en-US" sz="3200" dirty="0" smtClean="0"/>
              <a:t> one of the accepted methods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188</a:t>
            </a:fld>
            <a:endParaRPr lang="en-US"/>
          </a:p>
        </p:txBody>
      </p:sp>
      <p:sp>
        <p:nvSpPr>
          <p:cNvPr id="6" name="Date Placeholder 5"/>
          <p:cNvSpPr>
            <a:spLocks noGrp="1"/>
          </p:cNvSpPr>
          <p:nvPr>
            <p:ph type="dt" sz="half" idx="10"/>
          </p:nvPr>
        </p:nvSpPr>
        <p:spPr/>
        <p:txBody>
          <a:bodyPr/>
          <a:lstStyle/>
          <a:p>
            <a:fld id="{CD70E2C0-B45E-4EAC-AD4D-1397CDE636A2}" type="datetime1">
              <a:rPr lang="en-US" smtClean="0"/>
              <a:pPr/>
              <a:t>5/13/2015</a:t>
            </a:fld>
            <a:endParaRPr lang="en-US"/>
          </a:p>
        </p:txBody>
      </p:sp>
      <p:sp>
        <p:nvSpPr>
          <p:cNvPr id="7" name="Rounded Rectangular Callout 6"/>
          <p:cNvSpPr/>
          <p:nvPr/>
        </p:nvSpPr>
        <p:spPr>
          <a:xfrm>
            <a:off x="228600" y="3962400"/>
            <a:ext cx="5181600" cy="2590800"/>
          </a:xfrm>
          <a:prstGeom prst="wedgeRoundRectCallout">
            <a:avLst>
              <a:gd name="adj1" fmla="val 57900"/>
              <a:gd name="adj2" fmla="val -89084"/>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rPr>
              <a:t>Keep State Appraisal Boards happy!  Don’t use this!</a:t>
            </a:r>
          </a:p>
          <a:p>
            <a:pPr algn="ctr"/>
            <a:r>
              <a:rPr lang="en-US" sz="3200" b="1" dirty="0" smtClean="0">
                <a:solidFill>
                  <a:srgbClr val="FFFF00"/>
                </a:solidFill>
              </a:rPr>
              <a:t>Please!</a:t>
            </a:r>
            <a:endParaRPr lang="en-US" sz="3200" b="1" dirty="0">
              <a:solidFill>
                <a:srgbClr val="FFFF00"/>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This discussion assumes the Cost Approach is both applicable and necessary for a credible value opinion…</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189</a:t>
            </a:fld>
            <a:endParaRPr lang="en-US"/>
          </a:p>
        </p:txBody>
      </p:sp>
      <p:pic>
        <p:nvPicPr>
          <p:cNvPr id="1026" name="Picture 2" descr="https://encrypted-tbn3.gstatic.com/images?q=tbn:ANd9GcQ2WwoDWtynjo60sf4HIZyklAsn5LfGGUcOkPwvpJ7xNxQPthtE">
            <a:hlinkClick r:id="rId3"/>
          </p:cNvPr>
          <p:cNvPicPr preferRelativeResize="0">
            <a:picLocks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AA76341-45D0-43FE-9E5D-5E671FFFB445}" type="datetime1">
              <a:rPr lang="en-US" smtClean="0"/>
              <a:pPr/>
              <a:t>5/13/2015</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Collateral Underwriter</a:t>
            </a:r>
          </a:p>
          <a:p>
            <a:pPr algn="just">
              <a:buNone/>
            </a:pPr>
            <a:r>
              <a:rPr lang="en-US" sz="3600" dirty="0" smtClean="0"/>
              <a:t>	</a:t>
            </a:r>
            <a:r>
              <a:rPr lang="en-US" sz="5400" dirty="0" smtClean="0"/>
              <a:t>…it’s really an </a:t>
            </a:r>
            <a:r>
              <a:rPr lang="en-US" sz="5400" i="1" dirty="0" smtClean="0"/>
              <a:t>appraisal management tool</a:t>
            </a:r>
            <a:r>
              <a:rPr lang="en-US" sz="5400" dirty="0" smtClean="0"/>
              <a:t>, not a torture device…</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19</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A662A8D4-0F6D-4E3B-8C5C-21ABDD6DFA7A}" type="datetime1">
              <a:rPr lang="en-US" smtClean="0"/>
              <a:pPr/>
              <a:t>5/13/2015</a:t>
            </a:fld>
            <a:endParaRPr lang="en-US"/>
          </a:p>
        </p:txBody>
      </p:sp>
      <p:sp>
        <p:nvSpPr>
          <p:cNvPr id="7" name="Rounded Rectangular Callout 6"/>
          <p:cNvSpPr/>
          <p:nvPr/>
        </p:nvSpPr>
        <p:spPr>
          <a:xfrm>
            <a:off x="4495800" y="4267200"/>
            <a:ext cx="4038600" cy="2057400"/>
          </a:xfrm>
          <a:prstGeom prst="wedgeRoundRectCallout">
            <a:avLst>
              <a:gd name="adj1" fmla="val -84984"/>
              <a:gd name="adj2" fmla="val -16257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t>CU benefits UNDERWRITERS, not borrowers</a:t>
            </a:r>
            <a:endParaRPr lang="en-US" sz="3200" b="1"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This discussion assumes the Cost Approach is both applicable and necessary for a credible value opinion…</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190</a:t>
            </a:fld>
            <a:endParaRPr lang="en-US"/>
          </a:p>
        </p:txBody>
      </p:sp>
      <p:pic>
        <p:nvPicPr>
          <p:cNvPr id="1026" name="Picture 2" descr="https://encrypted-tbn3.gstatic.com/images?q=tbn:ANd9GcQ2WwoDWtynjo60sf4HIZyklAsn5LfGGUcOkPwvpJ7xNxQPthtE">
            <a:hlinkClick r:id="rId3"/>
          </p:cNvPr>
          <p:cNvPicPr preferRelativeResize="0">
            <a:picLocks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AA76341-45D0-43FE-9E5D-5E671FFFB445}" type="datetime1">
              <a:rPr lang="en-US" smtClean="0"/>
              <a:pPr/>
              <a:t>5/13/2015</a:t>
            </a:fld>
            <a:endParaRPr lang="en-US"/>
          </a:p>
        </p:txBody>
      </p:sp>
      <p:sp>
        <p:nvSpPr>
          <p:cNvPr id="8" name="Flowchart: Alternate Process 7"/>
          <p:cNvSpPr/>
          <p:nvPr/>
        </p:nvSpPr>
        <p:spPr>
          <a:xfrm>
            <a:off x="5181600" y="4343400"/>
            <a:ext cx="3505200" cy="182880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That is not always the case…</a:t>
            </a:r>
            <a:endParaRPr lang="en-US" sz="3200" b="1"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This discussion assumes the Cost Approach is both applicable and necessary for a credible value opinion…</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191</a:t>
            </a:fld>
            <a:endParaRPr lang="en-US"/>
          </a:p>
        </p:txBody>
      </p:sp>
      <p:pic>
        <p:nvPicPr>
          <p:cNvPr id="1026" name="Picture 2" descr="https://encrypted-tbn3.gstatic.com/images?q=tbn:ANd9GcQ2WwoDWtynjo60sf4HIZyklAsn5LfGGUcOkPwvpJ7xNxQPthtE">
            <a:hlinkClick r:id="rId3"/>
          </p:cNvPr>
          <p:cNvPicPr preferRelativeResize="0">
            <a:picLocks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AA76341-45D0-43FE-9E5D-5E671FFFB445}" type="datetime1">
              <a:rPr lang="en-US" smtClean="0"/>
              <a:pPr/>
              <a:t>5/13/2015</a:t>
            </a:fld>
            <a:endParaRPr lang="en-US"/>
          </a:p>
        </p:txBody>
      </p:sp>
      <p:sp>
        <p:nvSpPr>
          <p:cNvPr id="8" name="Flowchart: Alternate Process 7"/>
          <p:cNvSpPr/>
          <p:nvPr/>
        </p:nvSpPr>
        <p:spPr>
          <a:xfrm>
            <a:off x="5181600" y="4343400"/>
            <a:ext cx="3505200" cy="182880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But it analytics are important!</a:t>
            </a:r>
            <a:endParaRPr lang="en-US" sz="3200" b="1"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What </a:t>
            </a:r>
            <a:r>
              <a:rPr lang="en-US" b="1" dirty="0" smtClean="0"/>
              <a:t>proof</a:t>
            </a:r>
            <a:r>
              <a:rPr lang="en-US" dirty="0" smtClean="0"/>
              <a:t> do you have in your workfile of the </a:t>
            </a:r>
            <a:r>
              <a:rPr lang="en-US" i="1" dirty="0" smtClean="0"/>
              <a:t>construction costs</a:t>
            </a:r>
            <a:r>
              <a:rPr lang="en-US" dirty="0" smtClean="0"/>
              <a:t> you used in the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192</a:t>
            </a:fld>
            <a:endParaRPr lang="en-US"/>
          </a:p>
        </p:txBody>
      </p:sp>
      <p:pic>
        <p:nvPicPr>
          <p:cNvPr id="1026" name="Picture 2" descr="https://encrypted-tbn3.gstatic.com/images?q=tbn:ANd9GcQ2WwoDWtynjo60sf4HIZyklAsn5LfGGUcOkPwvpJ7xNxQPthtE">
            <a:hlinkClick r:id="rId3"/>
          </p:cNvPr>
          <p:cNvPicPr preferRelativeResize="0">
            <a:picLocks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AA76341-45D0-43FE-9E5D-5E671FFFB445}" type="datetime1">
              <a:rPr lang="en-US" smtClean="0"/>
              <a:pPr/>
              <a:t>5/13/2015</a:t>
            </a:fld>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What </a:t>
            </a:r>
            <a:r>
              <a:rPr lang="en-US" b="1" dirty="0" smtClean="0"/>
              <a:t>proof</a:t>
            </a:r>
            <a:r>
              <a:rPr lang="en-US" dirty="0" smtClean="0"/>
              <a:t> do you have in your workfile of the </a:t>
            </a:r>
            <a:r>
              <a:rPr lang="en-US" i="1" dirty="0" smtClean="0"/>
              <a:t>construction costs</a:t>
            </a:r>
            <a:r>
              <a:rPr lang="en-US" dirty="0" smtClean="0"/>
              <a:t> you used in the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193</a:t>
            </a:fld>
            <a:endParaRPr lang="en-US"/>
          </a:p>
        </p:txBody>
      </p:sp>
      <p:pic>
        <p:nvPicPr>
          <p:cNvPr id="1026" name="Picture 2" descr="https://encrypted-tbn3.gstatic.com/images?q=tbn:ANd9GcQ2WwoDWtynjo60sf4HIZyklAsn5LfGGUcOkPwvpJ7xNxQPthtE">
            <a:hlinkClick r:id="rId3"/>
          </p:cNvPr>
          <p:cNvPicPr preferRelativeResize="0">
            <a:picLocks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AA76341-45D0-43FE-9E5D-5E671FFFB445}" type="datetime1">
              <a:rPr lang="en-US" smtClean="0"/>
              <a:pPr/>
              <a:t>5/13/2015</a:t>
            </a:fld>
            <a:endParaRPr lang="en-US"/>
          </a:p>
        </p:txBody>
      </p:sp>
      <p:sp>
        <p:nvSpPr>
          <p:cNvPr id="8" name="Flowchart: Alternate Process 7"/>
          <p:cNvSpPr/>
          <p:nvPr/>
        </p:nvSpPr>
        <p:spPr>
          <a:xfrm>
            <a:off x="4495800" y="4419600"/>
            <a:ext cx="4114800" cy="18288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Support must be in the workfile</a:t>
            </a:r>
            <a:endParaRPr lang="en-US" sz="3600" b="1"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all relevant </a:t>
            </a:r>
            <a:r>
              <a:rPr lang="en-US" i="1" dirty="0" smtClean="0"/>
              <a:t>hard</a:t>
            </a:r>
            <a:r>
              <a:rPr lang="en-US" dirty="0" smtClean="0"/>
              <a:t>, </a:t>
            </a:r>
            <a:r>
              <a:rPr lang="en-US" i="1" dirty="0" smtClean="0"/>
              <a:t>soft</a:t>
            </a:r>
            <a:r>
              <a:rPr lang="en-US" dirty="0" smtClean="0"/>
              <a:t>, and </a:t>
            </a:r>
            <a:r>
              <a:rPr lang="en-US" i="1" dirty="0" smtClean="0"/>
              <a:t>pro-rata </a:t>
            </a:r>
            <a:r>
              <a:rPr lang="en-US" dirty="0" smtClean="0"/>
              <a:t>construction costs?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194</a:t>
            </a:fld>
            <a:endParaRPr lang="en-US"/>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F154BF42-EC9E-46CF-B731-EE95BF48636B}" type="datetime1">
              <a:rPr lang="en-US" smtClean="0"/>
              <a:pPr/>
              <a:t>5/13/2015</a:t>
            </a:fld>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all relevant </a:t>
            </a:r>
            <a:r>
              <a:rPr lang="en-US" i="1" dirty="0" smtClean="0"/>
              <a:t>hard</a:t>
            </a:r>
            <a:r>
              <a:rPr lang="en-US" dirty="0" smtClean="0"/>
              <a:t>, </a:t>
            </a:r>
            <a:r>
              <a:rPr lang="en-US" i="1" dirty="0" smtClean="0"/>
              <a:t>soft</a:t>
            </a:r>
            <a:r>
              <a:rPr lang="en-US" dirty="0" smtClean="0"/>
              <a:t>, and </a:t>
            </a:r>
            <a:r>
              <a:rPr lang="en-US" i="1" dirty="0" smtClean="0"/>
              <a:t>pro-rata </a:t>
            </a:r>
            <a:r>
              <a:rPr lang="en-US" dirty="0" smtClean="0"/>
              <a:t>construction costs?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195</a:t>
            </a:fld>
            <a:endParaRPr lang="en-US"/>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F154BF42-EC9E-46CF-B731-EE95BF48636B}" type="datetime1">
              <a:rPr lang="en-US" smtClean="0"/>
              <a:pPr/>
              <a:t>5/13/2015</a:t>
            </a:fld>
            <a:endParaRPr lang="en-US"/>
          </a:p>
        </p:txBody>
      </p:sp>
      <p:sp>
        <p:nvSpPr>
          <p:cNvPr id="8" name="Flowchart: Alternate Process 7"/>
          <p:cNvSpPr/>
          <p:nvPr/>
        </p:nvSpPr>
        <p:spPr>
          <a:xfrm>
            <a:off x="4724400" y="4267200"/>
            <a:ext cx="3581400" cy="1981200"/>
          </a:xfrm>
          <a:prstGeom prst="flowChartAlternateProcess">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 pro-rata cost is </a:t>
            </a:r>
            <a:r>
              <a:rPr lang="en-US" sz="2400" b="1" i="1" dirty="0" smtClean="0"/>
              <a:t>Worker’s Compensation </a:t>
            </a:r>
            <a:r>
              <a:rPr lang="en-US" sz="2400" b="1" dirty="0" smtClean="0"/>
              <a:t>since it’s annual, not per-job</a:t>
            </a:r>
            <a:endParaRPr lang="en-US" sz="2400" b="1"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typical </a:t>
            </a:r>
            <a:r>
              <a:rPr lang="en-US" i="1" dirty="0" smtClean="0"/>
              <a:t>interest</a:t>
            </a:r>
            <a:r>
              <a:rPr lang="en-US" dirty="0" smtClean="0"/>
              <a:t> and </a:t>
            </a:r>
            <a:r>
              <a:rPr lang="en-US" i="1" dirty="0" smtClean="0"/>
              <a:t>carrying costs</a:t>
            </a:r>
            <a:r>
              <a:rPr lang="en-US" dirty="0" smtClean="0"/>
              <a:t> over the construction period?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196</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B268E9ED-0917-4D2A-8B18-53AB86DA19FD}" type="datetime1">
              <a:rPr lang="en-US" smtClean="0"/>
              <a:pPr/>
              <a:t>5/13/2015</a:t>
            </a:fld>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typical </a:t>
            </a:r>
            <a:r>
              <a:rPr lang="en-US" i="1" dirty="0" smtClean="0"/>
              <a:t>interest</a:t>
            </a:r>
            <a:r>
              <a:rPr lang="en-US" dirty="0" smtClean="0"/>
              <a:t> and </a:t>
            </a:r>
            <a:r>
              <a:rPr lang="en-US" i="1" dirty="0" smtClean="0"/>
              <a:t>carrying costs</a:t>
            </a:r>
            <a:r>
              <a:rPr lang="en-US" dirty="0" smtClean="0"/>
              <a:t> over the construction period?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197</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B268E9ED-0917-4D2A-8B18-53AB86DA19FD}" type="datetime1">
              <a:rPr lang="en-US" smtClean="0"/>
              <a:pPr/>
              <a:t>5/13/2015</a:t>
            </a:fld>
            <a:endParaRPr lang="en-US"/>
          </a:p>
        </p:txBody>
      </p:sp>
      <p:sp>
        <p:nvSpPr>
          <p:cNvPr id="8" name="Flowchart: Alternate Process 7"/>
          <p:cNvSpPr/>
          <p:nvPr/>
        </p:nvSpPr>
        <p:spPr>
          <a:xfrm>
            <a:off x="4953000" y="4419600"/>
            <a:ext cx="3581400" cy="1752600"/>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The costing services </a:t>
            </a:r>
            <a:r>
              <a:rPr lang="en-US" sz="2800" b="1" i="1" dirty="0" smtClean="0"/>
              <a:t>usually</a:t>
            </a:r>
            <a:r>
              <a:rPr lang="en-US" sz="2800" b="1" dirty="0" smtClean="0"/>
              <a:t> include these in their publications</a:t>
            </a:r>
            <a:endParaRPr lang="en-US" sz="2800" b="1"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any extraordinary costs and/or fees (</a:t>
            </a:r>
            <a:r>
              <a:rPr lang="en-US" i="1" dirty="0" smtClean="0"/>
              <a:t>local impact fees</a:t>
            </a:r>
            <a:r>
              <a:rPr lang="en-US"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198</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CF4E288B-93CE-45F7-8F35-6C1A0C1045A8}" type="datetime1">
              <a:rPr lang="en-US" smtClean="0"/>
              <a:pPr/>
              <a:t>5/13/2015</a:t>
            </a:fld>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any extraordinary costs and/or fees (</a:t>
            </a:r>
            <a:r>
              <a:rPr lang="en-US" i="1" dirty="0" smtClean="0"/>
              <a:t>local impact fees</a:t>
            </a:r>
            <a:r>
              <a:rPr lang="en-US"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199</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CF4E288B-93CE-45F7-8F35-6C1A0C1045A8}" type="datetime1">
              <a:rPr lang="en-US" smtClean="0"/>
              <a:pPr/>
              <a:t>5/13/2015</a:t>
            </a:fld>
            <a:endParaRPr lang="en-US"/>
          </a:p>
        </p:txBody>
      </p:sp>
      <p:sp>
        <p:nvSpPr>
          <p:cNvPr id="8" name="Flowchart: Alternate Process 7"/>
          <p:cNvSpPr/>
          <p:nvPr/>
        </p:nvSpPr>
        <p:spPr>
          <a:xfrm>
            <a:off x="4648200" y="4343400"/>
            <a:ext cx="3962400" cy="1905000"/>
          </a:xfrm>
          <a:prstGeom prst="flowChartAlternateProces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Since these are </a:t>
            </a:r>
            <a:r>
              <a:rPr lang="en-US" sz="2800" b="1" i="1" dirty="0" smtClean="0"/>
              <a:t>local</a:t>
            </a:r>
            <a:r>
              <a:rPr lang="en-US" sz="2800" b="1" dirty="0" smtClean="0"/>
              <a:t> costs, the costing services may </a:t>
            </a:r>
            <a:r>
              <a:rPr lang="en-US" sz="2800" b="1" i="1" dirty="0" smtClean="0"/>
              <a:t>not </a:t>
            </a:r>
            <a:r>
              <a:rPr lang="en-US" sz="2800" b="1" dirty="0" smtClean="0"/>
              <a:t>include them</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904999"/>
          </a:xfrm>
        </p:spPr>
        <p:txBody>
          <a:bodyPr/>
          <a:lstStyle/>
          <a:p>
            <a:r>
              <a:rPr lang="en-US" dirty="0" smtClean="0"/>
              <a:t>2015 </a:t>
            </a:r>
            <a:r>
              <a:rPr lang="en-US" i="1" dirty="0" smtClean="0"/>
              <a:t>Day with Appraisers</a:t>
            </a:r>
            <a:endParaRPr lang="en-US" i="1" dirty="0"/>
          </a:p>
        </p:txBody>
      </p:sp>
      <p:sp>
        <p:nvSpPr>
          <p:cNvPr id="3" name="Subtitle 2"/>
          <p:cNvSpPr>
            <a:spLocks noGrp="1"/>
          </p:cNvSpPr>
          <p:nvPr>
            <p:ph type="subTitle" idx="1"/>
          </p:nvPr>
        </p:nvSpPr>
        <p:spPr>
          <a:xfrm>
            <a:off x="685800" y="2286000"/>
            <a:ext cx="7772400" cy="2525311"/>
          </a:xfrm>
        </p:spPr>
        <p:txBody>
          <a:bodyPr>
            <a:noAutofit/>
          </a:bodyPr>
          <a:lstStyle/>
          <a:p>
            <a:r>
              <a:rPr lang="en-US" sz="8000" dirty="0" smtClean="0"/>
              <a:t>Thank You, Arkansas!</a:t>
            </a:r>
            <a:endParaRPr lang="en-US" sz="8000"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a:t>
            </a:fld>
            <a:endParaRPr lang="en-US"/>
          </a:p>
        </p:txBody>
      </p:sp>
      <p:sp>
        <p:nvSpPr>
          <p:cNvPr id="6" name="Date Placeholder 5"/>
          <p:cNvSpPr>
            <a:spLocks noGrp="1"/>
          </p:cNvSpPr>
          <p:nvPr>
            <p:ph type="dt" sz="half" idx="10"/>
          </p:nvPr>
        </p:nvSpPr>
        <p:spPr/>
        <p:txBody>
          <a:bodyPr/>
          <a:lstStyle/>
          <a:p>
            <a:fld id="{FB0E64DE-A3E1-424A-9F07-D5FD76B3D316}" type="datetime1">
              <a:rPr lang="en-US" smtClean="0"/>
              <a:pPr/>
              <a:t>5/13/2015</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8000" dirty="0" smtClean="0">
                <a:solidFill>
                  <a:srgbClr val="0000CC"/>
                </a:solidFill>
              </a:rPr>
              <a:t>ADVOCACY</a:t>
            </a:r>
          </a:p>
          <a:p>
            <a:pPr lvl="2" algn="ctr">
              <a:buNone/>
            </a:pPr>
            <a:r>
              <a:rPr lang="en-US" sz="8000" dirty="0" smtClean="0"/>
              <a:t>Appraisers are not Advocates</a:t>
            </a:r>
          </a:p>
          <a:p>
            <a:pPr>
              <a:buNone/>
            </a:pPr>
            <a:r>
              <a:rPr lang="en-US" sz="2800" dirty="0" smtClean="0"/>
              <a:t>	</a:t>
            </a:r>
          </a:p>
          <a:p>
            <a:pPr>
              <a:buNone/>
            </a:pPr>
            <a:endParaRPr lang="en-US" sz="28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20</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FECA2B2C-7C94-4BFD-A4C9-A5B727E2D6A2}" type="datetime1">
              <a:rPr lang="en-US" smtClean="0"/>
              <a:pPr/>
              <a:t>5/13/2015</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an entrepreneurial incentive/profit?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200</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391DD80-61F4-470B-81D9-C1638D89FDD2}" type="datetime1">
              <a:rPr lang="en-US" smtClean="0"/>
              <a:pPr/>
              <a:t>5/13/2015</a:t>
            </a:fld>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an entrepreneurial incentive/profit?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201</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391DD80-61F4-470B-81D9-C1638D89FDD2}" type="datetime1">
              <a:rPr lang="en-US" smtClean="0"/>
              <a:pPr/>
              <a:t>5/13/2015</a:t>
            </a:fld>
            <a:endParaRPr lang="en-US"/>
          </a:p>
        </p:txBody>
      </p:sp>
      <p:sp>
        <p:nvSpPr>
          <p:cNvPr id="8" name="Up Arrow Callout 7"/>
          <p:cNvSpPr/>
          <p:nvPr/>
        </p:nvSpPr>
        <p:spPr>
          <a:xfrm>
            <a:off x="3733800" y="3657600"/>
            <a:ext cx="3886200" cy="1447800"/>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What’s the difference between these two?</a:t>
            </a:r>
            <a:endParaRPr lang="en-US" sz="2800" b="1"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an entrepreneurial incentive/profit?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202</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391DD80-61F4-470B-81D9-C1638D89FDD2}" type="datetime1">
              <a:rPr lang="en-US" smtClean="0"/>
              <a:pPr/>
              <a:t>5/13/2015</a:t>
            </a:fld>
            <a:endParaRPr lang="en-US"/>
          </a:p>
        </p:txBody>
      </p:sp>
      <p:sp>
        <p:nvSpPr>
          <p:cNvPr id="8" name="Rounded Rectangular Callout 7"/>
          <p:cNvSpPr/>
          <p:nvPr/>
        </p:nvSpPr>
        <p:spPr>
          <a:xfrm>
            <a:off x="4191000" y="4114800"/>
            <a:ext cx="4267200" cy="2133600"/>
          </a:xfrm>
          <a:prstGeom prst="wedgeRoundRectCallout">
            <a:avLst>
              <a:gd name="adj1" fmla="val -77701"/>
              <a:gd name="adj2" fmla="val -55082"/>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smtClean="0"/>
              <a:t>Why build it if you can’t sell it at a profit?</a:t>
            </a:r>
            <a:endParaRPr lang="en-US" sz="4000" b="1"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an entrepreneurial incentive/profit?  </a:t>
            </a:r>
            <a:r>
              <a:rPr lang="en-US" sz="1800" dirty="0" smtClean="0"/>
              <a:t>(Why build it if you can’t sell it and make a profit?!)</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203</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391DD80-61F4-470B-81D9-C1638D89FDD2}" type="datetime1">
              <a:rPr lang="en-US" smtClean="0"/>
              <a:pPr/>
              <a:t>5/13/2015</a:t>
            </a:fld>
            <a:endParaRPr lang="en-US"/>
          </a:p>
        </p:txBody>
      </p:sp>
      <p:sp>
        <p:nvSpPr>
          <p:cNvPr id="8" name="Rounded Rectangular Callout 7"/>
          <p:cNvSpPr/>
          <p:nvPr/>
        </p:nvSpPr>
        <p:spPr>
          <a:xfrm>
            <a:off x="4191000" y="4114800"/>
            <a:ext cx="4114800" cy="2133600"/>
          </a:xfrm>
          <a:prstGeom prst="wedgeRoundRectCallout">
            <a:avLst>
              <a:gd name="adj1" fmla="val -13710"/>
              <a:gd name="adj2" fmla="val -73764"/>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rPr>
              <a:t>Plenty of controversy here!</a:t>
            </a:r>
            <a:endParaRPr lang="en-US" sz="3600" b="1" dirty="0">
              <a:solidFill>
                <a:srgbClr val="7030A0"/>
              </a:solidFill>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an entrepreneurial incentive/profit?  </a:t>
            </a:r>
            <a:r>
              <a:rPr lang="en-US" sz="1800" dirty="0" smtClean="0"/>
              <a:t>(Why build it if you can’t sell it and make a profit?!)</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204</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391DD80-61F4-470B-81D9-C1638D89FDD2}" type="datetime1">
              <a:rPr lang="en-US" smtClean="0"/>
              <a:pPr/>
              <a:t>5/13/2015</a:t>
            </a:fld>
            <a:endParaRPr lang="en-US"/>
          </a:p>
        </p:txBody>
      </p:sp>
      <p:sp>
        <p:nvSpPr>
          <p:cNvPr id="8" name="Rounded Rectangular Callout 7"/>
          <p:cNvSpPr/>
          <p:nvPr/>
        </p:nvSpPr>
        <p:spPr>
          <a:xfrm>
            <a:off x="4191000" y="4114800"/>
            <a:ext cx="4114800" cy="2133600"/>
          </a:xfrm>
          <a:prstGeom prst="wedgeRoundRectCallout">
            <a:avLst>
              <a:gd name="adj1" fmla="val -13710"/>
              <a:gd name="adj2" fmla="val -73764"/>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rPr>
              <a:t>Is lack of this profit </a:t>
            </a:r>
            <a:r>
              <a:rPr lang="en-US" sz="3600" b="1" i="1" dirty="0" smtClean="0">
                <a:solidFill>
                  <a:srgbClr val="7030A0"/>
                </a:solidFill>
              </a:rPr>
              <a:t>external obsolescence</a:t>
            </a:r>
            <a:r>
              <a:rPr lang="en-US" sz="3600" b="1" dirty="0" smtClean="0">
                <a:solidFill>
                  <a:srgbClr val="7030A0"/>
                </a:solidFill>
              </a:rPr>
              <a:t>?</a:t>
            </a:r>
            <a:endParaRPr lang="en-US" sz="3600" b="1" dirty="0">
              <a:solidFill>
                <a:srgbClr val="7030A0"/>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Do your costs include an entrepreneurial incentive/profit?  </a:t>
            </a:r>
            <a:r>
              <a:rPr lang="en-US" sz="1800" dirty="0" smtClean="0"/>
              <a:t>(Why build it if you can’t sell it and make a profit?!)</a:t>
            </a:r>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205</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0391DD80-61F4-470B-81D9-C1638D89FDD2}" type="datetime1">
              <a:rPr lang="en-US" smtClean="0"/>
              <a:pPr/>
              <a:t>5/13/2015</a:t>
            </a:fld>
            <a:endParaRPr lang="en-US"/>
          </a:p>
        </p:txBody>
      </p:sp>
      <p:sp>
        <p:nvSpPr>
          <p:cNvPr id="8" name="Rounded Rectangular Callout 7"/>
          <p:cNvSpPr/>
          <p:nvPr/>
        </p:nvSpPr>
        <p:spPr>
          <a:xfrm>
            <a:off x="4191000" y="4114800"/>
            <a:ext cx="4114800" cy="2133600"/>
          </a:xfrm>
          <a:prstGeom prst="wedgeRoundRectCallout">
            <a:avLst>
              <a:gd name="adj1" fmla="val -13710"/>
              <a:gd name="adj2" fmla="val -73764"/>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rPr>
              <a:t>More on this coming up soon!</a:t>
            </a:r>
            <a:endParaRPr lang="en-US" sz="3600" b="1" dirty="0">
              <a:solidFill>
                <a:srgbClr val="7030A0"/>
              </a:solidFill>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What </a:t>
            </a:r>
            <a:r>
              <a:rPr lang="en-US" i="1" dirty="0" smtClean="0"/>
              <a:t>proof</a:t>
            </a:r>
            <a:r>
              <a:rPr lang="en-US" dirty="0" smtClean="0"/>
              <a:t> is in the workfile of your conclusion of TOTAL ECONOMIC LIFE (TEL)?</a:t>
            </a:r>
          </a:p>
          <a:p>
            <a:pPr algn="l"/>
            <a:r>
              <a:rPr lang="en-US" sz="1800" dirty="0" smtClean="0"/>
              <a:t>(Critical thinking – do not rely on unproven assumptions)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206</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7" name="Date Placeholder 6"/>
          <p:cNvSpPr>
            <a:spLocks noGrp="1"/>
          </p:cNvSpPr>
          <p:nvPr>
            <p:ph type="dt" sz="half" idx="10"/>
          </p:nvPr>
        </p:nvSpPr>
        <p:spPr/>
        <p:txBody>
          <a:bodyPr/>
          <a:lstStyle/>
          <a:p>
            <a:fld id="{4B4CB684-B06F-4848-9CA9-688BA39325E1}" type="datetime1">
              <a:rPr lang="en-US" smtClean="0"/>
              <a:pPr/>
              <a:t>5/13/2015</a:t>
            </a:fld>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CONSTRUCTION COSTS</a:t>
            </a:r>
          </a:p>
          <a:p>
            <a:pPr algn="l"/>
            <a:r>
              <a:rPr lang="en-US" dirty="0" smtClean="0"/>
              <a:t>What </a:t>
            </a:r>
            <a:r>
              <a:rPr lang="en-US" i="1" dirty="0" smtClean="0"/>
              <a:t>proof</a:t>
            </a:r>
            <a:r>
              <a:rPr lang="en-US" dirty="0" smtClean="0"/>
              <a:t> is in the workfile of your conclusion of TOTAL ECONOMIC LIFE (TEL)?</a:t>
            </a:r>
          </a:p>
          <a:p>
            <a:pPr algn="l"/>
            <a:r>
              <a:rPr lang="en-US" sz="1800" dirty="0" smtClean="0"/>
              <a:t>(Critical thinking – do not rely on unproven assumptions)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207</a:t>
            </a:fld>
            <a:endParaRPr lang="en-US" dirty="0"/>
          </a:p>
        </p:txBody>
      </p:sp>
      <p:pic>
        <p:nvPicPr>
          <p:cNvPr id="1026" name="Picture 2" descr="https://encrypted-tbn3.gstatic.com/images?q=tbn:ANd9GcQ2WwoDWtynjo60sf4HIZyklAsn5LfGGUcOkPwvpJ7xNxQPthtE">
            <a:hlinkClick r:id="rId3"/>
          </p:cNvPr>
          <p:cNvPicPr>
            <a:picLocks noChangeAspect="1" noChangeArrowheads="1"/>
          </p:cNvPicPr>
          <p:nvPr/>
        </p:nvPicPr>
        <p:blipFill>
          <a:blip r:embed="rId4" cstate="print"/>
          <a:srcRect/>
          <a:stretch>
            <a:fillRect/>
          </a:stretch>
        </p:blipFill>
        <p:spPr bwMode="auto">
          <a:xfrm>
            <a:off x="5562600" y="685800"/>
            <a:ext cx="2895600" cy="1981200"/>
          </a:xfrm>
          <a:prstGeom prst="rect">
            <a:avLst/>
          </a:prstGeom>
          <a:noFill/>
        </p:spPr>
      </p:pic>
      <p:sp>
        <p:nvSpPr>
          <p:cNvPr id="8" name="Rectangular Callout 7"/>
          <p:cNvSpPr/>
          <p:nvPr/>
        </p:nvSpPr>
        <p:spPr>
          <a:xfrm>
            <a:off x="5029200" y="4343400"/>
            <a:ext cx="3810000" cy="1676400"/>
          </a:xfrm>
          <a:prstGeom prst="wedgeRectCallout">
            <a:avLst>
              <a:gd name="adj1" fmla="val -61055"/>
              <a:gd name="adj2" fmla="val -7262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7030A0"/>
                </a:solidFill>
              </a:rPr>
              <a:t>Must extract and support this </a:t>
            </a:r>
            <a:r>
              <a:rPr lang="en-US" sz="3200" b="1" i="1" dirty="0" smtClean="0">
                <a:solidFill>
                  <a:srgbClr val="7030A0"/>
                </a:solidFill>
              </a:rPr>
              <a:t>from the market</a:t>
            </a:r>
            <a:endParaRPr lang="en-US" sz="3200" b="1" i="1" dirty="0">
              <a:solidFill>
                <a:srgbClr val="7030A0"/>
              </a:solidFill>
            </a:endParaRPr>
          </a:p>
        </p:txBody>
      </p:sp>
      <p:sp>
        <p:nvSpPr>
          <p:cNvPr id="9" name="Date Placeholder 8"/>
          <p:cNvSpPr>
            <a:spLocks noGrp="1"/>
          </p:cNvSpPr>
          <p:nvPr>
            <p:ph type="dt" sz="half" idx="10"/>
          </p:nvPr>
        </p:nvSpPr>
        <p:spPr/>
        <p:txBody>
          <a:bodyPr/>
          <a:lstStyle/>
          <a:p>
            <a:fld id="{23CFA45E-5AA3-4645-BF23-59D44E11F27C}" type="datetime1">
              <a:rPr lang="en-US" smtClean="0"/>
              <a:pPr/>
              <a:t>5/13/2015</a:t>
            </a:fld>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dirty="0" smtClean="0"/>
              <a:t>What </a:t>
            </a:r>
            <a:r>
              <a:rPr lang="en-US" i="1" dirty="0" smtClean="0"/>
              <a:t>support</a:t>
            </a:r>
            <a:r>
              <a:rPr lang="en-US" dirty="0" smtClean="0"/>
              <a:t> is in the workfile of your conclusion of TOTAL ECONOMIC LIFE (TEL)?</a:t>
            </a:r>
          </a:p>
          <a:p>
            <a:pPr algn="l"/>
            <a:r>
              <a:rPr lang="en-US" sz="1800" dirty="0" smtClean="0"/>
              <a:t>(Critical thinking – do not rely on unproven assumptions)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208</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D6A14BDA-597E-4F5E-A4F5-C13FC50E0586}" type="datetime1">
              <a:rPr lang="en-US" smtClean="0"/>
              <a:pPr/>
              <a:t>5/13/2015</a:t>
            </a:fld>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dirty="0" smtClean="0"/>
              <a:t>What </a:t>
            </a:r>
            <a:r>
              <a:rPr lang="en-US" i="1" dirty="0" smtClean="0"/>
              <a:t>support</a:t>
            </a:r>
            <a:r>
              <a:rPr lang="en-US" dirty="0" smtClean="0"/>
              <a:t> is in the workfile of your conclusion of TOTAL ECONOMIC LIFE (TEL)?</a:t>
            </a:r>
          </a:p>
          <a:p>
            <a:pPr algn="l"/>
            <a:r>
              <a:rPr lang="en-US" sz="1800" dirty="0" smtClean="0"/>
              <a:t>(Critical thinking – do not rely on unproven assumptions)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209</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D6A14BDA-597E-4F5E-A4F5-C13FC50E0586}" type="datetime1">
              <a:rPr lang="en-US" smtClean="0"/>
              <a:pPr/>
              <a:t>5/13/2015</a:t>
            </a:fld>
            <a:endParaRPr lang="en-US"/>
          </a:p>
        </p:txBody>
      </p:sp>
      <p:sp>
        <p:nvSpPr>
          <p:cNvPr id="8" name="Rounded Rectangular Callout 7"/>
          <p:cNvSpPr/>
          <p:nvPr/>
        </p:nvSpPr>
        <p:spPr>
          <a:xfrm>
            <a:off x="5029200" y="3733800"/>
            <a:ext cx="4114800" cy="2209800"/>
          </a:xfrm>
          <a:prstGeom prst="wedgeRoundRectCallout">
            <a:avLst>
              <a:gd name="adj1" fmla="val -114565"/>
              <a:gd name="adj2" fmla="val -81797"/>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rPr>
              <a:t>See SR1-4(b)(iii) for the </a:t>
            </a:r>
            <a:r>
              <a:rPr lang="en-US" sz="2800" b="1" u="sng" dirty="0" smtClean="0">
                <a:solidFill>
                  <a:srgbClr val="7030A0"/>
                </a:solidFill>
              </a:rPr>
              <a:t>only</a:t>
            </a:r>
            <a:r>
              <a:rPr lang="en-US" sz="2800" b="1" dirty="0" smtClean="0">
                <a:solidFill>
                  <a:srgbClr val="7030A0"/>
                </a:solidFill>
              </a:rPr>
              <a:t> way to determine accrued depreciation to improvements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8000" dirty="0" smtClean="0">
                <a:solidFill>
                  <a:srgbClr val="0000CC"/>
                </a:solidFill>
              </a:rPr>
              <a:t>ADVOCACY</a:t>
            </a:r>
          </a:p>
          <a:p>
            <a:pPr lvl="2" algn="ctr">
              <a:buNone/>
            </a:pPr>
            <a:r>
              <a:rPr lang="en-US" sz="8000" dirty="0" smtClean="0"/>
              <a:t>Appraisers are not Advocates</a:t>
            </a:r>
          </a:p>
          <a:p>
            <a:pPr>
              <a:buNone/>
            </a:pPr>
            <a:r>
              <a:rPr lang="en-US" sz="2800" dirty="0" smtClean="0"/>
              <a:t>	</a:t>
            </a:r>
          </a:p>
          <a:p>
            <a:pPr>
              <a:buNone/>
            </a:pPr>
            <a:endParaRPr lang="en-US" sz="28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21</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FECA2B2C-7C94-4BFD-A4C9-A5B727E2D6A2}" type="datetime1">
              <a:rPr lang="en-US" smtClean="0"/>
              <a:pPr/>
              <a:t>5/13/2015</a:t>
            </a:fld>
            <a:endParaRPr lang="en-US"/>
          </a:p>
        </p:txBody>
      </p:sp>
      <p:sp>
        <p:nvSpPr>
          <p:cNvPr id="7" name="Rounded Rectangular Callout 6"/>
          <p:cNvSpPr/>
          <p:nvPr/>
        </p:nvSpPr>
        <p:spPr>
          <a:xfrm>
            <a:off x="4800600" y="3276600"/>
            <a:ext cx="3733800" cy="3048000"/>
          </a:xfrm>
          <a:prstGeom prst="wedgeRoundRectCallout">
            <a:avLst>
              <a:gd name="adj1" fmla="val -110943"/>
              <a:gd name="adj2" fmla="val -905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smtClean="0"/>
              <a:t>AVOCACY can be </a:t>
            </a:r>
            <a:r>
              <a:rPr lang="en-US" sz="4000" b="1" i="1" dirty="0" smtClean="0"/>
              <a:t>subtle</a:t>
            </a:r>
            <a:r>
              <a:rPr lang="en-US" sz="4000" b="1" dirty="0" smtClean="0"/>
              <a:t>!</a:t>
            </a:r>
            <a:endParaRPr lang="en-US" sz="4000" b="1"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dirty="0" smtClean="0"/>
              <a:t>Standard depreciation tables are mathematically accurate, but do they have anything to do with </a:t>
            </a:r>
            <a:r>
              <a:rPr lang="en-US" i="1" dirty="0" smtClean="0"/>
              <a:t>market value</a:t>
            </a:r>
            <a:r>
              <a:rPr lang="en-US" dirty="0" smtClean="0"/>
              <a:t>?</a:t>
            </a:r>
            <a:endParaRPr lang="en-US" sz="1800"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210</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1DC2A013-F1FA-4096-A1E5-552DB37B8575}" type="datetime1">
              <a:rPr lang="en-US" smtClean="0"/>
              <a:pPr/>
              <a:t>5/13/2015</a:t>
            </a:fld>
            <a:endParaRPr 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dirty="0" smtClean="0"/>
              <a:t>Standard depreciation tables are mathematically accurate, but do they have anything to do with </a:t>
            </a:r>
            <a:r>
              <a:rPr lang="en-US" i="1" dirty="0" smtClean="0"/>
              <a:t>market value</a:t>
            </a:r>
            <a:r>
              <a:rPr lang="en-US" dirty="0" smtClean="0"/>
              <a:t>?</a:t>
            </a:r>
            <a:endParaRPr lang="en-US" sz="1800"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211</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1DC2A013-F1FA-4096-A1E5-552DB37B8575}" type="datetime1">
              <a:rPr lang="en-US" smtClean="0"/>
              <a:pPr/>
              <a:t>5/13/2015</a:t>
            </a:fld>
            <a:endParaRPr lang="en-US"/>
          </a:p>
        </p:txBody>
      </p:sp>
      <p:sp>
        <p:nvSpPr>
          <p:cNvPr id="8" name="Rounded Rectangular Callout 7"/>
          <p:cNvSpPr/>
          <p:nvPr/>
        </p:nvSpPr>
        <p:spPr>
          <a:xfrm>
            <a:off x="3962400" y="3810000"/>
            <a:ext cx="4724400" cy="2133600"/>
          </a:xfrm>
          <a:prstGeom prst="wedgeRoundRectCallout">
            <a:avLst>
              <a:gd name="adj1" fmla="val -69716"/>
              <a:gd name="adj2" fmla="val -86951"/>
              <a:gd name="adj3" fmla="val 16667"/>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How/where do these tables allow for </a:t>
            </a:r>
            <a:r>
              <a:rPr lang="en-US" sz="2800" b="1" i="1" dirty="0" smtClean="0"/>
              <a:t>functional</a:t>
            </a:r>
            <a:r>
              <a:rPr lang="en-US" sz="2800" b="1" dirty="0" smtClean="0"/>
              <a:t> and </a:t>
            </a:r>
            <a:r>
              <a:rPr lang="en-US" sz="2800" b="1" i="1" dirty="0" smtClean="0"/>
              <a:t>external</a:t>
            </a:r>
            <a:r>
              <a:rPr lang="en-US" sz="2800" b="1" dirty="0" smtClean="0"/>
              <a:t> depreciation factors?</a:t>
            </a:r>
            <a:endParaRPr lang="en-US" sz="2800" b="1"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l"/>
            <a:r>
              <a:rPr lang="en-US" b="1" dirty="0" smtClean="0"/>
              <a:t>ACCRUED DEPRECIATION</a:t>
            </a:r>
          </a:p>
          <a:p>
            <a:pPr algn="l"/>
            <a:r>
              <a:rPr lang="en-US" dirty="0" smtClean="0"/>
              <a:t>In age-life depreciation, what </a:t>
            </a:r>
            <a:r>
              <a:rPr lang="en-US" i="1" dirty="0" smtClean="0"/>
              <a:t>proof/analysis</a:t>
            </a:r>
            <a:r>
              <a:rPr lang="en-US" dirty="0" smtClean="0"/>
              <a:t> do you have in the workfile to account for the depreciation on both </a:t>
            </a:r>
            <a:r>
              <a:rPr lang="en-US" i="1" dirty="0" smtClean="0"/>
              <a:t>short-lived</a:t>
            </a:r>
            <a:r>
              <a:rPr lang="en-US" dirty="0" smtClean="0"/>
              <a:t> and </a:t>
            </a:r>
            <a:r>
              <a:rPr lang="en-US" i="1" dirty="0" smtClean="0"/>
              <a:t>long-lived</a:t>
            </a:r>
            <a:r>
              <a:rPr lang="en-US" dirty="0" smtClean="0"/>
              <a:t> items?</a:t>
            </a:r>
            <a:endParaRPr lang="en-US" sz="1800"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212</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C79CEB38-6C79-48EC-9480-FFA178E9C82D}" type="datetime1">
              <a:rPr lang="en-US" smtClean="0"/>
              <a:pPr/>
              <a:t>5/13/2015</a:t>
            </a:fld>
            <a:endParaRPr lang="en-US"/>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l"/>
            <a:r>
              <a:rPr lang="en-US" b="1" dirty="0" smtClean="0"/>
              <a:t>ACCRUED DEPRECIATION</a:t>
            </a:r>
          </a:p>
          <a:p>
            <a:pPr algn="l"/>
            <a:r>
              <a:rPr lang="en-US" dirty="0" smtClean="0"/>
              <a:t>In age-life depreciation, what </a:t>
            </a:r>
            <a:r>
              <a:rPr lang="en-US" i="1" dirty="0" smtClean="0"/>
              <a:t>proof/analysis</a:t>
            </a:r>
            <a:r>
              <a:rPr lang="en-US" dirty="0" smtClean="0"/>
              <a:t> do you have in the workfile to account for the depreciation on both </a:t>
            </a:r>
            <a:r>
              <a:rPr lang="en-US" i="1" dirty="0" smtClean="0"/>
              <a:t>short-lived</a:t>
            </a:r>
            <a:r>
              <a:rPr lang="en-US" dirty="0" smtClean="0"/>
              <a:t> and </a:t>
            </a:r>
            <a:r>
              <a:rPr lang="en-US" i="1" dirty="0" smtClean="0"/>
              <a:t>long-lived</a:t>
            </a:r>
            <a:r>
              <a:rPr lang="en-US" dirty="0" smtClean="0"/>
              <a:t> items?</a:t>
            </a:r>
            <a:endParaRPr lang="en-US" sz="1800"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213</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C79CEB38-6C79-48EC-9480-FFA178E9C82D}" type="datetime1">
              <a:rPr lang="en-US" smtClean="0"/>
              <a:pPr/>
              <a:t>5/13/2015</a:t>
            </a:fld>
            <a:endParaRPr lang="en-US"/>
          </a:p>
        </p:txBody>
      </p:sp>
      <p:sp>
        <p:nvSpPr>
          <p:cNvPr id="8" name="Rounded Rectangular Callout 7"/>
          <p:cNvSpPr/>
          <p:nvPr/>
        </p:nvSpPr>
        <p:spPr>
          <a:xfrm>
            <a:off x="381000" y="4419600"/>
            <a:ext cx="3733800" cy="2133600"/>
          </a:xfrm>
          <a:prstGeom prst="wedgeRoundRectCallout">
            <a:avLst>
              <a:gd name="adj1" fmla="val 74301"/>
              <a:gd name="adj2" fmla="val -62562"/>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Depreciation tables account for long-lived items only (short-lived requires other calculations)   </a:t>
            </a:r>
            <a:endParaRPr lang="en-US" sz="2400" b="1"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dirty="0" smtClean="0"/>
              <a:t>When was the last time you accounted for a </a:t>
            </a:r>
            <a:r>
              <a:rPr lang="en-US" i="1" dirty="0" smtClean="0"/>
              <a:t>functional obsolescence</a:t>
            </a:r>
            <a:r>
              <a:rPr lang="en-US" dirty="0" smtClean="0"/>
              <a:t> factor?</a:t>
            </a:r>
            <a:endParaRPr lang="en-US" sz="1800"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214</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79E4C924-D63C-40C2-AF33-372789E2BD00}" type="datetime1">
              <a:rPr lang="en-US" smtClean="0"/>
              <a:pPr/>
              <a:t>5/13/2015</a:t>
            </a:fld>
            <a:endParaRPr lang="en-US"/>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l"/>
            <a:r>
              <a:rPr lang="en-US" b="1" dirty="0" smtClean="0"/>
              <a:t>ACCRUED DEPRECIATION</a:t>
            </a:r>
          </a:p>
          <a:p>
            <a:pPr algn="just"/>
            <a:r>
              <a:rPr lang="en-US" b="1" dirty="0" smtClean="0"/>
              <a:t>Functional Obsolescence </a:t>
            </a:r>
            <a:r>
              <a:rPr lang="en-US" dirty="0" smtClean="0"/>
              <a:t>results from a design, structure, or materials flaw relative to highest and best use, and may also result from </a:t>
            </a:r>
            <a:r>
              <a:rPr lang="en-US" i="1" dirty="0" smtClean="0"/>
              <a:t>changing market conditions</a:t>
            </a:r>
            <a:endParaRPr lang="en-US" sz="1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215</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F92A343D-362A-4D7C-A4B8-419CE361D3FD}" type="datetime1">
              <a:rPr lang="en-US" smtClean="0"/>
              <a:pPr/>
              <a:t>5/13/2015</a:t>
            </a:fld>
            <a:endParaRPr lang="en-US"/>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b="1" dirty="0" smtClean="0"/>
              <a:t>External (Economic) Obsolescence</a:t>
            </a:r>
            <a:r>
              <a:rPr lang="en-US" dirty="0" smtClean="0"/>
              <a:t>:  Comes from </a:t>
            </a:r>
            <a:r>
              <a:rPr lang="en-US" i="1" dirty="0" smtClean="0"/>
              <a:t>outside</a:t>
            </a:r>
            <a:r>
              <a:rPr lang="en-US" dirty="0" smtClean="0"/>
              <a:t> of the property and </a:t>
            </a:r>
            <a:r>
              <a:rPr lang="en-US" b="1" dirty="0" smtClean="0"/>
              <a:t>is always incurable</a:t>
            </a:r>
            <a:r>
              <a:rPr lang="en-US" dirty="0" smtClean="0"/>
              <a:t> (but it may go away on its own)</a:t>
            </a:r>
            <a:endParaRPr lang="en-US" sz="1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216</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B08E636A-9263-438E-A6C0-87300E520DC3}" type="datetime1">
              <a:rPr lang="en-US" smtClean="0"/>
              <a:pPr/>
              <a:t>5/13/2015</a:t>
            </a:fld>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b="1" dirty="0" smtClean="0"/>
              <a:t>External (Economic) Obsolescence</a:t>
            </a:r>
            <a:r>
              <a:rPr lang="en-US" dirty="0" smtClean="0"/>
              <a:t>:  Comes from </a:t>
            </a:r>
            <a:r>
              <a:rPr lang="en-US" i="1" dirty="0" smtClean="0"/>
              <a:t>outside</a:t>
            </a:r>
            <a:r>
              <a:rPr lang="en-US" dirty="0" smtClean="0"/>
              <a:t> of the property and </a:t>
            </a:r>
            <a:r>
              <a:rPr lang="en-US" b="1" dirty="0" smtClean="0"/>
              <a:t>is always incurable</a:t>
            </a:r>
            <a:r>
              <a:rPr lang="en-US" dirty="0" smtClean="0"/>
              <a:t> (but it may go away on its own)</a:t>
            </a:r>
            <a:endParaRPr lang="en-US" sz="1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217</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B08E636A-9263-438E-A6C0-87300E520DC3}" type="datetime1">
              <a:rPr lang="en-US" smtClean="0"/>
              <a:pPr/>
              <a:t>5/13/2015</a:t>
            </a:fld>
            <a:endParaRPr lang="en-US"/>
          </a:p>
        </p:txBody>
      </p:sp>
      <p:sp>
        <p:nvSpPr>
          <p:cNvPr id="8" name="Rounded Rectangular Callout 7"/>
          <p:cNvSpPr/>
          <p:nvPr/>
        </p:nvSpPr>
        <p:spPr>
          <a:xfrm>
            <a:off x="609600" y="4648200"/>
            <a:ext cx="5410200" cy="1828800"/>
          </a:xfrm>
          <a:prstGeom prst="wedgeRoundRectCallout">
            <a:avLst>
              <a:gd name="adj1" fmla="val -29785"/>
              <a:gd name="adj2" fmla="val -10717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t>External depreciation can be part of any property: commercial, industrial, agricultural, or residential</a:t>
            </a:r>
            <a:endParaRPr lang="en-US" sz="2800" b="1"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b="1" dirty="0" smtClean="0"/>
              <a:t>External (Economic) Obsolescence:  </a:t>
            </a:r>
            <a:r>
              <a:rPr lang="en-US" b="1" i="1" dirty="0" smtClean="0"/>
              <a:t>Increase in interest rates</a:t>
            </a:r>
            <a:r>
              <a:rPr lang="en-US" b="1" dirty="0" smtClean="0"/>
              <a:t>; </a:t>
            </a:r>
            <a:endParaRPr lang="en-US" sz="1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218</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C5C4B0D6-7371-4A51-8B3E-F49C7FF235D9}" type="datetime1">
              <a:rPr lang="en-US" smtClean="0"/>
              <a:pPr/>
              <a:t>5/13/2015</a:t>
            </a:fld>
            <a:endParaRPr 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ACCRUED DEPRECIATION</a:t>
            </a:r>
          </a:p>
          <a:p>
            <a:pPr algn="l"/>
            <a:r>
              <a:rPr lang="en-US" b="1" dirty="0" smtClean="0"/>
              <a:t>External (Economic) Obsolescence:  </a:t>
            </a:r>
            <a:r>
              <a:rPr lang="en-US" dirty="0" smtClean="0"/>
              <a:t>Increase in interest rates</a:t>
            </a:r>
            <a:r>
              <a:rPr lang="en-US" b="1" dirty="0" smtClean="0"/>
              <a:t>; </a:t>
            </a:r>
            <a:r>
              <a:rPr lang="en-US" b="1" i="1" dirty="0" smtClean="0"/>
              <a:t>increase in construction costs</a:t>
            </a:r>
            <a:r>
              <a:rPr lang="en-US" b="1" dirty="0" smtClean="0"/>
              <a:t>; </a:t>
            </a:r>
            <a:endParaRPr lang="en-US" sz="1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219</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13DE85A7-ECF0-48EA-B1D9-EB41C99E0C48}" type="datetime1">
              <a:rPr lang="en-US" smtClean="0"/>
              <a:pPr/>
              <a:t>5/13/2015</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8000" dirty="0" smtClean="0">
                <a:solidFill>
                  <a:srgbClr val="0000CC"/>
                </a:solidFill>
              </a:rPr>
              <a:t>ADVOCACY</a:t>
            </a:r>
          </a:p>
          <a:p>
            <a:pPr lvl="2" algn="ctr">
              <a:buNone/>
            </a:pPr>
            <a:r>
              <a:rPr lang="en-US" sz="8000" dirty="0" smtClean="0"/>
              <a:t>Appraisers are not Advocates</a:t>
            </a:r>
          </a:p>
          <a:p>
            <a:pPr>
              <a:buNone/>
            </a:pPr>
            <a:r>
              <a:rPr lang="en-US" sz="2800" dirty="0" smtClean="0"/>
              <a:t>	</a:t>
            </a:r>
          </a:p>
          <a:p>
            <a:pPr>
              <a:buNone/>
            </a:pPr>
            <a:endParaRPr lang="en-US" sz="28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22</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FECA2B2C-7C94-4BFD-A4C9-A5B727E2D6A2}" type="datetime1">
              <a:rPr lang="en-US" smtClean="0"/>
              <a:pPr/>
              <a:t>5/13/2015</a:t>
            </a:fld>
            <a:endParaRPr lang="en-US"/>
          </a:p>
        </p:txBody>
      </p:sp>
      <p:sp>
        <p:nvSpPr>
          <p:cNvPr id="7" name="Rounded Rectangular Callout 6"/>
          <p:cNvSpPr/>
          <p:nvPr/>
        </p:nvSpPr>
        <p:spPr>
          <a:xfrm>
            <a:off x="4800600" y="3276600"/>
            <a:ext cx="3733800" cy="3048000"/>
          </a:xfrm>
          <a:prstGeom prst="wedgeRoundRectCallout">
            <a:avLst>
              <a:gd name="adj1" fmla="val -110943"/>
              <a:gd name="adj2" fmla="val -905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smtClean="0"/>
              <a:t>AVOCACY can be </a:t>
            </a:r>
            <a:r>
              <a:rPr lang="en-US" sz="4000" b="1" i="1" dirty="0" smtClean="0"/>
              <a:t>passive</a:t>
            </a:r>
            <a:r>
              <a:rPr lang="en-US" sz="4000" b="1" dirty="0" smtClean="0"/>
              <a:t>, too!</a:t>
            </a:r>
            <a:endParaRPr lang="en-US" sz="4000" b="1"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1"/>
            <a:ext cx="7772400" cy="1981200"/>
          </a:xfrm>
        </p:spPr>
        <p:txBody>
          <a:bodyPr>
            <a:normAutofit/>
          </a:bodyPr>
          <a:lstStyle/>
          <a:p>
            <a:pPr algn="l"/>
            <a:r>
              <a:rPr lang="en-US" b="1" dirty="0" smtClean="0"/>
              <a:t>ACCRUED DEPRECIATION</a:t>
            </a:r>
          </a:p>
          <a:p>
            <a:pPr algn="l"/>
            <a:r>
              <a:rPr lang="en-US" b="1" dirty="0" smtClean="0"/>
              <a:t>External (Economic) Obsolescence:  </a:t>
            </a:r>
            <a:r>
              <a:rPr lang="en-US" dirty="0" smtClean="0"/>
              <a:t>Increase in interest rates</a:t>
            </a:r>
            <a:r>
              <a:rPr lang="en-US" b="1" dirty="0" smtClean="0"/>
              <a:t>; </a:t>
            </a:r>
            <a:r>
              <a:rPr lang="en-US" dirty="0" smtClean="0"/>
              <a:t>increase in construction costs</a:t>
            </a:r>
            <a:r>
              <a:rPr lang="en-US" b="1" dirty="0" smtClean="0"/>
              <a:t>; </a:t>
            </a:r>
            <a:r>
              <a:rPr lang="en-US" b="1" i="1" dirty="0" smtClean="0"/>
              <a:t>lack of demand/too much supply</a:t>
            </a:r>
            <a:r>
              <a:rPr lang="en-US" b="1" dirty="0" smtClean="0"/>
              <a:t>;</a:t>
            </a:r>
            <a:endParaRPr lang="en-US" sz="1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220</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43782DF2-2E69-4E06-8EFC-E158BAB8A078}" type="datetime1">
              <a:rPr lang="en-US" smtClean="0"/>
              <a:pPr/>
              <a:t>5/13/2015</a:t>
            </a:fld>
            <a:endParaRPr lang="en-US"/>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2209800"/>
          </a:xfrm>
        </p:spPr>
        <p:txBody>
          <a:bodyPr>
            <a:normAutofit/>
          </a:bodyPr>
          <a:lstStyle/>
          <a:p>
            <a:pPr algn="l"/>
            <a:r>
              <a:rPr lang="en-US" b="1" dirty="0" smtClean="0"/>
              <a:t>ACCRUED DEPRECIATION</a:t>
            </a:r>
          </a:p>
          <a:p>
            <a:pPr algn="l"/>
            <a:r>
              <a:rPr lang="en-US" b="1" dirty="0" smtClean="0"/>
              <a:t>External (Economic) Obsolescence:  </a:t>
            </a:r>
            <a:r>
              <a:rPr lang="en-US" dirty="0" smtClean="0"/>
              <a:t>Increase in interest rates</a:t>
            </a:r>
            <a:r>
              <a:rPr lang="en-US" b="1" dirty="0" smtClean="0"/>
              <a:t>; </a:t>
            </a:r>
            <a:r>
              <a:rPr lang="en-US" dirty="0" smtClean="0"/>
              <a:t>increase in construction costs</a:t>
            </a:r>
            <a:r>
              <a:rPr lang="en-US" b="1" dirty="0" smtClean="0"/>
              <a:t>; </a:t>
            </a:r>
            <a:r>
              <a:rPr lang="en-US" dirty="0" smtClean="0"/>
              <a:t>lack of demand/too much supply</a:t>
            </a:r>
            <a:r>
              <a:rPr lang="en-US" b="1" dirty="0" smtClean="0"/>
              <a:t>; </a:t>
            </a:r>
            <a:r>
              <a:rPr lang="en-US" b="1" i="1" dirty="0" smtClean="0"/>
              <a:t>consumer uncertainty</a:t>
            </a:r>
            <a:r>
              <a:rPr lang="en-US" b="1" dirty="0" smtClean="0"/>
              <a:t>, etc.</a:t>
            </a:r>
            <a:endParaRPr lang="en-US" sz="1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221</a:t>
            </a:fld>
            <a:endParaRPr lang="en-US" dirty="0"/>
          </a:p>
        </p:txBody>
      </p:sp>
      <p:pic>
        <p:nvPicPr>
          <p:cNvPr id="6" name="Picture 2" descr="https://encrypted-tbn1.gstatic.com/images?q=tbn:ANd9GcTTUnQk_mhxKWNih4IwXRPZMaD5fdEoGxVeuUhlwSjMkbHulsn8OQ">
            <a:hlinkClick r:id="rId3"/>
          </p:cNvPr>
          <p:cNvPicPr>
            <a:picLocks noChangeAspect="1" noChangeArrowheads="1"/>
          </p:cNvPicPr>
          <p:nvPr/>
        </p:nvPicPr>
        <p:blipFill>
          <a:blip r:embed="rId4" cstate="print"/>
          <a:srcRect/>
          <a:stretch>
            <a:fillRect/>
          </a:stretch>
        </p:blipFill>
        <p:spPr bwMode="auto">
          <a:xfrm>
            <a:off x="533400" y="381000"/>
            <a:ext cx="3048000" cy="2200276"/>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42389A6B-8597-4C48-8791-948DD5D5E3CC}" type="datetime1">
              <a:rPr lang="en-US" smtClean="0"/>
              <a:pPr/>
              <a:t>5/13/2015</a:t>
            </a:fld>
            <a:endParaRPr lang="en-US"/>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Entrepreneurial Incentive as part of the Cost Approach:</a:t>
            </a:r>
          </a:p>
          <a:p>
            <a:pPr algn="l"/>
            <a:r>
              <a:rPr lang="en-US" dirty="0" smtClean="0"/>
              <a:t>You’re right!  There is </a:t>
            </a:r>
            <a:r>
              <a:rPr lang="en-US" i="1" dirty="0" smtClean="0"/>
              <a:t>not</a:t>
            </a:r>
            <a:r>
              <a:rPr lang="en-US" dirty="0" smtClean="0"/>
              <a:t> a line for it on the 1004 form, but…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222</a:t>
            </a:fld>
            <a:endParaRPr lang="en-US" dirty="0"/>
          </a:p>
        </p:txBody>
      </p:sp>
      <p:pic>
        <p:nvPicPr>
          <p:cNvPr id="1026" name="Picture 2" descr="https://encrypted-tbn2.gstatic.com/images?q=tbn:ANd9GcQCoz2T0jsvizcov3eWA-KlYC87ShUXvIw68aQA5wOThy4vMoUI">
            <a:hlinkClick r:id="rId3"/>
          </p:cNvPr>
          <p:cNvPicPr>
            <a:picLocks noChangeAspect="1" noChangeArrowheads="1"/>
          </p:cNvPicPr>
          <p:nvPr/>
        </p:nvPicPr>
        <p:blipFill>
          <a:blip r:embed="rId4" cstate="print"/>
          <a:srcRect/>
          <a:stretch>
            <a:fillRect/>
          </a:stretch>
        </p:blipFill>
        <p:spPr bwMode="auto">
          <a:xfrm>
            <a:off x="685800" y="381000"/>
            <a:ext cx="2819400" cy="2124076"/>
          </a:xfrm>
          <a:prstGeom prst="rect">
            <a:avLst/>
          </a:prstGeom>
          <a:noFill/>
        </p:spPr>
      </p:pic>
      <p:sp>
        <p:nvSpPr>
          <p:cNvPr id="7" name="Date Placeholder 6"/>
          <p:cNvSpPr>
            <a:spLocks noGrp="1"/>
          </p:cNvSpPr>
          <p:nvPr>
            <p:ph type="dt" sz="half" idx="10"/>
          </p:nvPr>
        </p:nvSpPr>
        <p:spPr/>
        <p:txBody>
          <a:bodyPr/>
          <a:lstStyle/>
          <a:p>
            <a:fld id="{D3AFD4F3-A095-466B-9052-16D6FED73152}" type="datetime1">
              <a:rPr lang="en-US" smtClean="0"/>
              <a:pPr/>
              <a:t>5/13/2015</a:t>
            </a:fld>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Entrepreneurial Incentive:</a:t>
            </a:r>
          </a:p>
          <a:p>
            <a:pPr algn="l"/>
            <a:r>
              <a:rPr lang="en-US" dirty="0" smtClean="0"/>
              <a:t>…as part of the Cost Approach, when is there </a:t>
            </a:r>
            <a:r>
              <a:rPr lang="en-US" i="1" dirty="0" smtClean="0"/>
              <a:t>not</a:t>
            </a:r>
            <a:r>
              <a:rPr lang="en-US" dirty="0" smtClean="0"/>
              <a:t> an entrepreneurial incentive?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223</a:t>
            </a:fld>
            <a:endParaRPr lang="en-US" dirty="0"/>
          </a:p>
        </p:txBody>
      </p:sp>
      <p:pic>
        <p:nvPicPr>
          <p:cNvPr id="1026" name="Picture 2" descr="https://encrypted-tbn2.gstatic.com/images?q=tbn:ANd9GcQCoz2T0jsvizcov3eWA-KlYC87ShUXvIw68aQA5wOThy4vMoUI">
            <a:hlinkClick r:id="rId3"/>
          </p:cNvPr>
          <p:cNvPicPr>
            <a:picLocks noChangeAspect="1" noChangeArrowheads="1"/>
          </p:cNvPicPr>
          <p:nvPr/>
        </p:nvPicPr>
        <p:blipFill>
          <a:blip r:embed="rId4" cstate="print"/>
          <a:srcRect/>
          <a:stretch>
            <a:fillRect/>
          </a:stretch>
        </p:blipFill>
        <p:spPr bwMode="auto">
          <a:xfrm>
            <a:off x="685800" y="381000"/>
            <a:ext cx="2819400" cy="2124076"/>
          </a:xfrm>
          <a:prstGeom prst="rect">
            <a:avLst/>
          </a:prstGeom>
          <a:noFill/>
        </p:spPr>
      </p:pic>
      <p:sp>
        <p:nvSpPr>
          <p:cNvPr id="7" name="Date Placeholder 6"/>
          <p:cNvSpPr>
            <a:spLocks noGrp="1"/>
          </p:cNvSpPr>
          <p:nvPr>
            <p:ph type="dt" sz="half" idx="10"/>
          </p:nvPr>
        </p:nvSpPr>
        <p:spPr/>
        <p:txBody>
          <a:bodyPr/>
          <a:lstStyle/>
          <a:p>
            <a:fld id="{8A3F7D12-97A2-4A05-844C-4F9CA0A75DA5}" type="datetime1">
              <a:rPr lang="en-US" smtClean="0"/>
              <a:pPr/>
              <a:t>5/13/2015</a:t>
            </a:fld>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Entrepreneurial Incentive:</a:t>
            </a:r>
          </a:p>
          <a:p>
            <a:pPr algn="l"/>
            <a:r>
              <a:rPr lang="en-US" dirty="0" smtClean="0"/>
              <a:t>…as part of the Cost Approach, when is there </a:t>
            </a:r>
            <a:r>
              <a:rPr lang="en-US" i="1" dirty="0" smtClean="0"/>
              <a:t>not</a:t>
            </a:r>
            <a:r>
              <a:rPr lang="en-US" dirty="0" smtClean="0"/>
              <a:t> an entrepreneurial incentive?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224</a:t>
            </a:fld>
            <a:endParaRPr lang="en-US" dirty="0"/>
          </a:p>
        </p:txBody>
      </p:sp>
      <p:pic>
        <p:nvPicPr>
          <p:cNvPr id="1026" name="Picture 2" descr="https://encrypted-tbn2.gstatic.com/images?q=tbn:ANd9GcQCoz2T0jsvizcov3eWA-KlYC87ShUXvIw68aQA5wOThy4vMoUI">
            <a:hlinkClick r:id="rId3"/>
          </p:cNvPr>
          <p:cNvPicPr>
            <a:picLocks noChangeAspect="1" noChangeArrowheads="1"/>
          </p:cNvPicPr>
          <p:nvPr/>
        </p:nvPicPr>
        <p:blipFill>
          <a:blip r:embed="rId4" cstate="print"/>
          <a:srcRect/>
          <a:stretch>
            <a:fillRect/>
          </a:stretch>
        </p:blipFill>
        <p:spPr bwMode="auto">
          <a:xfrm>
            <a:off x="685800" y="381000"/>
            <a:ext cx="2819400" cy="2124076"/>
          </a:xfrm>
          <a:prstGeom prst="rect">
            <a:avLst/>
          </a:prstGeom>
          <a:noFill/>
        </p:spPr>
      </p:pic>
      <p:sp>
        <p:nvSpPr>
          <p:cNvPr id="7" name="Date Placeholder 6"/>
          <p:cNvSpPr>
            <a:spLocks noGrp="1"/>
          </p:cNvSpPr>
          <p:nvPr>
            <p:ph type="dt" sz="half" idx="10"/>
          </p:nvPr>
        </p:nvSpPr>
        <p:spPr/>
        <p:txBody>
          <a:bodyPr/>
          <a:lstStyle/>
          <a:p>
            <a:fld id="{8A3F7D12-97A2-4A05-844C-4F9CA0A75DA5}" type="datetime1">
              <a:rPr lang="en-US" smtClean="0"/>
              <a:pPr/>
              <a:t>5/13/2015</a:t>
            </a:fld>
            <a:endParaRPr lang="en-US"/>
          </a:p>
        </p:txBody>
      </p:sp>
      <p:sp>
        <p:nvSpPr>
          <p:cNvPr id="8" name="Rounded Rectangular Callout 7"/>
          <p:cNvSpPr/>
          <p:nvPr/>
        </p:nvSpPr>
        <p:spPr>
          <a:xfrm>
            <a:off x="4724400" y="4114800"/>
            <a:ext cx="3810000" cy="1981200"/>
          </a:xfrm>
          <a:prstGeom prst="wedgeRoundRectCallout">
            <a:avLst>
              <a:gd name="adj1" fmla="val -148833"/>
              <a:gd name="adj2" fmla="val -54068"/>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There ALWAYS is  EI/EP, but it may be zero (0) or even negative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Entrepreneurial Incentive:</a:t>
            </a:r>
          </a:p>
          <a:p>
            <a:pPr algn="l"/>
            <a:r>
              <a:rPr lang="en-US" dirty="0" smtClean="0"/>
              <a:t>…as part of the Cost Approach, when is there </a:t>
            </a:r>
            <a:r>
              <a:rPr lang="en-US" i="1" dirty="0" smtClean="0"/>
              <a:t>not</a:t>
            </a:r>
            <a:r>
              <a:rPr lang="en-US" dirty="0" smtClean="0"/>
              <a:t> an entrepreneurial incentive?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225</a:t>
            </a:fld>
            <a:endParaRPr lang="en-US" dirty="0"/>
          </a:p>
        </p:txBody>
      </p:sp>
      <p:pic>
        <p:nvPicPr>
          <p:cNvPr id="1026" name="Picture 2" descr="https://encrypted-tbn2.gstatic.com/images?q=tbn:ANd9GcQCoz2T0jsvizcov3eWA-KlYC87ShUXvIw68aQA5wOThy4vMoUI">
            <a:hlinkClick r:id="rId3"/>
          </p:cNvPr>
          <p:cNvPicPr>
            <a:picLocks noChangeAspect="1" noChangeArrowheads="1"/>
          </p:cNvPicPr>
          <p:nvPr/>
        </p:nvPicPr>
        <p:blipFill>
          <a:blip r:embed="rId4" cstate="print"/>
          <a:srcRect/>
          <a:stretch>
            <a:fillRect/>
          </a:stretch>
        </p:blipFill>
        <p:spPr bwMode="auto">
          <a:xfrm>
            <a:off x="685800" y="381000"/>
            <a:ext cx="2819400" cy="2124076"/>
          </a:xfrm>
          <a:prstGeom prst="rect">
            <a:avLst/>
          </a:prstGeom>
          <a:noFill/>
        </p:spPr>
      </p:pic>
      <p:sp>
        <p:nvSpPr>
          <p:cNvPr id="7" name="Date Placeholder 6"/>
          <p:cNvSpPr>
            <a:spLocks noGrp="1"/>
          </p:cNvSpPr>
          <p:nvPr>
            <p:ph type="dt" sz="half" idx="10"/>
          </p:nvPr>
        </p:nvSpPr>
        <p:spPr/>
        <p:txBody>
          <a:bodyPr/>
          <a:lstStyle/>
          <a:p>
            <a:fld id="{8A3F7D12-97A2-4A05-844C-4F9CA0A75DA5}" type="datetime1">
              <a:rPr lang="en-US" smtClean="0"/>
              <a:pPr/>
              <a:t>5/13/2015</a:t>
            </a:fld>
            <a:endParaRPr lang="en-US"/>
          </a:p>
        </p:txBody>
      </p:sp>
      <p:sp>
        <p:nvSpPr>
          <p:cNvPr id="8" name="Rounded Rectangular Callout 7"/>
          <p:cNvSpPr/>
          <p:nvPr/>
        </p:nvSpPr>
        <p:spPr>
          <a:xfrm>
            <a:off x="4724400" y="4114800"/>
            <a:ext cx="3810000" cy="1981200"/>
          </a:xfrm>
          <a:prstGeom prst="wedgeRoundRectCallout">
            <a:avLst>
              <a:gd name="adj1" fmla="val -148833"/>
              <a:gd name="adj2" fmla="val -54068"/>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No EI/EP  = a falling (about to fall) market</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Entrepreneurial Incentive:</a:t>
            </a:r>
          </a:p>
          <a:p>
            <a:pPr algn="l"/>
            <a:r>
              <a:rPr lang="en-US" dirty="0" smtClean="0"/>
              <a:t>…as part of the Cost Approach, when is there </a:t>
            </a:r>
            <a:r>
              <a:rPr lang="en-US" i="1" dirty="0" smtClean="0"/>
              <a:t>not</a:t>
            </a:r>
            <a:r>
              <a:rPr lang="en-US" dirty="0" smtClean="0"/>
              <a:t> an entrepreneurial incentive?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226</a:t>
            </a:fld>
            <a:endParaRPr lang="en-US" dirty="0"/>
          </a:p>
        </p:txBody>
      </p:sp>
      <p:pic>
        <p:nvPicPr>
          <p:cNvPr id="1026" name="Picture 2" descr="https://encrypted-tbn2.gstatic.com/images?q=tbn:ANd9GcQCoz2T0jsvizcov3eWA-KlYC87ShUXvIw68aQA5wOThy4vMoUI">
            <a:hlinkClick r:id="rId3"/>
          </p:cNvPr>
          <p:cNvPicPr>
            <a:picLocks noChangeAspect="1" noChangeArrowheads="1"/>
          </p:cNvPicPr>
          <p:nvPr/>
        </p:nvPicPr>
        <p:blipFill>
          <a:blip r:embed="rId4" cstate="print"/>
          <a:srcRect/>
          <a:stretch>
            <a:fillRect/>
          </a:stretch>
        </p:blipFill>
        <p:spPr bwMode="auto">
          <a:xfrm>
            <a:off x="685800" y="381000"/>
            <a:ext cx="2819400" cy="2124076"/>
          </a:xfrm>
          <a:prstGeom prst="rect">
            <a:avLst/>
          </a:prstGeom>
          <a:noFill/>
        </p:spPr>
      </p:pic>
      <p:sp>
        <p:nvSpPr>
          <p:cNvPr id="7" name="Date Placeholder 6"/>
          <p:cNvSpPr>
            <a:spLocks noGrp="1"/>
          </p:cNvSpPr>
          <p:nvPr>
            <p:ph type="dt" sz="half" idx="10"/>
          </p:nvPr>
        </p:nvSpPr>
        <p:spPr/>
        <p:txBody>
          <a:bodyPr/>
          <a:lstStyle/>
          <a:p>
            <a:fld id="{8A3F7D12-97A2-4A05-844C-4F9CA0A75DA5}" type="datetime1">
              <a:rPr lang="en-US" smtClean="0"/>
              <a:pPr/>
              <a:t>5/13/2015</a:t>
            </a:fld>
            <a:endParaRPr lang="en-US"/>
          </a:p>
        </p:txBody>
      </p:sp>
      <p:sp>
        <p:nvSpPr>
          <p:cNvPr id="8" name="Rounded Rectangular Callout 7"/>
          <p:cNvSpPr/>
          <p:nvPr/>
        </p:nvSpPr>
        <p:spPr>
          <a:xfrm>
            <a:off x="4724400" y="4114800"/>
            <a:ext cx="3810000" cy="1981200"/>
          </a:xfrm>
          <a:prstGeom prst="wedgeRoundRectCallout">
            <a:avLst>
              <a:gd name="adj1" fmla="val -148833"/>
              <a:gd name="adj2" fmla="val -54068"/>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An “up” market on p. 1 signals on p. 2 there is an EP/EI </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i="1" dirty="0" smtClean="0"/>
              <a:t>Why</a:t>
            </a:r>
            <a:r>
              <a:rPr lang="en-US" b="1" dirty="0" smtClean="0"/>
              <a:t> do appraisers typically omit the Cost approach from the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227</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6088DA0E-03B0-49D7-A48D-02F3D4020556}" type="datetime1">
              <a:rPr lang="en-US" smtClean="0"/>
              <a:pPr/>
              <a:t>5/13/2015</a:t>
            </a:fld>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i="1" dirty="0" smtClean="0"/>
              <a:t>Why</a:t>
            </a:r>
            <a:r>
              <a:rPr lang="en-US" b="1" dirty="0" smtClean="0"/>
              <a:t> do appraisers typically omit the Cost approach from the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228</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Rectangular Callout 6"/>
          <p:cNvSpPr/>
          <p:nvPr/>
        </p:nvSpPr>
        <p:spPr>
          <a:xfrm>
            <a:off x="4114800" y="1752600"/>
            <a:ext cx="1371600" cy="990600"/>
          </a:xfrm>
          <a:prstGeom prst="wedgeRectCallout">
            <a:avLst>
              <a:gd name="adj1" fmla="val 158727"/>
              <a:gd name="adj2" fmla="val -782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Contents Omitted</a:t>
            </a:r>
            <a:endParaRPr lang="en-US" b="1" dirty="0"/>
          </a:p>
        </p:txBody>
      </p:sp>
      <p:sp>
        <p:nvSpPr>
          <p:cNvPr id="8" name="Date Placeholder 7"/>
          <p:cNvSpPr>
            <a:spLocks noGrp="1"/>
          </p:cNvSpPr>
          <p:nvPr>
            <p:ph type="dt" sz="half" idx="10"/>
          </p:nvPr>
        </p:nvSpPr>
        <p:spPr/>
        <p:txBody>
          <a:bodyPr/>
          <a:lstStyle/>
          <a:p>
            <a:fld id="{72A1F9B0-9E8F-4ED5-96F0-6067AEE50538}" type="datetime1">
              <a:rPr lang="en-US" smtClean="0"/>
              <a:pPr/>
              <a:t>5/13/2015</a:t>
            </a:fld>
            <a:endParaRPr lang="en-US"/>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l"/>
            <a:r>
              <a:rPr lang="en-US" i="1" dirty="0" smtClean="0"/>
              <a:t>Why</a:t>
            </a:r>
            <a:r>
              <a:rPr lang="en-US" dirty="0" smtClean="0"/>
              <a:t> do appraisers typically omit the Cost approach from the report?</a:t>
            </a:r>
          </a:p>
          <a:p>
            <a:pPr algn="l"/>
            <a:endParaRPr lang="en-US" b="1" dirty="0" smtClean="0"/>
          </a:p>
          <a:p>
            <a:pPr algn="l"/>
            <a:r>
              <a:rPr lang="en-US" b="1" dirty="0" smtClean="0"/>
              <a:t>BECAUSE THE CLIENT DOESN’T REQUIRE IT, RIGHT?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229</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FBBF6ECD-CB22-4CC3-8F9E-3B9CD4BA893E}" type="datetime1">
              <a:rPr lang="en-US" smtClean="0"/>
              <a:pPr/>
              <a:t>5/13/2015</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COMPETENCY</a:t>
            </a:r>
          </a:p>
          <a:p>
            <a:pPr lvl="2">
              <a:buFont typeface="Wingdings" pitchFamily="2" charset="2"/>
              <a:buChar char="q"/>
            </a:pPr>
            <a:r>
              <a:rPr lang="en-US" sz="3800" dirty="0" smtClean="0"/>
              <a:t>No USPAP definition;</a:t>
            </a:r>
          </a:p>
          <a:p>
            <a:pPr lvl="2">
              <a:buFont typeface="Wingdings" pitchFamily="2" charset="2"/>
              <a:buChar char="q"/>
            </a:pPr>
            <a:r>
              <a:rPr lang="en-US" sz="3800" dirty="0" smtClean="0"/>
              <a:t>No CU/FNMA definition</a:t>
            </a:r>
          </a:p>
          <a:p>
            <a:pPr lvl="2">
              <a:buFont typeface="Wingdings" pitchFamily="2" charset="2"/>
              <a:buChar char="q"/>
            </a:pPr>
            <a:r>
              <a:rPr lang="en-US" sz="3800" dirty="0" smtClean="0"/>
              <a:t>See the two (2) components of competency;</a:t>
            </a:r>
          </a:p>
          <a:p>
            <a:pPr lvl="2">
              <a:buFont typeface="Wingdings" pitchFamily="2" charset="2"/>
              <a:buChar char="q"/>
            </a:pPr>
            <a:r>
              <a:rPr lang="en-US" sz="3800" dirty="0" smtClean="0"/>
              <a:t>See SR1-1(a-c), especially the </a:t>
            </a:r>
            <a:r>
              <a:rPr lang="en-US" sz="3800" u="sng" dirty="0" smtClean="0"/>
              <a:t>Comment</a:t>
            </a:r>
            <a:r>
              <a:rPr lang="en-US" sz="3800" dirty="0" smtClean="0"/>
              <a:t> to SR1-1(a)</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23</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2AA7AD75-7A4B-48B8-B7C6-9E11D37B65A1}" type="datetime1">
              <a:rPr lang="en-US" smtClean="0"/>
              <a:pPr/>
              <a:t>5/13/2015</a:t>
            </a:fld>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lnSpcReduction="10000"/>
          </a:bodyPr>
          <a:lstStyle/>
          <a:p>
            <a:pPr algn="just"/>
            <a:r>
              <a:rPr lang="en-US" dirty="0" smtClean="0"/>
              <a:t>“An appraiser must </a:t>
            </a:r>
            <a:r>
              <a:rPr lang="en-US" b="1" dirty="0" smtClean="0"/>
              <a:t>not</a:t>
            </a:r>
            <a:r>
              <a:rPr lang="en-US" dirty="0" smtClean="0"/>
              <a:t> allow assignment conditions to limit the scope of work to such a degree that the assignment results are </a:t>
            </a:r>
            <a:r>
              <a:rPr lang="en-US" b="1" dirty="0" smtClean="0"/>
              <a:t>not credible</a:t>
            </a:r>
            <a:r>
              <a:rPr lang="en-US" dirty="0" smtClean="0"/>
              <a:t> in the context of intended use” (SR1-2(b))</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230</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43262C7C-B2EB-41D7-8035-17E71AE935A7}" type="datetime1">
              <a:rPr lang="en-US" smtClean="0"/>
              <a:pPr/>
              <a:t>5/13/2015</a:t>
            </a:fld>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“In developing [an appraisal, the] appraiser must…analyze </a:t>
            </a:r>
            <a:r>
              <a:rPr lang="en-US" i="1" dirty="0" smtClean="0"/>
              <a:t>all information necessary </a:t>
            </a:r>
            <a:r>
              <a:rPr lang="en-US" dirty="0" smtClean="0"/>
              <a:t>for credible assignment results” </a:t>
            </a:r>
            <a:r>
              <a:rPr lang="en-US" sz="1600" dirty="0" smtClean="0"/>
              <a:t>(SR1-4; emphasis added).</a:t>
            </a:r>
            <a:r>
              <a:rPr lang="en-US" dirty="0" smtClean="0"/>
              <a:t>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231</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2ED7A36A-44ED-4519-92C7-B9E3FDE9EFB0}" type="datetime1">
              <a:rPr lang="en-US" smtClean="0"/>
              <a:pPr/>
              <a:t>5/13/2015</a:t>
            </a:fld>
            <a:endParaRPr lang="en-US"/>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Without the </a:t>
            </a:r>
            <a:r>
              <a:rPr lang="en-US" i="1" dirty="0" smtClean="0"/>
              <a:t>analytics</a:t>
            </a:r>
            <a:r>
              <a:rPr lang="en-US" dirty="0" smtClean="0"/>
              <a:t> of the Cost approach, how is it possible to extract </a:t>
            </a:r>
            <a:r>
              <a:rPr lang="en-US" b="1" dirty="0" smtClean="0"/>
              <a:t>accrued (i.e., total) depreciation</a:t>
            </a:r>
            <a:r>
              <a:rPr lang="en-US" dirty="0" smtClean="0"/>
              <a:t> from the market?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232</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D6382FF2-3752-422A-8EBB-BC088818161B}" type="datetime1">
              <a:rPr lang="en-US" smtClean="0"/>
              <a:pPr/>
              <a:t>5/13/2015</a:t>
            </a:fld>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Without the </a:t>
            </a:r>
            <a:r>
              <a:rPr lang="en-US" i="1" dirty="0" smtClean="0"/>
              <a:t>analytics</a:t>
            </a:r>
            <a:r>
              <a:rPr lang="en-US" dirty="0" smtClean="0"/>
              <a:t> of the Cost approach, how is it possible to extract </a:t>
            </a:r>
            <a:r>
              <a:rPr lang="en-US" b="1" dirty="0" smtClean="0"/>
              <a:t>accrued (i.e., total) depreciation</a:t>
            </a:r>
            <a:r>
              <a:rPr lang="en-US" dirty="0" smtClean="0"/>
              <a:t> from the market?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233</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D6382FF2-3752-422A-8EBB-BC088818161B}" type="datetime1">
              <a:rPr lang="en-US" smtClean="0"/>
              <a:pPr/>
              <a:t>5/13/2015</a:t>
            </a:fld>
            <a:endParaRPr lang="en-US"/>
          </a:p>
        </p:txBody>
      </p:sp>
      <p:sp>
        <p:nvSpPr>
          <p:cNvPr id="8" name="Rounded Rectangular Callout 7"/>
          <p:cNvSpPr/>
          <p:nvPr/>
        </p:nvSpPr>
        <p:spPr>
          <a:xfrm>
            <a:off x="4572000" y="4419600"/>
            <a:ext cx="4343400" cy="2057400"/>
          </a:xfrm>
          <a:prstGeom prst="wedgeRoundRectCallout">
            <a:avLst>
              <a:gd name="adj1" fmla="val -113800"/>
              <a:gd name="adj2" fmla="val -6956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t>Note that depreciation tables cannot and do not account for functional or economic depreciation factors</a:t>
            </a:r>
            <a:endParaRPr lang="en-US" sz="2400" b="1"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Without the </a:t>
            </a:r>
            <a:r>
              <a:rPr lang="en-US" i="1" dirty="0" smtClean="0"/>
              <a:t>analytics</a:t>
            </a:r>
            <a:r>
              <a:rPr lang="en-US" dirty="0" smtClean="0"/>
              <a:t> of the Cost approach, how is it possible to determine </a:t>
            </a:r>
            <a:r>
              <a:rPr lang="en-US" b="1" dirty="0" smtClean="0"/>
              <a:t>total economic life</a:t>
            </a:r>
            <a:r>
              <a:rPr lang="en-US" dirty="0" smtClean="0"/>
              <a:t> from the market?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234</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A3FB6CA3-B02D-4499-9935-51DC59C8A2ED}" type="datetime1">
              <a:rPr lang="en-US" smtClean="0"/>
              <a:pPr/>
              <a:t>5/13/2015</a:t>
            </a:fld>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Without the </a:t>
            </a:r>
            <a:r>
              <a:rPr lang="en-US" i="1" dirty="0" smtClean="0"/>
              <a:t>analytics</a:t>
            </a:r>
            <a:r>
              <a:rPr lang="en-US" dirty="0" smtClean="0"/>
              <a:t> of the Cost approach, how is it possible to </a:t>
            </a:r>
            <a:r>
              <a:rPr lang="en-US" b="1" dirty="0" smtClean="0"/>
              <a:t>quantify</a:t>
            </a:r>
            <a:r>
              <a:rPr lang="en-US" dirty="0" smtClean="0"/>
              <a:t> any external obsolescence factor(s) in the market?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235</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014CBBF9-E629-4C9C-ACB4-E29CE7A341C2}" type="datetime1">
              <a:rPr lang="en-US" smtClean="0"/>
              <a:pPr/>
              <a:t>5/13/2015</a:t>
            </a:fld>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Without the </a:t>
            </a:r>
            <a:r>
              <a:rPr lang="en-US" i="1" dirty="0" smtClean="0"/>
              <a:t>analytics</a:t>
            </a:r>
            <a:r>
              <a:rPr lang="en-US" dirty="0" smtClean="0"/>
              <a:t> of the Cost approach, how is it possible to “…estimate the difference between cost new and the PV of the improvements (accrued depreciation)”?</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236</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92FEF5D5-5E48-4A94-94EA-1C852CE897A8}" type="datetime1">
              <a:rPr lang="en-US" smtClean="0"/>
              <a:pPr/>
              <a:t>5/13/2015</a:t>
            </a:fld>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2438400"/>
          </a:xfrm>
        </p:spPr>
        <p:txBody>
          <a:bodyPr>
            <a:normAutofit/>
          </a:bodyPr>
          <a:lstStyle/>
          <a:p>
            <a:pPr algn="just"/>
            <a:r>
              <a:rPr lang="en-US" dirty="0" smtClean="0"/>
              <a:t>USPAP says you have to collect, etc. </a:t>
            </a:r>
            <a:r>
              <a:rPr lang="en-US" b="1" i="1" dirty="0" smtClean="0"/>
              <a:t>all </a:t>
            </a:r>
            <a:r>
              <a:rPr lang="en-US" dirty="0" smtClean="0"/>
              <a:t>information necessary for credible assignment results.  </a:t>
            </a:r>
          </a:p>
          <a:p>
            <a:pPr algn="just"/>
            <a:r>
              <a:rPr lang="en-US" b="1" i="1" dirty="0" smtClean="0"/>
              <a:t>It does not say you have to include or use them all in the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237</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5C2D1636-479A-4110-8177-70295B89A544}" type="datetime1">
              <a:rPr lang="en-US" smtClean="0"/>
              <a:pPr/>
              <a:t>5/13/2015</a:t>
            </a:fld>
            <a:endParaRPr lang="en-US"/>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2362200"/>
          </a:xfrm>
        </p:spPr>
        <p:txBody>
          <a:bodyPr>
            <a:normAutofit/>
          </a:bodyPr>
          <a:lstStyle/>
          <a:p>
            <a:pPr algn="just"/>
            <a:r>
              <a:rPr lang="en-US" dirty="0" smtClean="0"/>
              <a:t>USPAP says you have to collect, etc. </a:t>
            </a:r>
            <a:r>
              <a:rPr lang="en-US" b="1" i="1" dirty="0" smtClean="0"/>
              <a:t>all </a:t>
            </a:r>
            <a:r>
              <a:rPr lang="en-US" dirty="0" smtClean="0"/>
              <a:t>information necessary for credible assignment results.  </a:t>
            </a:r>
          </a:p>
          <a:p>
            <a:pPr algn="just"/>
            <a:r>
              <a:rPr lang="en-US" b="1" i="1" dirty="0" smtClean="0"/>
              <a:t>It does not say you have to include or use them all in the report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238</a:t>
            </a:fld>
            <a:endParaRPr lang="en-US" dirty="0"/>
          </a:p>
        </p:txBody>
      </p:sp>
      <p:pic>
        <p:nvPicPr>
          <p:cNvPr id="129026" name="Picture 2" descr="https://encrypted-tbn0.gstatic.com/images?q=tbn:ANd9GcSrevAV-ABP7jT97bi_ASp7WEq_XwTDCRPWGjr7wqBD5gXHnyMS3Q">
            <a:hlinkClick r:id="rId3"/>
          </p:cNvPr>
          <p:cNvPicPr>
            <a:picLocks noChangeAspect="1" noChangeArrowheads="1"/>
          </p:cNvPicPr>
          <p:nvPr/>
        </p:nvPicPr>
        <p:blipFill>
          <a:blip r:embed="rId4" cstate="print"/>
          <a:srcRect/>
          <a:stretch>
            <a:fillRect/>
          </a:stretch>
        </p:blipFill>
        <p:spPr bwMode="auto">
          <a:xfrm>
            <a:off x="6019800" y="457200"/>
            <a:ext cx="2286000" cy="2266950"/>
          </a:xfrm>
          <a:prstGeom prst="rect">
            <a:avLst/>
          </a:prstGeom>
          <a:noFill/>
        </p:spPr>
      </p:pic>
      <p:sp>
        <p:nvSpPr>
          <p:cNvPr id="7" name="Date Placeholder 6"/>
          <p:cNvSpPr>
            <a:spLocks noGrp="1"/>
          </p:cNvSpPr>
          <p:nvPr>
            <p:ph type="dt" sz="half" idx="10"/>
          </p:nvPr>
        </p:nvSpPr>
        <p:spPr/>
        <p:txBody>
          <a:bodyPr/>
          <a:lstStyle/>
          <a:p>
            <a:fld id="{5C2D1636-479A-4110-8177-70295B89A544}" type="datetime1">
              <a:rPr lang="en-US" smtClean="0"/>
              <a:pPr/>
              <a:t>5/13/2015</a:t>
            </a:fld>
            <a:endParaRPr lang="en-US"/>
          </a:p>
        </p:txBody>
      </p:sp>
      <p:sp>
        <p:nvSpPr>
          <p:cNvPr id="8" name="Flowchart: Alternate Process 7"/>
          <p:cNvSpPr/>
          <p:nvPr/>
        </p:nvSpPr>
        <p:spPr>
          <a:xfrm>
            <a:off x="2286000" y="3581400"/>
            <a:ext cx="6019800" cy="3276600"/>
          </a:xfrm>
          <a:prstGeom prst="flowChartAlternateProcess">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See FannieMae Selling Guide, specifically B4-1.3-10, Cost And Income Approach to Value</a:t>
            </a:r>
            <a:r>
              <a:rPr lang="en-US" sz="3200" b="1" u="sng" dirty="0" smtClean="0"/>
              <a:t>, Cost Approach to Value</a:t>
            </a:r>
            <a:endParaRPr lang="en-US" sz="3200" b="1" u="sng"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“The scope of work </a:t>
            </a:r>
            <a:r>
              <a:rPr lang="en-US" i="1" dirty="0" smtClean="0"/>
              <a:t>must</a:t>
            </a:r>
            <a:r>
              <a:rPr lang="en-US" dirty="0" smtClean="0"/>
              <a:t> include the research and </a:t>
            </a:r>
            <a:r>
              <a:rPr lang="en-US" i="1" dirty="0" smtClean="0"/>
              <a:t>analyses</a:t>
            </a:r>
            <a:r>
              <a:rPr lang="en-US" dirty="0" smtClean="0"/>
              <a:t> that are necessary to develop credible assignment results” </a:t>
            </a:r>
            <a:r>
              <a:rPr lang="en-US" sz="1700" dirty="0" smtClean="0"/>
              <a:t>(emphasis added)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239</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B133072B-FED3-47D7-95AF-A99A14D9BED4}" type="datetime1">
              <a:rPr lang="en-US" smtClean="0"/>
              <a:pPr/>
              <a:t>5/13/2015</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COMPETENCY</a:t>
            </a:r>
          </a:p>
          <a:p>
            <a:pPr lvl="2">
              <a:buFont typeface="Wingdings" pitchFamily="2" charset="2"/>
              <a:buChar char="q"/>
            </a:pPr>
            <a:r>
              <a:rPr lang="en-US" sz="3800" dirty="0" smtClean="0"/>
              <a:t>No USPAP definition;</a:t>
            </a:r>
          </a:p>
          <a:p>
            <a:pPr lvl="2">
              <a:buFont typeface="Wingdings" pitchFamily="2" charset="2"/>
              <a:buChar char="q"/>
            </a:pPr>
            <a:r>
              <a:rPr lang="en-US" sz="3800" dirty="0" smtClean="0"/>
              <a:t>No CU/FNMA definition</a:t>
            </a:r>
          </a:p>
          <a:p>
            <a:pPr lvl="2">
              <a:buFont typeface="Wingdings" pitchFamily="2" charset="2"/>
              <a:buChar char="q"/>
            </a:pPr>
            <a:r>
              <a:rPr lang="en-US" sz="3800" dirty="0" smtClean="0"/>
              <a:t>See the two (2) components of competency;</a:t>
            </a:r>
          </a:p>
          <a:p>
            <a:pPr lvl="2">
              <a:buFont typeface="Wingdings" pitchFamily="2" charset="2"/>
              <a:buChar char="q"/>
            </a:pPr>
            <a:r>
              <a:rPr lang="en-US" sz="3800" dirty="0" smtClean="0"/>
              <a:t>See SR1-1(a-c), especially the </a:t>
            </a:r>
            <a:r>
              <a:rPr lang="en-US" sz="3800" u="sng" dirty="0" smtClean="0"/>
              <a:t>Comment</a:t>
            </a:r>
            <a:r>
              <a:rPr lang="en-US" sz="3800" dirty="0" smtClean="0"/>
              <a:t> to SR1-1(a)</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24</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Rounded Rectangular Callout 5"/>
          <p:cNvSpPr/>
          <p:nvPr/>
        </p:nvSpPr>
        <p:spPr>
          <a:xfrm>
            <a:off x="4419600" y="4267200"/>
            <a:ext cx="4191000" cy="2133600"/>
          </a:xfrm>
          <a:prstGeom prst="wedgeRoundRectCallout">
            <a:avLst>
              <a:gd name="adj1" fmla="val -2442"/>
              <a:gd name="adj2" fmla="val -70101"/>
              <a:gd name="adj3" fmla="val 16667"/>
            </a:avLst>
          </a:prstGeom>
          <a:solidFill>
            <a:srgbClr val="FFFF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2"/>
                </a:solidFill>
              </a:rPr>
              <a:t>Those components are JUDGMENT and EXECUTION</a:t>
            </a:r>
            <a:endParaRPr lang="en-US" sz="3200" b="1" dirty="0">
              <a:solidFill>
                <a:schemeClr val="tx2"/>
              </a:solidFill>
            </a:endParaRPr>
          </a:p>
        </p:txBody>
      </p:sp>
      <p:sp>
        <p:nvSpPr>
          <p:cNvPr id="7" name="Date Placeholder 6"/>
          <p:cNvSpPr>
            <a:spLocks noGrp="1"/>
          </p:cNvSpPr>
          <p:nvPr>
            <p:ph type="dt" sz="half" idx="10"/>
          </p:nvPr>
        </p:nvSpPr>
        <p:spPr/>
        <p:txBody>
          <a:bodyPr/>
          <a:lstStyle/>
          <a:p>
            <a:fld id="{0F4F8FDC-D82A-4261-A5AA-ECE27730EF16}" type="datetime1">
              <a:rPr lang="en-US" smtClean="0"/>
              <a:pPr/>
              <a:t>5/13/2015</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“The scope of work </a:t>
            </a:r>
            <a:r>
              <a:rPr lang="en-US" i="1" dirty="0" smtClean="0"/>
              <a:t>must</a:t>
            </a:r>
            <a:r>
              <a:rPr lang="en-US" dirty="0" smtClean="0"/>
              <a:t> include the research and </a:t>
            </a:r>
            <a:r>
              <a:rPr lang="en-US" i="1" dirty="0" smtClean="0"/>
              <a:t>analyses</a:t>
            </a:r>
            <a:r>
              <a:rPr lang="en-US" dirty="0" smtClean="0"/>
              <a:t> that are necessary to develop credible assignment results” </a:t>
            </a:r>
            <a:r>
              <a:rPr lang="en-US" sz="1700" dirty="0" smtClean="0"/>
              <a:t>(emphasis added)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240</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B133072B-FED3-47D7-95AF-A99A14D9BED4}" type="datetime1">
              <a:rPr lang="en-US" smtClean="0"/>
              <a:pPr/>
              <a:t>5/13/2015</a:t>
            </a:fld>
            <a:endParaRPr lang="en-US"/>
          </a:p>
        </p:txBody>
      </p:sp>
      <p:sp>
        <p:nvSpPr>
          <p:cNvPr id="8" name="Rounded Rectangular Callout 7"/>
          <p:cNvSpPr/>
          <p:nvPr/>
        </p:nvSpPr>
        <p:spPr>
          <a:xfrm>
            <a:off x="762000" y="609600"/>
            <a:ext cx="4191000" cy="1981200"/>
          </a:xfrm>
          <a:prstGeom prst="wedgeRoundRectCallout">
            <a:avLst/>
          </a:prstGeom>
          <a:ln>
            <a:solidFill>
              <a:srgbClr val="FFFF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May also include a summary of what the appraiser did NOT do, too</a:t>
            </a:r>
            <a:endParaRPr lang="en-US" sz="2800" b="1"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Applies in residential, commercial &amp; industrial, and agricultural appraisal assignments…</a:t>
            </a:r>
            <a:endParaRPr lang="en-US" sz="1700"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241</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B133072B-FED3-47D7-95AF-A99A14D9BED4}" type="datetime1">
              <a:rPr lang="en-US" smtClean="0"/>
              <a:pPr/>
              <a:t>5/13/2015</a:t>
            </a:fld>
            <a:endParaRPr lang="en-US"/>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…even when the Standard of Value is other than market value (agricultural @ value-in-use)</a:t>
            </a:r>
            <a:endParaRPr lang="en-US" sz="1700"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242</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B133072B-FED3-47D7-95AF-A99A14D9BED4}" type="datetime1">
              <a:rPr lang="en-US" smtClean="0"/>
              <a:pPr/>
              <a:t>5/13/2015</a:t>
            </a:fld>
            <a:endParaRPr lang="en-US"/>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“An appraiser </a:t>
            </a:r>
            <a:r>
              <a:rPr lang="en-US" i="1" dirty="0" smtClean="0"/>
              <a:t>must not </a:t>
            </a:r>
            <a:r>
              <a:rPr lang="en-US" dirty="0" smtClean="0"/>
              <a:t>allow assignment conditions to limit the scope of work [such that the report lacks credibility]” </a:t>
            </a:r>
            <a:r>
              <a:rPr lang="en-US" sz="1700" b="1" dirty="0" smtClean="0"/>
              <a:t>(emphasis added)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243</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C1DAC7D0-E575-469E-9F33-B464745C7BBB}" type="datetime1">
              <a:rPr lang="en-US" smtClean="0"/>
              <a:pPr/>
              <a:t>5/13/2015</a:t>
            </a:fld>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“An appraiser </a:t>
            </a:r>
            <a:r>
              <a:rPr lang="en-US" i="1" dirty="0" smtClean="0"/>
              <a:t>must not </a:t>
            </a:r>
            <a:r>
              <a:rPr lang="en-US" dirty="0" smtClean="0"/>
              <a:t>allow…the client’s  objectives to [result in bias]”</a:t>
            </a:r>
            <a:r>
              <a:rPr lang="en-US" sz="1700" dirty="0" smtClean="0"/>
              <a:t>(emphasis added)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244</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597EEA4A-9671-4BB4-9B50-8C0C5C149651}" type="datetime1">
              <a:rPr lang="en-US" smtClean="0"/>
              <a:pPr/>
              <a:t>5/13/2015</a:t>
            </a:fld>
            <a:endParaRPr lang="en-US"/>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“The report </a:t>
            </a:r>
            <a:r>
              <a:rPr lang="en-US" i="1" dirty="0" smtClean="0"/>
              <a:t>must</a:t>
            </a:r>
            <a:r>
              <a:rPr lang="en-US" dirty="0" smtClean="0"/>
              <a:t> contain sufficient information to allow intended users to understand the </a:t>
            </a:r>
            <a:r>
              <a:rPr lang="en-US" dirty="0" err="1" smtClean="0"/>
              <a:t>SoW</a:t>
            </a:r>
            <a:r>
              <a:rPr lang="en-US" dirty="0" smtClean="0"/>
              <a:t> performed” </a:t>
            </a:r>
            <a:r>
              <a:rPr lang="en-US" sz="1800" dirty="0" smtClean="0"/>
              <a:t>(</a:t>
            </a:r>
            <a:r>
              <a:rPr lang="en-US" sz="1700" dirty="0" smtClean="0"/>
              <a:t>emphasis added)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245</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06534071-EB51-423C-91BC-AFD06ED3642E}" type="datetime1">
              <a:rPr lang="en-US" smtClean="0"/>
              <a:pPr/>
              <a:t>5/13/2015</a:t>
            </a:fld>
            <a:endParaRPr lang="en-US"/>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“The report </a:t>
            </a:r>
            <a:r>
              <a:rPr lang="en-US" i="1" dirty="0" smtClean="0"/>
              <a:t>must</a:t>
            </a:r>
            <a:r>
              <a:rPr lang="en-US" dirty="0" smtClean="0"/>
              <a:t> contain sufficient information to allow intended users to understand the </a:t>
            </a:r>
            <a:r>
              <a:rPr lang="en-US" dirty="0" err="1" smtClean="0"/>
              <a:t>SoW</a:t>
            </a:r>
            <a:r>
              <a:rPr lang="en-US" dirty="0" smtClean="0"/>
              <a:t> performed” </a:t>
            </a:r>
            <a:r>
              <a:rPr lang="en-US" sz="1800" dirty="0" smtClean="0"/>
              <a:t>(</a:t>
            </a:r>
            <a:r>
              <a:rPr lang="en-US" sz="1700" dirty="0" smtClean="0"/>
              <a:t>emphasis added)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246</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06534071-EB51-423C-91BC-AFD06ED3642E}" type="datetime1">
              <a:rPr lang="en-US" smtClean="0"/>
              <a:pPr/>
              <a:t>5/13/2015</a:t>
            </a:fld>
            <a:endParaRPr lang="en-US"/>
          </a:p>
        </p:txBody>
      </p:sp>
      <p:sp>
        <p:nvSpPr>
          <p:cNvPr id="8" name="Rounded Rectangular Callout 7"/>
          <p:cNvSpPr/>
          <p:nvPr/>
        </p:nvSpPr>
        <p:spPr>
          <a:xfrm>
            <a:off x="533400" y="4953000"/>
            <a:ext cx="3429000" cy="1524000"/>
          </a:xfrm>
          <a:prstGeom prst="wedgeRoundRectCallout">
            <a:avLst>
              <a:gd name="adj1" fmla="val 78312"/>
              <a:gd name="adj2" fmla="val -79808"/>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Pre-printed boilerplate likely will </a:t>
            </a:r>
            <a:r>
              <a:rPr lang="en-US" sz="2400" b="1" i="1" dirty="0" smtClean="0"/>
              <a:t>not</a:t>
            </a:r>
            <a:r>
              <a:rPr lang="en-US" sz="2400" b="1" dirty="0" smtClean="0"/>
              <a:t> work here</a:t>
            </a:r>
            <a:endParaRPr lang="en-US" sz="2400" b="1"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“The report </a:t>
            </a:r>
            <a:r>
              <a:rPr lang="en-US" i="1" dirty="0" smtClean="0"/>
              <a:t>must</a:t>
            </a:r>
            <a:r>
              <a:rPr lang="en-US" dirty="0" smtClean="0"/>
              <a:t> contain sufficient information [to…disclose] research and analyses </a:t>
            </a:r>
            <a:r>
              <a:rPr lang="en-US" i="1" dirty="0" smtClean="0"/>
              <a:t>not </a:t>
            </a:r>
            <a:r>
              <a:rPr lang="en-US" dirty="0" smtClean="0"/>
              <a:t>performed” </a:t>
            </a:r>
            <a:r>
              <a:rPr lang="en-US" sz="1800" dirty="0" smtClean="0"/>
              <a:t>(</a:t>
            </a:r>
            <a:r>
              <a:rPr lang="en-US" sz="1700" dirty="0" smtClean="0"/>
              <a:t>emphasis added)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247</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6BE36D08-8F1A-4960-83CF-D23D7B89D908}" type="datetime1">
              <a:rPr lang="en-US" smtClean="0"/>
              <a:pPr/>
              <a:t>5/13/2015</a:t>
            </a:fld>
            <a:endParaRPr lang="en-US"/>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“The report </a:t>
            </a:r>
            <a:r>
              <a:rPr lang="en-US" i="1" dirty="0" smtClean="0"/>
              <a:t>must</a:t>
            </a:r>
            <a:r>
              <a:rPr lang="en-US" dirty="0" smtClean="0"/>
              <a:t> contain sufficient information [to…disclose] research and analyses </a:t>
            </a:r>
            <a:r>
              <a:rPr lang="en-US" i="1" dirty="0" smtClean="0"/>
              <a:t>not </a:t>
            </a:r>
            <a:r>
              <a:rPr lang="en-US" dirty="0" smtClean="0"/>
              <a:t>performed” </a:t>
            </a:r>
            <a:r>
              <a:rPr lang="en-US" sz="1800" dirty="0" smtClean="0"/>
              <a:t>(</a:t>
            </a:r>
            <a:r>
              <a:rPr lang="en-US" sz="1700" dirty="0" smtClean="0"/>
              <a:t>emphasis added)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248</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6BE36D08-8F1A-4960-83CF-D23D7B89D908}" type="datetime1">
              <a:rPr lang="en-US" smtClean="0"/>
              <a:pPr/>
              <a:t>5/13/2015</a:t>
            </a:fld>
            <a:endParaRPr lang="en-US"/>
          </a:p>
        </p:txBody>
      </p:sp>
      <p:sp>
        <p:nvSpPr>
          <p:cNvPr id="8" name="Rounded Rectangular Callout 7"/>
          <p:cNvSpPr/>
          <p:nvPr/>
        </p:nvSpPr>
        <p:spPr>
          <a:xfrm>
            <a:off x="4648200" y="4724400"/>
            <a:ext cx="3962400" cy="1371600"/>
          </a:xfrm>
          <a:prstGeom prst="wedgeRoundRectCallout">
            <a:avLst>
              <a:gd name="adj1" fmla="val -103781"/>
              <a:gd name="adj2" fmla="val -6846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i="1" dirty="0" smtClean="0"/>
              <a:t>Very </a:t>
            </a:r>
            <a:r>
              <a:rPr lang="en-US" sz="2800" b="1" dirty="0" smtClean="0"/>
              <a:t>prevalent in Court and eminent domain assignments</a:t>
            </a:r>
            <a:endParaRPr lang="en-US" sz="2800" b="1"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SCOPE OF WORK RULE</a:t>
            </a:r>
          </a:p>
          <a:p>
            <a:pPr algn="just"/>
            <a:r>
              <a:rPr lang="en-US" dirty="0" smtClean="0"/>
              <a:t>The workfile contains the appraiser’s scope of work, and the report contains a summary of the appraiser’s scope of work</a:t>
            </a:r>
            <a:endParaRPr lang="en-US" sz="1700"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249</a:t>
            </a:fld>
            <a:endParaRPr lang="en-US" dirty="0"/>
          </a:p>
        </p:txBody>
      </p:sp>
      <p:pic>
        <p:nvPicPr>
          <p:cNvPr id="132100" name="Picture 4" descr="https://encrypted-tbn3.gstatic.com/images?q=tbn:ANd9GcRzK9ThXC8SQbPQRFGXqMdf6breYCYhCraBLzGshdsaCPXeX_1BBg">
            <a:hlinkClick r:id="rId3"/>
          </p:cNvPr>
          <p:cNvPicPr>
            <a:picLocks noChangeAspect="1" noChangeArrowheads="1"/>
          </p:cNvPicPr>
          <p:nvPr/>
        </p:nvPicPr>
        <p:blipFill>
          <a:blip r:embed="rId4" cstate="print"/>
          <a:srcRect/>
          <a:stretch>
            <a:fillRect/>
          </a:stretch>
        </p:blipFill>
        <p:spPr bwMode="auto">
          <a:xfrm>
            <a:off x="5715000" y="685800"/>
            <a:ext cx="2819400" cy="22860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6BE36D08-8F1A-4960-83CF-D23D7B89D908}" type="datetime1">
              <a:rPr lang="en-US" smtClean="0"/>
              <a:pPr/>
              <a:t>5/13/2015</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DUE DILIGENCE</a:t>
            </a:r>
          </a:p>
          <a:p>
            <a:pPr lvl="2">
              <a:buFont typeface="Wingdings" pitchFamily="2" charset="2"/>
              <a:buChar char="q"/>
            </a:pPr>
            <a:r>
              <a:rPr lang="en-US" sz="3800" dirty="0" smtClean="0"/>
              <a:t>Part of </a:t>
            </a:r>
            <a:r>
              <a:rPr lang="en-US" sz="3800" i="1" dirty="0" smtClean="0"/>
              <a:t>competency</a:t>
            </a:r>
            <a:r>
              <a:rPr lang="en-US" sz="3800" dirty="0" smtClean="0"/>
              <a:t>;</a:t>
            </a:r>
          </a:p>
          <a:p>
            <a:pPr lvl="2">
              <a:buFont typeface="Wingdings" pitchFamily="2" charset="2"/>
              <a:buChar char="q"/>
            </a:pPr>
            <a:r>
              <a:rPr lang="en-US" sz="3800" dirty="0" smtClean="0"/>
              <a:t>See SR1-1(b) and its </a:t>
            </a:r>
            <a:r>
              <a:rPr lang="en-US" sz="3800" u="sng" dirty="0" smtClean="0"/>
              <a:t>Comment</a:t>
            </a:r>
            <a:r>
              <a:rPr lang="en-US" sz="3800" dirty="0" smtClean="0"/>
              <a:t>;</a:t>
            </a:r>
          </a:p>
          <a:p>
            <a:pPr lvl="2">
              <a:buFont typeface="Wingdings" pitchFamily="2" charset="2"/>
              <a:buChar char="q"/>
            </a:pPr>
            <a:r>
              <a:rPr lang="en-US" sz="3800" dirty="0" smtClean="0"/>
              <a:t>See SR 1-1(c) and its </a:t>
            </a:r>
            <a:r>
              <a:rPr lang="en-US" sz="3800" u="sng" dirty="0" smtClean="0"/>
              <a:t>Comment</a:t>
            </a:r>
          </a:p>
          <a:p>
            <a:pPr lvl="2">
              <a:buFont typeface="Wingdings" pitchFamily="2" charset="2"/>
              <a:buChar char="q"/>
            </a:pPr>
            <a:r>
              <a:rPr lang="en-US" sz="3800" dirty="0" smtClean="0"/>
              <a:t>Part of CU</a:t>
            </a:r>
          </a:p>
          <a:p>
            <a:pPr lvl="2">
              <a:buNone/>
            </a:pPr>
            <a:endParaRPr lang="en-US" sz="38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25</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7" name="Date Placeholder 6"/>
          <p:cNvSpPr>
            <a:spLocks noGrp="1"/>
          </p:cNvSpPr>
          <p:nvPr>
            <p:ph type="dt" sz="half" idx="10"/>
          </p:nvPr>
        </p:nvSpPr>
        <p:spPr/>
        <p:txBody>
          <a:bodyPr/>
          <a:lstStyle/>
          <a:p>
            <a:fld id="{2428ABCB-5979-4F54-B60D-C1EDE65BF8BB}" type="datetime1">
              <a:rPr lang="en-US" smtClean="0"/>
              <a:pPr/>
              <a:t>5/13/2015</a:t>
            </a:fld>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rmAutofit/>
          </a:bodyPr>
          <a:lstStyle/>
          <a:p>
            <a:pPr algn="l"/>
            <a:r>
              <a:rPr lang="en-US" sz="3600" b="1" dirty="0" smtClean="0"/>
              <a:t>HIGHEST AND BEST USE</a:t>
            </a:r>
          </a:p>
          <a:p>
            <a:pPr algn="just"/>
            <a:r>
              <a:rPr lang="en-US" sz="3600" dirty="0" smtClean="0"/>
              <a:t>Warning!  What follows may be </a:t>
            </a:r>
            <a:r>
              <a:rPr lang="en-US" sz="3600" b="1" i="1" dirty="0" smtClean="0"/>
              <a:t>controversial</a:t>
            </a:r>
            <a:r>
              <a:rPr lang="en-US" sz="3600" dirty="0" smtClean="0"/>
              <a:t> and may cause appraisers to doubt!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250</a:t>
            </a:fld>
            <a:endParaRPr lang="en-US" dirty="0"/>
          </a:p>
        </p:txBody>
      </p:sp>
      <p:sp>
        <p:nvSpPr>
          <p:cNvPr id="9" name="Date Placeholder 8"/>
          <p:cNvSpPr>
            <a:spLocks noGrp="1"/>
          </p:cNvSpPr>
          <p:nvPr>
            <p:ph type="dt" sz="half" idx="10"/>
          </p:nvPr>
        </p:nvSpPr>
        <p:spPr/>
        <p:txBody>
          <a:bodyPr/>
          <a:lstStyle/>
          <a:p>
            <a:fld id="{414297BB-A067-4E3C-AD18-0FE59145F2C3}" type="datetime1">
              <a:rPr lang="en-US" smtClean="0"/>
              <a:pPr/>
              <a:t>5/13/2015</a:t>
            </a:fld>
            <a:endParaRPr lang="en-US"/>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rmAutofit/>
          </a:bodyPr>
          <a:lstStyle/>
          <a:p>
            <a:pPr algn="l"/>
            <a:r>
              <a:rPr lang="en-US" sz="3600" b="1" dirty="0" smtClean="0"/>
              <a:t>HIGHEST AND BEST USE</a:t>
            </a:r>
          </a:p>
          <a:p>
            <a:pPr algn="just"/>
            <a:r>
              <a:rPr lang="en-US" sz="3600" dirty="0" smtClean="0"/>
              <a:t>How many highest and best use analyses does the typical residential appraisal need?...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251</a:t>
            </a:fld>
            <a:endParaRPr lang="en-US" dirty="0"/>
          </a:p>
        </p:txBody>
      </p:sp>
      <p:sp>
        <p:nvSpPr>
          <p:cNvPr id="9" name="Date Placeholder 8"/>
          <p:cNvSpPr>
            <a:spLocks noGrp="1"/>
          </p:cNvSpPr>
          <p:nvPr>
            <p:ph type="dt" sz="half" idx="10"/>
          </p:nvPr>
        </p:nvSpPr>
        <p:spPr/>
        <p:txBody>
          <a:bodyPr/>
          <a:lstStyle/>
          <a:p>
            <a:fld id="{414297BB-A067-4E3C-AD18-0FE59145F2C3}" type="datetime1">
              <a:rPr lang="en-US" smtClean="0"/>
              <a:pPr/>
              <a:t>5/13/2015</a:t>
            </a:fld>
            <a:endParaRPr lang="en-US"/>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rmAutofit/>
          </a:bodyPr>
          <a:lstStyle/>
          <a:p>
            <a:pPr algn="l"/>
            <a:r>
              <a:rPr lang="en-US" sz="3600" b="1" dirty="0" smtClean="0"/>
              <a:t>HIGHEST AND BEST USE</a:t>
            </a:r>
          </a:p>
          <a:p>
            <a:pPr algn="l"/>
            <a:r>
              <a:rPr lang="en-US" sz="3600" dirty="0" smtClean="0"/>
              <a:t>How many highest and best use analyses apply to the subject?...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252</a:t>
            </a:fld>
            <a:endParaRPr lang="en-US" dirty="0"/>
          </a:p>
        </p:txBody>
      </p:sp>
      <p:sp>
        <p:nvSpPr>
          <p:cNvPr id="8" name="Date Placeholder 7"/>
          <p:cNvSpPr>
            <a:spLocks noGrp="1"/>
          </p:cNvSpPr>
          <p:nvPr>
            <p:ph type="dt" sz="half" idx="10"/>
          </p:nvPr>
        </p:nvSpPr>
        <p:spPr/>
        <p:txBody>
          <a:bodyPr/>
          <a:lstStyle/>
          <a:p>
            <a:fld id="{0AB5ABED-171C-406C-BE40-7903637FE048}" type="datetime1">
              <a:rPr lang="en-US" smtClean="0"/>
              <a:pPr/>
              <a:t>5/13/2015</a:t>
            </a:fld>
            <a:endParaRPr lang="en-US"/>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3124200"/>
          </a:xfrm>
        </p:spPr>
        <p:txBody>
          <a:bodyPr>
            <a:normAutofit/>
          </a:bodyPr>
          <a:lstStyle/>
          <a:p>
            <a:pPr algn="l"/>
            <a:r>
              <a:rPr lang="en-US" sz="2400" b="1" dirty="0" smtClean="0"/>
              <a:t>HIGHEST AND BEST USE DEFINITION:</a:t>
            </a:r>
          </a:p>
          <a:p>
            <a:pPr algn="l"/>
            <a:r>
              <a:rPr lang="en-US" sz="2800" dirty="0" smtClean="0"/>
              <a:t>…The reasonably probable and legal use of vacant land or an improved property that is (</a:t>
            </a:r>
            <a:r>
              <a:rPr lang="en-US" sz="2800" dirty="0" err="1" smtClean="0"/>
              <a:t>i</a:t>
            </a:r>
            <a:r>
              <a:rPr lang="en-US" sz="2800" dirty="0" smtClean="0"/>
              <a:t>) physically possible, (ii) legally permissible, (iii) appropriately supported, (iv) financially feasible, and (v) that results in the highest value.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253</a:t>
            </a:fld>
            <a:endParaRPr lang="en-US" dirty="0"/>
          </a:p>
        </p:txBody>
      </p:sp>
      <p:sp>
        <p:nvSpPr>
          <p:cNvPr id="8" name="Date Placeholder 7"/>
          <p:cNvSpPr>
            <a:spLocks noGrp="1"/>
          </p:cNvSpPr>
          <p:nvPr>
            <p:ph type="dt" sz="half" idx="10"/>
          </p:nvPr>
        </p:nvSpPr>
        <p:spPr/>
        <p:txBody>
          <a:bodyPr/>
          <a:lstStyle/>
          <a:p>
            <a:fld id="{4B68D5FE-B130-4C64-94C0-EC48D931166E}" type="datetime1">
              <a:rPr lang="en-US" smtClean="0"/>
              <a:pPr/>
              <a:t>5/13/2015</a:t>
            </a:fld>
            <a:endParaRPr lang="en-US"/>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Autofit/>
          </a:bodyPr>
          <a:lstStyle/>
          <a:p>
            <a:pPr algn="l"/>
            <a:r>
              <a:rPr lang="en-US" sz="3200" b="1" dirty="0" smtClean="0"/>
              <a:t>HIGHEST AND BEST USE DEFINITION:</a:t>
            </a:r>
          </a:p>
          <a:p>
            <a:pPr algn="l"/>
            <a:r>
              <a:rPr lang="en-US" sz="3200" b="1" dirty="0" smtClean="0"/>
              <a:t>“…reasonably probable…” </a:t>
            </a:r>
            <a:r>
              <a:rPr lang="en-US" sz="3200" dirty="0" smtClean="0"/>
              <a:t>involves some type of statistical analysis (probability) of the possible uses, as well as their comparison one to another…</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254</a:t>
            </a:fld>
            <a:endParaRPr lang="en-US" dirty="0"/>
          </a:p>
        </p:txBody>
      </p:sp>
      <p:sp>
        <p:nvSpPr>
          <p:cNvPr id="8" name="Date Placeholder 7"/>
          <p:cNvSpPr>
            <a:spLocks noGrp="1"/>
          </p:cNvSpPr>
          <p:nvPr>
            <p:ph type="dt" sz="half" idx="10"/>
          </p:nvPr>
        </p:nvSpPr>
        <p:spPr/>
        <p:txBody>
          <a:bodyPr/>
          <a:lstStyle/>
          <a:p>
            <a:fld id="{946DEF27-B65A-4F36-90E0-69AE87329ADE}" type="datetime1">
              <a:rPr lang="en-US" smtClean="0"/>
              <a:pPr/>
              <a:t>5/13/2015</a:t>
            </a:fld>
            <a:endParaRPr 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Autofit/>
          </a:bodyPr>
          <a:lstStyle/>
          <a:p>
            <a:pPr algn="l"/>
            <a:r>
              <a:rPr lang="en-US" sz="2800" b="1" dirty="0" smtClean="0"/>
              <a:t>HIGHEST AND BEST USE DEFINITION:</a:t>
            </a:r>
          </a:p>
          <a:p>
            <a:pPr algn="l"/>
            <a:r>
              <a:rPr lang="en-US" sz="2800" b="1" dirty="0" smtClean="0"/>
              <a:t>“…legal use…” </a:t>
            </a:r>
            <a:r>
              <a:rPr lang="en-US" sz="2800" dirty="0" smtClean="0"/>
              <a:t>involves the appraiser’s thorough knowledge and understanding of the zoning and/or land use plan regulations, deed restrictions, etc. for </a:t>
            </a:r>
            <a:r>
              <a:rPr lang="en-US" sz="2800" i="1" dirty="0" smtClean="0"/>
              <a:t>both</a:t>
            </a:r>
            <a:r>
              <a:rPr lang="en-US" sz="2800" dirty="0" smtClean="0"/>
              <a:t> the subject and the comps…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255</a:t>
            </a:fld>
            <a:endParaRPr lang="en-US" dirty="0"/>
          </a:p>
        </p:txBody>
      </p:sp>
      <p:sp>
        <p:nvSpPr>
          <p:cNvPr id="8" name="Date Placeholder 7"/>
          <p:cNvSpPr>
            <a:spLocks noGrp="1"/>
          </p:cNvSpPr>
          <p:nvPr>
            <p:ph type="dt" sz="half" idx="10"/>
          </p:nvPr>
        </p:nvSpPr>
        <p:spPr/>
        <p:txBody>
          <a:bodyPr/>
          <a:lstStyle/>
          <a:p>
            <a:fld id="{2328122D-8997-4F4C-A036-36B1F49AD9C6}" type="datetime1">
              <a:rPr lang="en-US" smtClean="0"/>
              <a:pPr/>
              <a:t>5/13/2015</a:t>
            </a:fld>
            <a:endParaRPr lang="en-US"/>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rmAutofit/>
          </a:bodyPr>
          <a:lstStyle/>
          <a:p>
            <a:pPr algn="l"/>
            <a:r>
              <a:rPr lang="en-US" sz="3200" b="1" dirty="0" smtClean="0"/>
              <a:t>HIGHEST AND BEST USE DEFINITION:</a:t>
            </a:r>
          </a:p>
          <a:p>
            <a:pPr algn="l"/>
            <a:r>
              <a:rPr lang="en-US" sz="3200" b="1" dirty="0" smtClean="0"/>
              <a:t>“…physically possible use…” </a:t>
            </a:r>
            <a:r>
              <a:rPr lang="en-US" sz="3200" dirty="0" smtClean="0"/>
              <a:t>means you can’t build a 1-story10,000 square foot house on an 8,000 square foot site…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256</a:t>
            </a:fld>
            <a:endParaRPr lang="en-US" dirty="0"/>
          </a:p>
        </p:txBody>
      </p:sp>
      <p:sp>
        <p:nvSpPr>
          <p:cNvPr id="8" name="Date Placeholder 7"/>
          <p:cNvSpPr>
            <a:spLocks noGrp="1"/>
          </p:cNvSpPr>
          <p:nvPr>
            <p:ph type="dt" sz="half" idx="10"/>
          </p:nvPr>
        </p:nvSpPr>
        <p:spPr/>
        <p:txBody>
          <a:bodyPr/>
          <a:lstStyle/>
          <a:p>
            <a:fld id="{94073AC5-CEF5-41C5-98AC-8C8D0F9DCD07}" type="datetime1">
              <a:rPr lang="en-US" smtClean="0"/>
              <a:pPr/>
              <a:t>5/13/2015</a:t>
            </a:fld>
            <a:endParaRPr lang="en-US"/>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rmAutofit/>
          </a:bodyPr>
          <a:lstStyle/>
          <a:p>
            <a:pPr algn="l"/>
            <a:r>
              <a:rPr lang="en-US" sz="3200" b="1" dirty="0" smtClean="0"/>
              <a:t>HIGHEST AND BEST USE DEFINITION:</a:t>
            </a:r>
          </a:p>
          <a:p>
            <a:pPr algn="l"/>
            <a:r>
              <a:rPr lang="en-US" sz="3200" b="1" dirty="0" smtClean="0"/>
              <a:t>“…legally permissible use…” </a:t>
            </a:r>
            <a:r>
              <a:rPr lang="en-US" sz="3200" dirty="0" smtClean="0"/>
              <a:t>means one the zoning and land use permit.  If a use is not legal, it </a:t>
            </a:r>
            <a:r>
              <a:rPr lang="en-US" sz="3200" b="1" dirty="0" smtClean="0"/>
              <a:t>cannot be the highest and best use</a:t>
            </a:r>
            <a:r>
              <a:rPr lang="en-US" sz="3200"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257</a:t>
            </a:fld>
            <a:endParaRPr lang="en-US" dirty="0"/>
          </a:p>
        </p:txBody>
      </p:sp>
      <p:sp>
        <p:nvSpPr>
          <p:cNvPr id="8" name="Date Placeholder 7"/>
          <p:cNvSpPr>
            <a:spLocks noGrp="1"/>
          </p:cNvSpPr>
          <p:nvPr>
            <p:ph type="dt" sz="half" idx="10"/>
          </p:nvPr>
        </p:nvSpPr>
        <p:spPr/>
        <p:txBody>
          <a:bodyPr/>
          <a:lstStyle/>
          <a:p>
            <a:fld id="{A91F0CE7-24F3-4A2F-8AF6-B088FB6B126C}" type="datetime1">
              <a:rPr lang="en-US" smtClean="0"/>
              <a:pPr/>
              <a:t>5/13/2015</a:t>
            </a:fld>
            <a:endParaRPr lang="en-US"/>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rmAutofit/>
          </a:bodyPr>
          <a:lstStyle/>
          <a:p>
            <a:pPr algn="l"/>
            <a:r>
              <a:rPr lang="en-US" sz="3200" b="1" dirty="0" smtClean="0"/>
              <a:t>HIGHEST AND BEST USE DEFINITION:</a:t>
            </a:r>
          </a:p>
          <a:p>
            <a:pPr algn="l"/>
            <a:r>
              <a:rPr lang="en-US" sz="3200" b="1" dirty="0" smtClean="0"/>
              <a:t>“…legally permissible use…” </a:t>
            </a:r>
            <a:r>
              <a:rPr lang="en-US" sz="3200" dirty="0" smtClean="0"/>
              <a:t>means one the zoning and land use permit.  If a use is not legal, it </a:t>
            </a:r>
            <a:r>
              <a:rPr lang="en-US" sz="3200" b="1" dirty="0" smtClean="0"/>
              <a:t>cannot be the highest and best use</a:t>
            </a:r>
            <a:r>
              <a:rPr lang="en-US" sz="3200"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258</a:t>
            </a:fld>
            <a:endParaRPr lang="en-US" dirty="0"/>
          </a:p>
        </p:txBody>
      </p:sp>
      <p:sp>
        <p:nvSpPr>
          <p:cNvPr id="8" name="Date Placeholder 7"/>
          <p:cNvSpPr>
            <a:spLocks noGrp="1"/>
          </p:cNvSpPr>
          <p:nvPr>
            <p:ph type="dt" sz="half" idx="10"/>
          </p:nvPr>
        </p:nvSpPr>
        <p:spPr/>
        <p:txBody>
          <a:bodyPr/>
          <a:lstStyle/>
          <a:p>
            <a:fld id="{A91F0CE7-24F3-4A2F-8AF6-B088FB6B126C}" type="datetime1">
              <a:rPr lang="en-US" smtClean="0"/>
              <a:pPr/>
              <a:t>5/13/2015</a:t>
            </a:fld>
            <a:endParaRPr lang="en-US"/>
          </a:p>
        </p:txBody>
      </p:sp>
      <p:sp>
        <p:nvSpPr>
          <p:cNvPr id="7" name="Flowchart: Alternate Process 6"/>
          <p:cNvSpPr/>
          <p:nvPr/>
        </p:nvSpPr>
        <p:spPr>
          <a:xfrm>
            <a:off x="5257800" y="4724400"/>
            <a:ext cx="3505200" cy="1600200"/>
          </a:xfrm>
          <a:prstGeom prst="flowChartAlternateProces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Exception is a legal but non-conforming use</a:t>
            </a:r>
            <a:endParaRPr lang="en-US" sz="2800" b="1"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rmAutofit/>
          </a:bodyPr>
          <a:lstStyle/>
          <a:p>
            <a:pPr algn="l"/>
            <a:r>
              <a:rPr lang="en-US" sz="3200" b="1" dirty="0" smtClean="0"/>
              <a:t>HIGHEST AND BEST USE DEFINITION:</a:t>
            </a:r>
          </a:p>
          <a:p>
            <a:pPr algn="l"/>
            <a:r>
              <a:rPr lang="en-US" sz="3200" b="1" dirty="0" smtClean="0"/>
              <a:t>“…appropriately supported…” </a:t>
            </a:r>
            <a:r>
              <a:rPr lang="en-US" sz="3200" dirty="0" smtClean="0"/>
              <a:t>means demand; i.e., the market wants it.  If the market is not buying geodesic-dome houses, why build one?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259</a:t>
            </a:fld>
            <a:endParaRPr lang="en-US" dirty="0"/>
          </a:p>
        </p:txBody>
      </p:sp>
      <p:sp>
        <p:nvSpPr>
          <p:cNvPr id="8" name="Date Placeholder 7"/>
          <p:cNvSpPr>
            <a:spLocks noGrp="1"/>
          </p:cNvSpPr>
          <p:nvPr>
            <p:ph type="dt" sz="half" idx="10"/>
          </p:nvPr>
        </p:nvSpPr>
        <p:spPr/>
        <p:txBody>
          <a:bodyPr/>
          <a:lstStyle/>
          <a:p>
            <a:fld id="{E7ADA5B7-6B1F-4FFB-9367-B621F955C43E}" type="datetime1">
              <a:rPr lang="en-US" smtClean="0"/>
              <a:pPr/>
              <a:t>5/13/2015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DUE DILIGENCE</a:t>
            </a:r>
          </a:p>
          <a:p>
            <a:pPr lvl="2">
              <a:buFont typeface="Wingdings" pitchFamily="2" charset="2"/>
              <a:buChar char="q"/>
            </a:pPr>
            <a:r>
              <a:rPr lang="en-US" sz="3800" dirty="0" smtClean="0"/>
              <a:t>Part of </a:t>
            </a:r>
            <a:r>
              <a:rPr lang="en-US" sz="3800" i="1" dirty="0" smtClean="0"/>
              <a:t>competency</a:t>
            </a:r>
            <a:r>
              <a:rPr lang="en-US" sz="3800" dirty="0" smtClean="0"/>
              <a:t>;</a:t>
            </a:r>
          </a:p>
          <a:p>
            <a:pPr lvl="2">
              <a:buFont typeface="Wingdings" pitchFamily="2" charset="2"/>
              <a:buChar char="q"/>
            </a:pPr>
            <a:r>
              <a:rPr lang="en-US" sz="3800" dirty="0" smtClean="0"/>
              <a:t>See SR1-1(b) and its </a:t>
            </a:r>
            <a:r>
              <a:rPr lang="en-US" sz="3800" u="sng" dirty="0" smtClean="0"/>
              <a:t>Comment</a:t>
            </a:r>
            <a:r>
              <a:rPr lang="en-US" sz="3800" dirty="0" smtClean="0"/>
              <a:t>;</a:t>
            </a:r>
          </a:p>
          <a:p>
            <a:pPr lvl="2">
              <a:buFont typeface="Wingdings" pitchFamily="2" charset="2"/>
              <a:buChar char="q"/>
            </a:pPr>
            <a:r>
              <a:rPr lang="en-US" sz="3800" dirty="0" smtClean="0"/>
              <a:t>See SR 1-1(c) and its </a:t>
            </a:r>
            <a:r>
              <a:rPr lang="en-US" sz="3800" u="sng" dirty="0" smtClean="0"/>
              <a:t>Comment</a:t>
            </a:r>
          </a:p>
          <a:p>
            <a:pPr lvl="2">
              <a:buFont typeface="Wingdings" pitchFamily="2" charset="2"/>
              <a:buChar char="q"/>
            </a:pPr>
            <a:r>
              <a:rPr lang="en-US" sz="3800" dirty="0" smtClean="0"/>
              <a:t>Part of CU</a:t>
            </a:r>
          </a:p>
          <a:p>
            <a:pPr lvl="2">
              <a:buNone/>
            </a:pPr>
            <a:endParaRPr lang="en-US" sz="38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26</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7" name="Date Placeholder 6"/>
          <p:cNvSpPr>
            <a:spLocks noGrp="1"/>
          </p:cNvSpPr>
          <p:nvPr>
            <p:ph type="dt" sz="half" idx="10"/>
          </p:nvPr>
        </p:nvSpPr>
        <p:spPr/>
        <p:txBody>
          <a:bodyPr/>
          <a:lstStyle/>
          <a:p>
            <a:fld id="{2428ABCB-5979-4F54-B60D-C1EDE65BF8BB}" type="datetime1">
              <a:rPr lang="en-US" smtClean="0"/>
              <a:pPr/>
              <a:t>5/13/2015</a:t>
            </a:fld>
            <a:endParaRPr lang="en-US"/>
          </a:p>
        </p:txBody>
      </p:sp>
      <p:sp>
        <p:nvSpPr>
          <p:cNvPr id="8" name="Rounded Rectangular Callout 7"/>
          <p:cNvSpPr/>
          <p:nvPr/>
        </p:nvSpPr>
        <p:spPr>
          <a:xfrm>
            <a:off x="5105400" y="3429000"/>
            <a:ext cx="3810000" cy="2514600"/>
          </a:xfrm>
          <a:prstGeom prst="wedgeRoundRectCallout">
            <a:avLst>
              <a:gd name="adj1" fmla="val -83910"/>
              <a:gd name="adj2" fmla="val -109995"/>
              <a:gd name="adj3" fmla="val 16667"/>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A </a:t>
            </a:r>
            <a:r>
              <a:rPr lang="en-US" sz="2800" b="1" i="1" dirty="0" smtClean="0">
                <a:solidFill>
                  <a:srgbClr val="FFFF00"/>
                </a:solidFill>
              </a:rPr>
              <a:t>COMMON CHARGE  </a:t>
            </a:r>
            <a:r>
              <a:rPr lang="en-US" sz="2800" b="1" dirty="0" smtClean="0">
                <a:solidFill>
                  <a:srgbClr val="FFFF00"/>
                </a:solidFill>
              </a:rPr>
              <a:t>IS FAILURE TO EXERCISE PROPER DUE DILIGENCE</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rmAutofit/>
          </a:bodyPr>
          <a:lstStyle/>
          <a:p>
            <a:pPr algn="l"/>
            <a:r>
              <a:rPr lang="en-US" sz="3200" b="1" dirty="0" smtClean="0"/>
              <a:t>HIGHEST AND BEST USE DEFINITION:</a:t>
            </a:r>
          </a:p>
          <a:p>
            <a:pPr algn="l"/>
            <a:r>
              <a:rPr lang="en-US" sz="3200" b="1" dirty="0" smtClean="0"/>
              <a:t>“…financially feasible…” </a:t>
            </a:r>
            <a:r>
              <a:rPr lang="en-US" sz="3200" dirty="0" smtClean="0"/>
              <a:t>means the cost to build (including all profits) is less than (or maybe even equal to) the market value (but not more).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260</a:t>
            </a:fld>
            <a:endParaRPr lang="en-US" dirty="0"/>
          </a:p>
        </p:txBody>
      </p:sp>
      <p:sp>
        <p:nvSpPr>
          <p:cNvPr id="8" name="Date Placeholder 7"/>
          <p:cNvSpPr>
            <a:spLocks noGrp="1"/>
          </p:cNvSpPr>
          <p:nvPr>
            <p:ph type="dt" sz="half" idx="10"/>
          </p:nvPr>
        </p:nvSpPr>
        <p:spPr/>
        <p:txBody>
          <a:bodyPr/>
          <a:lstStyle/>
          <a:p>
            <a:fld id="{FD6E3C05-DBDA-4E98-8197-AFB9DE5EB2B0}" type="datetime1">
              <a:rPr lang="en-US" smtClean="0"/>
              <a:pPr/>
              <a:t>5/13/2015</a:t>
            </a:fld>
            <a:endParaRPr lang="en-US"/>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200" b="1" dirty="0" smtClean="0"/>
              <a:t>HIGHEST AND BEST USE DEFINITION:</a:t>
            </a:r>
          </a:p>
          <a:p>
            <a:pPr algn="l"/>
            <a:r>
              <a:rPr lang="en-US" sz="3200" b="1" dirty="0" smtClean="0"/>
              <a:t>“…highest value…” </a:t>
            </a:r>
            <a:r>
              <a:rPr lang="en-US" sz="3200" dirty="0" smtClean="0"/>
              <a:t>means just that.  There are likely many financially feasible uses, but which one of them results in the </a:t>
            </a:r>
            <a:r>
              <a:rPr lang="en-US" sz="3200" i="1" dirty="0" smtClean="0"/>
              <a:t>highest value</a:t>
            </a:r>
            <a:r>
              <a:rPr lang="en-US" sz="3200" dirty="0" smtClean="0"/>
              <a:t>.  That </a:t>
            </a:r>
            <a:r>
              <a:rPr lang="en-US" sz="3200" i="1" dirty="0" smtClean="0"/>
              <a:t>one</a:t>
            </a:r>
            <a:r>
              <a:rPr lang="en-US" sz="3200" dirty="0" smtClean="0"/>
              <a:t> is the highest and best use.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261</a:t>
            </a:fld>
            <a:endParaRPr lang="en-US" dirty="0"/>
          </a:p>
        </p:txBody>
      </p:sp>
      <p:sp>
        <p:nvSpPr>
          <p:cNvPr id="8" name="Date Placeholder 7"/>
          <p:cNvSpPr>
            <a:spLocks noGrp="1"/>
          </p:cNvSpPr>
          <p:nvPr>
            <p:ph type="dt" sz="half" idx="10"/>
          </p:nvPr>
        </p:nvSpPr>
        <p:spPr/>
        <p:txBody>
          <a:bodyPr/>
          <a:lstStyle/>
          <a:p>
            <a:fld id="{BF7A2AC4-A946-420E-BEE6-5E18A7BEC4DD}" type="datetime1">
              <a:rPr lang="en-US" smtClean="0"/>
              <a:pPr/>
              <a:t>5/13/2015</a:t>
            </a:fld>
            <a:endParaRPr lang="en-US"/>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133600"/>
            <a:ext cx="7772400" cy="2677711"/>
          </a:xfrm>
        </p:spPr>
        <p:txBody>
          <a:bodyPr>
            <a:noAutofit/>
          </a:bodyPr>
          <a:lstStyle/>
          <a:p>
            <a:pPr algn="l"/>
            <a:r>
              <a:rPr lang="en-US" sz="3600" b="1" dirty="0" smtClean="0"/>
              <a:t>HIGHEST AND BEST USE</a:t>
            </a:r>
          </a:p>
          <a:p>
            <a:pPr algn="l"/>
            <a:r>
              <a:rPr lang="en-US" sz="3600" b="1" dirty="0" smtClean="0"/>
              <a:t>Under USPAP SR1-3(b) </a:t>
            </a:r>
            <a:r>
              <a:rPr lang="en-US" sz="3600" dirty="0" smtClean="0"/>
              <a:t>the appraiser must “…develop an opinion of the highest and best use of the real estate, and…</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262</a:t>
            </a:fld>
            <a:endParaRPr lang="en-US" dirty="0"/>
          </a:p>
        </p:txBody>
      </p:sp>
      <p:sp>
        <p:nvSpPr>
          <p:cNvPr id="8" name="Date Placeholder 7"/>
          <p:cNvSpPr>
            <a:spLocks noGrp="1"/>
          </p:cNvSpPr>
          <p:nvPr>
            <p:ph type="dt" sz="half" idx="10"/>
          </p:nvPr>
        </p:nvSpPr>
        <p:spPr/>
        <p:txBody>
          <a:bodyPr/>
          <a:lstStyle/>
          <a:p>
            <a:fld id="{37C8180D-3CC6-42D2-B54E-1E99B229D80B}" type="datetime1">
              <a:rPr lang="en-US" smtClean="0"/>
              <a:pPr/>
              <a:t>5/13/2015</a:t>
            </a:fld>
            <a:endParaRPr lang="en-US"/>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200" b="1" dirty="0" smtClean="0"/>
              <a:t>HIGHEST AND BEST USE</a:t>
            </a:r>
          </a:p>
          <a:p>
            <a:pPr algn="l"/>
            <a:r>
              <a:rPr lang="en-US" sz="3200" b="1" dirty="0" smtClean="0"/>
              <a:t>Under USPAP SR2-2(a)(xi), “…</a:t>
            </a:r>
            <a:r>
              <a:rPr lang="en-US" sz="3200" dirty="0" smtClean="0"/>
              <a:t>when an opinion of highest and best use was developed by the appraiser</a:t>
            </a:r>
            <a:r>
              <a:rPr lang="en-US" sz="3200" b="1" dirty="0" smtClean="0"/>
              <a:t>, </a:t>
            </a:r>
            <a:r>
              <a:rPr lang="en-US" sz="3200" b="1" i="1" dirty="0" smtClean="0"/>
              <a:t>describe </a:t>
            </a:r>
            <a:r>
              <a:rPr lang="en-US" sz="3200" b="1" dirty="0" smtClean="0"/>
              <a:t>the support and rationale for that opinion </a:t>
            </a:r>
            <a:r>
              <a:rPr lang="en-US" sz="3200" dirty="0" smtClean="0"/>
              <a:t>[in the report]</a:t>
            </a:r>
            <a:r>
              <a:rPr lang="en-US" sz="3200" b="1"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263</a:t>
            </a:fld>
            <a:endParaRPr lang="en-US" dirty="0"/>
          </a:p>
        </p:txBody>
      </p:sp>
      <p:sp>
        <p:nvSpPr>
          <p:cNvPr id="8" name="Date Placeholder 7"/>
          <p:cNvSpPr>
            <a:spLocks noGrp="1"/>
          </p:cNvSpPr>
          <p:nvPr>
            <p:ph type="dt" sz="half" idx="10"/>
          </p:nvPr>
        </p:nvSpPr>
        <p:spPr/>
        <p:txBody>
          <a:bodyPr/>
          <a:lstStyle/>
          <a:p>
            <a:fld id="{6B6E2C8A-F3F4-4A04-B442-D913B3A343EB}" type="datetime1">
              <a:rPr lang="en-US" smtClean="0"/>
              <a:pPr/>
              <a:t>5/13/2015</a:t>
            </a:fld>
            <a:endParaRPr lang="en-US"/>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200" b="1" dirty="0" smtClean="0"/>
              <a:t>HIGHEST AND BEST USE</a:t>
            </a:r>
          </a:p>
          <a:p>
            <a:pPr algn="l"/>
            <a:r>
              <a:rPr lang="en-US" sz="3200" b="1" dirty="0" smtClean="0"/>
              <a:t>Under USPAP SR2-2(a)(xi), “…</a:t>
            </a:r>
            <a:r>
              <a:rPr lang="en-US" sz="3200" dirty="0" smtClean="0"/>
              <a:t>when an opinion of highest and best use was developed by the appraiser</a:t>
            </a:r>
            <a:r>
              <a:rPr lang="en-US" sz="3200" b="1" dirty="0" smtClean="0"/>
              <a:t>, </a:t>
            </a:r>
            <a:r>
              <a:rPr lang="en-US" sz="3200" b="1" i="1" dirty="0" smtClean="0"/>
              <a:t>describe </a:t>
            </a:r>
            <a:r>
              <a:rPr lang="en-US" sz="3200" b="1" dirty="0" smtClean="0"/>
              <a:t>the support and rationale for that opinion </a:t>
            </a:r>
            <a:r>
              <a:rPr lang="en-US" sz="3200" dirty="0" smtClean="0"/>
              <a:t>[in the report]</a:t>
            </a:r>
            <a:r>
              <a:rPr lang="en-US" sz="3200" b="1"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264</a:t>
            </a:fld>
            <a:endParaRPr lang="en-US" dirty="0"/>
          </a:p>
        </p:txBody>
      </p:sp>
      <p:sp>
        <p:nvSpPr>
          <p:cNvPr id="8" name="Date Placeholder 7"/>
          <p:cNvSpPr>
            <a:spLocks noGrp="1"/>
          </p:cNvSpPr>
          <p:nvPr>
            <p:ph type="dt" sz="half" idx="10"/>
          </p:nvPr>
        </p:nvSpPr>
        <p:spPr/>
        <p:txBody>
          <a:bodyPr/>
          <a:lstStyle/>
          <a:p>
            <a:fld id="{6B6E2C8A-F3F4-4A04-B442-D913B3A343EB}" type="datetime1">
              <a:rPr lang="en-US" smtClean="0"/>
              <a:pPr/>
              <a:t>5/13/2015</a:t>
            </a:fld>
            <a:endParaRPr lang="en-US"/>
          </a:p>
        </p:txBody>
      </p:sp>
      <p:sp>
        <p:nvSpPr>
          <p:cNvPr id="7" name="Rounded Rectangular Callout 6"/>
          <p:cNvSpPr/>
          <p:nvPr/>
        </p:nvSpPr>
        <p:spPr>
          <a:xfrm>
            <a:off x="5562600" y="533400"/>
            <a:ext cx="3276600" cy="1981200"/>
          </a:xfrm>
          <a:prstGeom prst="wedgeRoundRectCallout">
            <a:avLst>
              <a:gd name="adj1" fmla="val -100261"/>
              <a:gd name="adj2" fmla="val 13942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Omission of SUPPORT and RATIONALE is a common USPAP error</a:t>
            </a:r>
            <a:endParaRPr lang="en-US" sz="2400" b="1"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200" b="1" dirty="0" smtClean="0"/>
              <a:t>HIGHEST AND BEST USE</a:t>
            </a:r>
          </a:p>
          <a:p>
            <a:pPr algn="l"/>
            <a:r>
              <a:rPr lang="en-US" sz="3200" b="1" dirty="0" smtClean="0"/>
              <a:t>Under USPAP SR2-2(a)(xi), “…</a:t>
            </a:r>
            <a:r>
              <a:rPr lang="en-US" sz="3200" dirty="0" smtClean="0"/>
              <a:t>when an opinion of highest and best use was developed by the appraiser</a:t>
            </a:r>
            <a:r>
              <a:rPr lang="en-US" sz="3200" b="1" dirty="0" smtClean="0"/>
              <a:t>, </a:t>
            </a:r>
            <a:r>
              <a:rPr lang="en-US" sz="3200" b="1" i="1" dirty="0" smtClean="0"/>
              <a:t>describe </a:t>
            </a:r>
            <a:r>
              <a:rPr lang="en-US" sz="3200" b="1" dirty="0" smtClean="0"/>
              <a:t>the support and rationale for that opinion </a:t>
            </a:r>
            <a:r>
              <a:rPr lang="en-US" sz="3200" dirty="0" smtClean="0"/>
              <a:t>[in the report]</a:t>
            </a:r>
            <a:r>
              <a:rPr lang="en-US" sz="3200" b="1"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265</a:t>
            </a:fld>
            <a:endParaRPr lang="en-US" dirty="0"/>
          </a:p>
        </p:txBody>
      </p:sp>
      <p:sp>
        <p:nvSpPr>
          <p:cNvPr id="8" name="Date Placeholder 7"/>
          <p:cNvSpPr>
            <a:spLocks noGrp="1"/>
          </p:cNvSpPr>
          <p:nvPr>
            <p:ph type="dt" sz="half" idx="10"/>
          </p:nvPr>
        </p:nvSpPr>
        <p:spPr/>
        <p:txBody>
          <a:bodyPr/>
          <a:lstStyle/>
          <a:p>
            <a:fld id="{6B6E2C8A-F3F4-4A04-B442-D913B3A343EB}" type="datetime1">
              <a:rPr lang="en-US" smtClean="0"/>
              <a:pPr/>
              <a:t>5/13/2015</a:t>
            </a:fld>
            <a:endParaRPr lang="en-US"/>
          </a:p>
        </p:txBody>
      </p:sp>
      <p:sp>
        <p:nvSpPr>
          <p:cNvPr id="7" name="Rounded Rectangular Callout 6"/>
          <p:cNvSpPr/>
          <p:nvPr/>
        </p:nvSpPr>
        <p:spPr>
          <a:xfrm>
            <a:off x="5562600" y="533400"/>
            <a:ext cx="3276600" cy="1981200"/>
          </a:xfrm>
          <a:prstGeom prst="wedgeRoundRectCallout">
            <a:avLst>
              <a:gd name="adj1" fmla="val -100261"/>
              <a:gd name="adj2" fmla="val 13942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This inclusion applies to ALL real property appraisal reports</a:t>
            </a:r>
            <a:endParaRPr lang="en-US" sz="2400" b="1"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057400"/>
            <a:ext cx="7772400" cy="2753911"/>
          </a:xfrm>
        </p:spPr>
        <p:txBody>
          <a:bodyPr>
            <a:noAutofit/>
          </a:bodyPr>
          <a:lstStyle/>
          <a:p>
            <a:pPr algn="l"/>
            <a:r>
              <a:rPr lang="en-US" sz="3200" b="1" dirty="0" smtClean="0"/>
              <a:t>HIGHEST AND BEST USE</a:t>
            </a:r>
          </a:p>
          <a:p>
            <a:pPr algn="l"/>
            <a:r>
              <a:rPr lang="en-US" sz="3200" b="1" dirty="0" smtClean="0"/>
              <a:t>Under USPAP SR2-2(a)(xi), “…</a:t>
            </a:r>
            <a:r>
              <a:rPr lang="en-US" sz="3200" dirty="0" smtClean="0"/>
              <a:t>when an opinion of highest and best use was developed by the appraiser</a:t>
            </a:r>
            <a:r>
              <a:rPr lang="en-US" sz="3200" b="1" dirty="0" smtClean="0"/>
              <a:t>, </a:t>
            </a:r>
            <a:r>
              <a:rPr lang="en-US" sz="3200" b="1" i="1" dirty="0" smtClean="0"/>
              <a:t>describe </a:t>
            </a:r>
            <a:r>
              <a:rPr lang="en-US" sz="3200" b="1" dirty="0" smtClean="0"/>
              <a:t>the support and rationale for that opinion </a:t>
            </a:r>
            <a:r>
              <a:rPr lang="en-US" sz="3200" dirty="0" smtClean="0"/>
              <a:t>[in the report]</a:t>
            </a:r>
            <a:r>
              <a:rPr lang="en-US" sz="3200" b="1"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266</a:t>
            </a:fld>
            <a:endParaRPr lang="en-US" dirty="0"/>
          </a:p>
        </p:txBody>
      </p:sp>
      <p:sp>
        <p:nvSpPr>
          <p:cNvPr id="8" name="Date Placeholder 7"/>
          <p:cNvSpPr>
            <a:spLocks noGrp="1"/>
          </p:cNvSpPr>
          <p:nvPr>
            <p:ph type="dt" sz="half" idx="10"/>
          </p:nvPr>
        </p:nvSpPr>
        <p:spPr/>
        <p:txBody>
          <a:bodyPr/>
          <a:lstStyle/>
          <a:p>
            <a:fld id="{6B6E2C8A-F3F4-4A04-B442-D913B3A343EB}" type="datetime1">
              <a:rPr lang="en-US" smtClean="0"/>
              <a:pPr/>
              <a:t>5/13/2015</a:t>
            </a:fld>
            <a:endParaRPr lang="en-US"/>
          </a:p>
        </p:txBody>
      </p:sp>
      <p:sp>
        <p:nvSpPr>
          <p:cNvPr id="7" name="Rounded Rectangular Callout 6"/>
          <p:cNvSpPr/>
          <p:nvPr/>
        </p:nvSpPr>
        <p:spPr>
          <a:xfrm>
            <a:off x="5562600" y="533400"/>
            <a:ext cx="3276600" cy="1981200"/>
          </a:xfrm>
          <a:prstGeom prst="wedgeRoundRectCallout">
            <a:avLst>
              <a:gd name="adj1" fmla="val -100261"/>
              <a:gd name="adj2" fmla="val 13942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t>The preprinted boilerplate is </a:t>
            </a:r>
            <a:r>
              <a:rPr lang="en-US" sz="3200" b="1" dirty="0" smtClean="0"/>
              <a:t>insufficient</a:t>
            </a:r>
            <a:endParaRPr lang="en-US" sz="3200" b="1"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lnSpcReduction="10000"/>
          </a:bodyPr>
          <a:lstStyle/>
          <a:p>
            <a:pPr algn="l">
              <a:buFont typeface="Wingdings" pitchFamily="2" charset="2"/>
              <a:buChar char="ü"/>
            </a:pPr>
            <a:r>
              <a:rPr lang="en-US" b="1" dirty="0" smtClean="0"/>
              <a:t>EXPOSURE TIME </a:t>
            </a:r>
          </a:p>
          <a:p>
            <a:pPr lvl="1" algn="l">
              <a:buFont typeface="Wingdings" pitchFamily="2" charset="2"/>
              <a:buChar char="ü"/>
            </a:pPr>
            <a:r>
              <a:rPr lang="en-US" b="1" dirty="0" smtClean="0"/>
              <a:t>An </a:t>
            </a:r>
            <a:r>
              <a:rPr lang="en-US" b="1" i="1" dirty="0" smtClean="0"/>
              <a:t>historical</a:t>
            </a:r>
            <a:r>
              <a:rPr lang="en-US" b="1" dirty="0" smtClean="0"/>
              <a:t> estimate</a:t>
            </a:r>
          </a:p>
          <a:p>
            <a:pPr lvl="1" algn="l">
              <a:buFont typeface="Wingdings" pitchFamily="2" charset="2"/>
              <a:buChar char="ü"/>
            </a:pPr>
            <a:r>
              <a:rPr lang="en-US" b="1" i="1" dirty="0" smtClean="0"/>
              <a:t>Prior</a:t>
            </a:r>
            <a:r>
              <a:rPr lang="en-US" b="1" dirty="0" smtClean="0"/>
              <a:t>  to the appraisal’s effective date</a:t>
            </a:r>
          </a:p>
          <a:p>
            <a:pPr lvl="1" algn="l">
              <a:buFont typeface="Wingdings" pitchFamily="2" charset="2"/>
              <a:buChar char="ü"/>
            </a:pPr>
            <a:r>
              <a:rPr lang="en-US" b="1" dirty="0" smtClean="0"/>
              <a:t>Historical – based on past FACTS, EVIDENCE, and    PROOF</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267</a:t>
            </a:fld>
            <a:endParaRPr lang="en-US" dirty="0"/>
          </a:p>
        </p:txBody>
      </p:sp>
      <p:pic>
        <p:nvPicPr>
          <p:cNvPr id="2050" name="Picture 2" descr="http://images.sodahead.com/polls/000274706/polls_sunburn_0516_692622_poll_xlarge.jpeg">
            <a:hlinkClick r:id="rId3"/>
          </p:cNvPr>
          <p:cNvPicPr>
            <a:picLocks noChangeAspect="1" noChangeArrowheads="1"/>
          </p:cNvPicPr>
          <p:nvPr/>
        </p:nvPicPr>
        <p:blipFill>
          <a:blip r:embed="rId4" cstate="print"/>
          <a:srcRect/>
          <a:stretch>
            <a:fillRect/>
          </a:stretch>
        </p:blipFill>
        <p:spPr bwMode="auto">
          <a:xfrm>
            <a:off x="304800" y="457200"/>
            <a:ext cx="3200400" cy="2209800"/>
          </a:xfrm>
          <a:prstGeom prst="rect">
            <a:avLst/>
          </a:prstGeom>
          <a:noFill/>
        </p:spPr>
      </p:pic>
      <p:sp>
        <p:nvSpPr>
          <p:cNvPr id="7" name="Date Placeholder 6"/>
          <p:cNvSpPr>
            <a:spLocks noGrp="1"/>
          </p:cNvSpPr>
          <p:nvPr>
            <p:ph type="dt" sz="half" idx="10"/>
          </p:nvPr>
        </p:nvSpPr>
        <p:spPr/>
        <p:txBody>
          <a:bodyPr/>
          <a:lstStyle/>
          <a:p>
            <a:fld id="{5D21152B-314A-414E-94B3-A3C013859AFD}" type="datetime1">
              <a:rPr lang="en-US" smtClean="0"/>
              <a:pPr/>
              <a:t>5/13/2015</a:t>
            </a:fld>
            <a:endParaRPr lang="en-US"/>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lnSpcReduction="10000"/>
          </a:bodyPr>
          <a:lstStyle/>
          <a:p>
            <a:pPr algn="l">
              <a:buFont typeface="Wingdings" pitchFamily="2" charset="2"/>
              <a:buChar char="ü"/>
            </a:pPr>
            <a:r>
              <a:rPr lang="en-US" b="1" dirty="0" smtClean="0"/>
              <a:t>EXPOSURE TIME </a:t>
            </a:r>
          </a:p>
          <a:p>
            <a:pPr lvl="1" algn="l">
              <a:buFont typeface="Wingdings" pitchFamily="2" charset="2"/>
              <a:buChar char="ü"/>
            </a:pPr>
            <a:r>
              <a:rPr lang="en-US" b="1" dirty="0" smtClean="0"/>
              <a:t>An </a:t>
            </a:r>
            <a:r>
              <a:rPr lang="en-US" b="1" i="1" dirty="0" smtClean="0"/>
              <a:t>historical</a:t>
            </a:r>
            <a:r>
              <a:rPr lang="en-US" b="1" dirty="0" smtClean="0"/>
              <a:t> estimate</a:t>
            </a:r>
          </a:p>
          <a:p>
            <a:pPr lvl="1" algn="l">
              <a:buFont typeface="Wingdings" pitchFamily="2" charset="2"/>
              <a:buChar char="ü"/>
            </a:pPr>
            <a:r>
              <a:rPr lang="en-US" b="1" i="1" dirty="0" smtClean="0"/>
              <a:t>Prior</a:t>
            </a:r>
            <a:r>
              <a:rPr lang="en-US" b="1" dirty="0" smtClean="0"/>
              <a:t>  to the appraisal’s effective date</a:t>
            </a:r>
          </a:p>
          <a:p>
            <a:pPr lvl="1" algn="l">
              <a:buFont typeface="Wingdings" pitchFamily="2" charset="2"/>
              <a:buChar char="ü"/>
            </a:pPr>
            <a:r>
              <a:rPr lang="en-US" b="1" dirty="0" smtClean="0"/>
              <a:t>Historical – based on past FACTS, EVIDENCE, and    PROOF</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268</a:t>
            </a:fld>
            <a:endParaRPr lang="en-US" dirty="0"/>
          </a:p>
        </p:txBody>
      </p:sp>
      <p:pic>
        <p:nvPicPr>
          <p:cNvPr id="2050" name="Picture 2" descr="http://images.sodahead.com/polls/000274706/polls_sunburn_0516_692622_poll_xlarge.jpeg">
            <a:hlinkClick r:id="rId3"/>
          </p:cNvPr>
          <p:cNvPicPr>
            <a:picLocks noChangeAspect="1" noChangeArrowheads="1"/>
          </p:cNvPicPr>
          <p:nvPr/>
        </p:nvPicPr>
        <p:blipFill>
          <a:blip r:embed="rId4" cstate="print"/>
          <a:srcRect/>
          <a:stretch>
            <a:fillRect/>
          </a:stretch>
        </p:blipFill>
        <p:spPr bwMode="auto">
          <a:xfrm>
            <a:off x="304800" y="457200"/>
            <a:ext cx="3200400" cy="2209800"/>
          </a:xfrm>
          <a:prstGeom prst="rect">
            <a:avLst/>
          </a:prstGeom>
          <a:noFill/>
        </p:spPr>
      </p:pic>
      <p:sp>
        <p:nvSpPr>
          <p:cNvPr id="7" name="Date Placeholder 6"/>
          <p:cNvSpPr>
            <a:spLocks noGrp="1"/>
          </p:cNvSpPr>
          <p:nvPr>
            <p:ph type="dt" sz="half" idx="10"/>
          </p:nvPr>
        </p:nvSpPr>
        <p:spPr/>
        <p:txBody>
          <a:bodyPr/>
          <a:lstStyle/>
          <a:p>
            <a:fld id="{5D21152B-314A-414E-94B3-A3C013859AFD}" type="datetime1">
              <a:rPr lang="en-US" smtClean="0"/>
              <a:pPr/>
              <a:t>5/13/2015</a:t>
            </a:fld>
            <a:endParaRPr lang="en-US"/>
          </a:p>
        </p:txBody>
      </p:sp>
      <p:sp>
        <p:nvSpPr>
          <p:cNvPr id="8" name="Rounded Rectangular Callout 7"/>
          <p:cNvSpPr/>
          <p:nvPr/>
        </p:nvSpPr>
        <p:spPr>
          <a:xfrm>
            <a:off x="5029200" y="3276600"/>
            <a:ext cx="3810000" cy="2362200"/>
          </a:xfrm>
          <a:prstGeom prst="wedgeRoundRectCallout">
            <a:avLst>
              <a:gd name="adj1" fmla="val -91197"/>
              <a:gd name="adj2" fmla="val -6110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Inclusion of EXPOSURE TIME is a USPAP requirement, but one FNMA</a:t>
            </a:r>
            <a:endParaRPr lang="en-US" sz="2800" b="1"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buFont typeface="Wingdings" pitchFamily="2" charset="2"/>
              <a:buChar char="ü"/>
            </a:pPr>
            <a:r>
              <a:rPr lang="en-US" b="1" dirty="0" smtClean="0"/>
              <a:t>EXPOSURE TIME </a:t>
            </a:r>
          </a:p>
          <a:p>
            <a:pPr lvl="1" algn="l">
              <a:buFont typeface="Wingdings" pitchFamily="2" charset="2"/>
              <a:buChar char="ü"/>
            </a:pPr>
            <a:r>
              <a:rPr lang="en-US" b="1" dirty="0" smtClean="0"/>
              <a:t>Not to be confused with </a:t>
            </a:r>
            <a:r>
              <a:rPr lang="en-US" b="1" i="1" dirty="0" smtClean="0"/>
              <a:t>marketing time </a:t>
            </a:r>
            <a:r>
              <a:rPr lang="en-US" b="1" dirty="0" smtClean="0"/>
              <a:t>(MT)</a:t>
            </a:r>
          </a:p>
          <a:p>
            <a:pPr lvl="1" algn="l">
              <a:buFont typeface="Wingdings" pitchFamily="2" charset="2"/>
              <a:buChar char="ü"/>
            </a:pPr>
            <a:r>
              <a:rPr lang="en-US" b="1" dirty="0" smtClean="0"/>
              <a:t>MT is a Fannie/Freddie requirement, </a:t>
            </a:r>
            <a:r>
              <a:rPr lang="en-US" b="1" i="1" dirty="0" smtClean="0"/>
              <a:t>not USPAP</a:t>
            </a:r>
          </a:p>
          <a:p>
            <a:pPr lvl="1" algn="l">
              <a:buFont typeface="Wingdings" pitchFamily="2" charset="2"/>
              <a:buChar char="ü"/>
            </a:pPr>
            <a:r>
              <a:rPr lang="en-US" b="1" dirty="0" smtClean="0"/>
              <a:t>They have </a:t>
            </a:r>
            <a:r>
              <a:rPr lang="en-US" b="1" i="1" dirty="0" smtClean="0"/>
              <a:t>different definitions</a:t>
            </a:r>
          </a:p>
          <a:p>
            <a:pPr lvl="1" algn="l">
              <a:buFont typeface="Wingdings" pitchFamily="2" charset="2"/>
              <a:buChar char="ü"/>
            </a:pPr>
            <a:endParaRPr lang="en-US" b="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269</a:t>
            </a:fld>
            <a:endParaRPr lang="en-US" dirty="0"/>
          </a:p>
        </p:txBody>
      </p:sp>
      <p:pic>
        <p:nvPicPr>
          <p:cNvPr id="2050" name="Picture 2" descr="http://images.sodahead.com/polls/000274706/polls_sunburn_0516_692622_poll_xlarge.jpeg">
            <a:hlinkClick r:id="rId3"/>
          </p:cNvPr>
          <p:cNvPicPr>
            <a:picLocks noChangeAspect="1" noChangeArrowheads="1"/>
          </p:cNvPicPr>
          <p:nvPr/>
        </p:nvPicPr>
        <p:blipFill>
          <a:blip r:embed="rId4" cstate="print"/>
          <a:srcRect/>
          <a:stretch>
            <a:fillRect/>
          </a:stretch>
        </p:blipFill>
        <p:spPr bwMode="auto">
          <a:xfrm>
            <a:off x="304800" y="457200"/>
            <a:ext cx="3200400" cy="2209800"/>
          </a:xfrm>
          <a:prstGeom prst="rect">
            <a:avLst/>
          </a:prstGeom>
          <a:noFill/>
        </p:spPr>
      </p:pic>
      <p:sp>
        <p:nvSpPr>
          <p:cNvPr id="7" name="Date Placeholder 6"/>
          <p:cNvSpPr>
            <a:spLocks noGrp="1"/>
          </p:cNvSpPr>
          <p:nvPr>
            <p:ph type="dt" sz="half" idx="10"/>
          </p:nvPr>
        </p:nvSpPr>
        <p:spPr/>
        <p:txBody>
          <a:bodyPr/>
          <a:lstStyle/>
          <a:p>
            <a:fld id="{DC7F885F-80A7-4A90-91FF-501517B98647}" type="datetime1">
              <a:rPr lang="en-US" smtClean="0"/>
              <a:pPr/>
              <a:t>5/13/2015</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DUE DILIGENCE</a:t>
            </a:r>
          </a:p>
          <a:p>
            <a:pPr lvl="2">
              <a:buFont typeface="Wingdings" pitchFamily="2" charset="2"/>
              <a:buChar char="q"/>
            </a:pPr>
            <a:r>
              <a:rPr lang="en-US" sz="3800" dirty="0" smtClean="0"/>
              <a:t>Part of </a:t>
            </a:r>
            <a:r>
              <a:rPr lang="en-US" sz="3800" i="1" dirty="0" smtClean="0"/>
              <a:t>competency</a:t>
            </a:r>
            <a:r>
              <a:rPr lang="en-US" sz="3800" dirty="0" smtClean="0"/>
              <a:t>;</a:t>
            </a:r>
          </a:p>
          <a:p>
            <a:pPr lvl="2">
              <a:buFont typeface="Wingdings" pitchFamily="2" charset="2"/>
              <a:buChar char="q"/>
            </a:pPr>
            <a:r>
              <a:rPr lang="en-US" sz="3800" dirty="0" smtClean="0"/>
              <a:t>See SR1-1(b) and its </a:t>
            </a:r>
            <a:r>
              <a:rPr lang="en-US" sz="3800" u="sng" dirty="0" smtClean="0"/>
              <a:t>Comment</a:t>
            </a:r>
            <a:r>
              <a:rPr lang="en-US" sz="3800" dirty="0" smtClean="0"/>
              <a:t>;</a:t>
            </a:r>
          </a:p>
          <a:p>
            <a:pPr lvl="2">
              <a:buFont typeface="Wingdings" pitchFamily="2" charset="2"/>
              <a:buChar char="q"/>
            </a:pPr>
            <a:r>
              <a:rPr lang="en-US" sz="3800" dirty="0" smtClean="0"/>
              <a:t>See SR 1-1(c) and its </a:t>
            </a:r>
            <a:r>
              <a:rPr lang="en-US" sz="3800" u="sng" dirty="0" smtClean="0"/>
              <a:t>Comment</a:t>
            </a:r>
          </a:p>
          <a:p>
            <a:pPr lvl="2">
              <a:buFont typeface="Wingdings" pitchFamily="2" charset="2"/>
              <a:buChar char="q"/>
            </a:pPr>
            <a:r>
              <a:rPr lang="en-US" sz="3800" dirty="0" smtClean="0"/>
              <a:t>Part of CU</a:t>
            </a:r>
          </a:p>
          <a:p>
            <a:pPr lvl="2">
              <a:buNone/>
            </a:pPr>
            <a:endParaRPr lang="en-US" sz="38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27</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7" name="Date Placeholder 6"/>
          <p:cNvSpPr>
            <a:spLocks noGrp="1"/>
          </p:cNvSpPr>
          <p:nvPr>
            <p:ph type="dt" sz="half" idx="10"/>
          </p:nvPr>
        </p:nvSpPr>
        <p:spPr/>
        <p:txBody>
          <a:bodyPr/>
          <a:lstStyle/>
          <a:p>
            <a:fld id="{2428ABCB-5979-4F54-B60D-C1EDE65BF8BB}" type="datetime1">
              <a:rPr lang="en-US" smtClean="0"/>
              <a:pPr/>
              <a:t>5/13/2015</a:t>
            </a:fld>
            <a:endParaRPr lang="en-US"/>
          </a:p>
        </p:txBody>
      </p:sp>
      <p:sp>
        <p:nvSpPr>
          <p:cNvPr id="8" name="Rounded Rectangular Callout 7"/>
          <p:cNvSpPr/>
          <p:nvPr/>
        </p:nvSpPr>
        <p:spPr>
          <a:xfrm>
            <a:off x="5105400" y="3429000"/>
            <a:ext cx="3810000" cy="2514600"/>
          </a:xfrm>
          <a:prstGeom prst="wedgeRoundRectCallout">
            <a:avLst>
              <a:gd name="adj1" fmla="val -83910"/>
              <a:gd name="adj2" fmla="val -109995"/>
              <a:gd name="adj3" fmla="val 16667"/>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How does an appraiser fail to exercise </a:t>
            </a:r>
            <a:r>
              <a:rPr lang="en-US" sz="2800" b="1" i="1" dirty="0" smtClean="0">
                <a:solidFill>
                  <a:srgbClr val="FFFF00"/>
                </a:solidFill>
              </a:rPr>
              <a:t>Due Diligence?</a:t>
            </a:r>
            <a:endParaRPr lang="en-US" sz="2800" b="1" i="1" dirty="0">
              <a:solidFill>
                <a:srgbClr val="FFFF00"/>
              </a:solidFill>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a:bodyPr>
          <a:lstStyle/>
          <a:p>
            <a:pPr algn="l">
              <a:buFont typeface="Wingdings" pitchFamily="2" charset="2"/>
              <a:buChar char="ü"/>
            </a:pPr>
            <a:r>
              <a:rPr lang="en-US" b="1" dirty="0" smtClean="0"/>
              <a:t>EXPOSURE TIME </a:t>
            </a:r>
          </a:p>
          <a:p>
            <a:pPr lvl="1" algn="l">
              <a:buFont typeface="Wingdings" pitchFamily="2" charset="2"/>
              <a:buChar char="ü"/>
            </a:pPr>
            <a:r>
              <a:rPr lang="en-US" b="1" dirty="0" smtClean="0"/>
              <a:t>MLS information - since exposure time is historical</a:t>
            </a:r>
          </a:p>
          <a:p>
            <a:pPr lvl="1" algn="l">
              <a:buFont typeface="Wingdings" pitchFamily="2" charset="2"/>
              <a:buChar char="ü"/>
            </a:pPr>
            <a:r>
              <a:rPr lang="en-US" b="1" dirty="0" smtClean="0"/>
              <a:t>Historical data are </a:t>
            </a:r>
            <a:r>
              <a:rPr lang="en-US" b="1" i="1" dirty="0" smtClean="0"/>
              <a:t>facts</a:t>
            </a:r>
          </a:p>
          <a:p>
            <a:pPr lvl="1" algn="l">
              <a:buFont typeface="Wingdings" pitchFamily="2" charset="2"/>
              <a:buChar char="ü"/>
            </a:pPr>
            <a:r>
              <a:rPr lang="en-US" b="1" dirty="0" smtClean="0"/>
              <a:t>Thus, conclusion of exposure time is a </a:t>
            </a:r>
            <a:r>
              <a:rPr lang="en-US" b="1" i="1" dirty="0" smtClean="0"/>
              <a:t>fact-based, retrospective  estimate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270</a:t>
            </a:fld>
            <a:endParaRPr lang="en-US" dirty="0"/>
          </a:p>
        </p:txBody>
      </p:sp>
      <p:pic>
        <p:nvPicPr>
          <p:cNvPr id="2050" name="Picture 2" descr="http://images.sodahead.com/polls/000274706/polls_sunburn_0516_692622_poll_xlarge.jpeg">
            <a:hlinkClick r:id="rId3"/>
          </p:cNvPr>
          <p:cNvPicPr>
            <a:picLocks noChangeAspect="1" noChangeArrowheads="1"/>
          </p:cNvPicPr>
          <p:nvPr/>
        </p:nvPicPr>
        <p:blipFill>
          <a:blip r:embed="rId4" cstate="print"/>
          <a:srcRect/>
          <a:stretch>
            <a:fillRect/>
          </a:stretch>
        </p:blipFill>
        <p:spPr bwMode="auto">
          <a:xfrm>
            <a:off x="304800" y="457200"/>
            <a:ext cx="3200400" cy="2209800"/>
          </a:xfrm>
          <a:prstGeom prst="rect">
            <a:avLst/>
          </a:prstGeom>
          <a:noFill/>
        </p:spPr>
      </p:pic>
      <p:sp>
        <p:nvSpPr>
          <p:cNvPr id="7" name="Date Placeholder 6"/>
          <p:cNvSpPr>
            <a:spLocks noGrp="1"/>
          </p:cNvSpPr>
          <p:nvPr>
            <p:ph type="dt" sz="half" idx="10"/>
          </p:nvPr>
        </p:nvSpPr>
        <p:spPr/>
        <p:txBody>
          <a:bodyPr/>
          <a:lstStyle/>
          <a:p>
            <a:fld id="{51B35351-142E-4B0A-B031-8FF8F128D812}" type="datetime1">
              <a:rPr lang="en-US" smtClean="0"/>
              <a:pPr/>
              <a:t>5/13/2015</a:t>
            </a:fld>
            <a:endParaRPr lang="en-US"/>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a:bodyPr>
          <a:lstStyle/>
          <a:p>
            <a:pPr algn="l">
              <a:buFont typeface="Wingdings" pitchFamily="2" charset="2"/>
              <a:buChar char="ü"/>
            </a:pPr>
            <a:r>
              <a:rPr lang="en-US" b="1" dirty="0" smtClean="0"/>
              <a:t>EXPOSURE TIME </a:t>
            </a:r>
          </a:p>
          <a:p>
            <a:pPr lvl="1" algn="l">
              <a:buFont typeface="Wingdings" pitchFamily="2" charset="2"/>
              <a:buChar char="ü"/>
            </a:pPr>
            <a:r>
              <a:rPr lang="en-US" b="1" dirty="0" smtClean="0"/>
              <a:t>MLS information - since exposure time is historical</a:t>
            </a:r>
          </a:p>
          <a:p>
            <a:pPr lvl="1" algn="l">
              <a:buFont typeface="Wingdings" pitchFamily="2" charset="2"/>
              <a:buChar char="ü"/>
            </a:pPr>
            <a:r>
              <a:rPr lang="en-US" b="1" dirty="0" smtClean="0"/>
              <a:t>Historical data are </a:t>
            </a:r>
            <a:r>
              <a:rPr lang="en-US" b="1" i="1" dirty="0" smtClean="0"/>
              <a:t>facts</a:t>
            </a:r>
          </a:p>
          <a:p>
            <a:pPr lvl="1" algn="l">
              <a:buFont typeface="Wingdings" pitchFamily="2" charset="2"/>
              <a:buChar char="ü"/>
            </a:pPr>
            <a:r>
              <a:rPr lang="en-US" b="1" dirty="0" smtClean="0"/>
              <a:t>Thus, conclusion of exposure time is a </a:t>
            </a:r>
            <a:r>
              <a:rPr lang="en-US" b="1" i="1" dirty="0" smtClean="0"/>
              <a:t>fact-based </a:t>
            </a:r>
            <a:r>
              <a:rPr lang="en-US" b="1" i="1" dirty="0" smtClean="0"/>
              <a:t> retrospective estimate</a:t>
            </a:r>
            <a:endParaRPr lang="en-US" b="1"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271</a:t>
            </a:fld>
            <a:endParaRPr lang="en-US" dirty="0"/>
          </a:p>
        </p:txBody>
      </p:sp>
      <p:pic>
        <p:nvPicPr>
          <p:cNvPr id="2050" name="Picture 2" descr="http://images.sodahead.com/polls/000274706/polls_sunburn_0516_692622_poll_xlarge.jpeg">
            <a:hlinkClick r:id="rId3"/>
          </p:cNvPr>
          <p:cNvPicPr>
            <a:picLocks noChangeAspect="1" noChangeArrowheads="1"/>
          </p:cNvPicPr>
          <p:nvPr/>
        </p:nvPicPr>
        <p:blipFill>
          <a:blip r:embed="rId4" cstate="print"/>
          <a:srcRect/>
          <a:stretch>
            <a:fillRect/>
          </a:stretch>
        </p:blipFill>
        <p:spPr bwMode="auto">
          <a:xfrm>
            <a:off x="304800" y="457200"/>
            <a:ext cx="3200400" cy="2209800"/>
          </a:xfrm>
          <a:prstGeom prst="rect">
            <a:avLst/>
          </a:prstGeom>
          <a:noFill/>
        </p:spPr>
      </p:pic>
      <p:sp>
        <p:nvSpPr>
          <p:cNvPr id="7" name="Date Placeholder 6"/>
          <p:cNvSpPr>
            <a:spLocks noGrp="1"/>
          </p:cNvSpPr>
          <p:nvPr>
            <p:ph type="dt" sz="half" idx="10"/>
          </p:nvPr>
        </p:nvSpPr>
        <p:spPr/>
        <p:txBody>
          <a:bodyPr/>
          <a:lstStyle/>
          <a:p>
            <a:fld id="{51B35351-142E-4B0A-B031-8FF8F128D812}" type="datetime1">
              <a:rPr lang="en-US" smtClean="0"/>
              <a:pPr/>
              <a:t>5/13/2015</a:t>
            </a:fld>
            <a:endParaRPr lang="en-US"/>
          </a:p>
        </p:txBody>
      </p:sp>
      <p:sp>
        <p:nvSpPr>
          <p:cNvPr id="8" name="Rounded Rectangular Callout 7"/>
          <p:cNvSpPr/>
          <p:nvPr/>
        </p:nvSpPr>
        <p:spPr>
          <a:xfrm>
            <a:off x="3886200" y="4572000"/>
            <a:ext cx="4724400" cy="1676400"/>
          </a:xfrm>
          <a:prstGeom prst="wedgeRoundRectCallout">
            <a:avLst>
              <a:gd name="adj1" fmla="val -58540"/>
              <a:gd name="adj2" fmla="val -47655"/>
              <a:gd name="adj3" fmla="val 16667"/>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Appraisers can differ on estimates, but still be “right”</a:t>
            </a:r>
            <a:endParaRPr lang="en-US" sz="3200" b="1" dirty="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buFont typeface="Wingdings" pitchFamily="2" charset="2"/>
              <a:buChar char="ü"/>
            </a:pPr>
            <a:r>
              <a:rPr lang="en-US" b="1" dirty="0" smtClean="0"/>
              <a:t>EXPOSURE TIME </a:t>
            </a:r>
          </a:p>
          <a:p>
            <a:pPr lvl="1" algn="l">
              <a:buFont typeface="Wingdings" pitchFamily="2" charset="2"/>
              <a:buChar char="ü"/>
            </a:pPr>
            <a:r>
              <a:rPr lang="en-US" b="1" u="sng" dirty="0" smtClean="0"/>
              <a:t>Comment</a:t>
            </a:r>
            <a:r>
              <a:rPr lang="en-US" b="1" dirty="0" smtClean="0"/>
              <a:t> to SR1-2(c)(iv)</a:t>
            </a:r>
          </a:p>
          <a:p>
            <a:pPr lvl="1" algn="l">
              <a:buFont typeface="Wingdings" pitchFamily="2" charset="2"/>
              <a:buChar char="ü"/>
            </a:pPr>
            <a:r>
              <a:rPr lang="en-US" b="1" u="sng" dirty="0" smtClean="0"/>
              <a:t>Comment</a:t>
            </a:r>
            <a:r>
              <a:rPr lang="en-US" b="1" dirty="0" smtClean="0"/>
              <a:t> to SR2-2(a)(v)</a:t>
            </a:r>
          </a:p>
          <a:p>
            <a:pPr lvl="1" algn="l">
              <a:buFont typeface="Wingdings" pitchFamily="2" charset="2"/>
              <a:buChar char="ü"/>
            </a:pPr>
            <a:r>
              <a:rPr lang="en-US" b="1" dirty="0" smtClean="0"/>
              <a:t>Statement 6, AO-7 and AO-22</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272</a:t>
            </a:fld>
            <a:endParaRPr lang="en-US" dirty="0"/>
          </a:p>
        </p:txBody>
      </p:sp>
      <p:pic>
        <p:nvPicPr>
          <p:cNvPr id="2050" name="Picture 2" descr="http://images.sodahead.com/polls/000274706/polls_sunburn_0516_692622_poll_xlarge.jpeg">
            <a:hlinkClick r:id="rId3"/>
          </p:cNvPr>
          <p:cNvPicPr>
            <a:picLocks noChangeAspect="1" noChangeArrowheads="1"/>
          </p:cNvPicPr>
          <p:nvPr/>
        </p:nvPicPr>
        <p:blipFill>
          <a:blip r:embed="rId4" cstate="print"/>
          <a:srcRect/>
          <a:stretch>
            <a:fillRect/>
          </a:stretch>
        </p:blipFill>
        <p:spPr bwMode="auto">
          <a:xfrm>
            <a:off x="304800" y="457200"/>
            <a:ext cx="3200400" cy="2209800"/>
          </a:xfrm>
          <a:prstGeom prst="rect">
            <a:avLst/>
          </a:prstGeom>
          <a:noFill/>
        </p:spPr>
      </p:pic>
      <p:sp>
        <p:nvSpPr>
          <p:cNvPr id="7" name="Date Placeholder 6"/>
          <p:cNvSpPr>
            <a:spLocks noGrp="1"/>
          </p:cNvSpPr>
          <p:nvPr>
            <p:ph type="dt" sz="half" idx="10"/>
          </p:nvPr>
        </p:nvSpPr>
        <p:spPr/>
        <p:txBody>
          <a:bodyPr/>
          <a:lstStyle/>
          <a:p>
            <a:fld id="{616F93D8-6D7F-4589-8B36-D5C6EED2DBC5}" type="datetime1">
              <a:rPr lang="en-US" smtClean="0"/>
              <a:pPr/>
              <a:t>5/13/2015</a:t>
            </a:fld>
            <a:endParaRPr lang="en-US"/>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buFont typeface="Wingdings" pitchFamily="2" charset="2"/>
              <a:buChar char="ü"/>
            </a:pPr>
            <a:r>
              <a:rPr lang="en-US" b="1" dirty="0" smtClean="0"/>
              <a:t>EXPOSURE TIME </a:t>
            </a:r>
          </a:p>
          <a:p>
            <a:pPr lvl="1" algn="l">
              <a:buFont typeface="Wingdings" pitchFamily="2" charset="2"/>
              <a:buChar char="ü"/>
            </a:pPr>
            <a:r>
              <a:rPr lang="en-US" b="1" dirty="0" smtClean="0"/>
              <a:t>Report MUST have definitive statement</a:t>
            </a:r>
          </a:p>
          <a:p>
            <a:pPr lvl="1" algn="l">
              <a:buFont typeface="Wingdings" pitchFamily="2" charset="2"/>
              <a:buChar char="ü"/>
            </a:pPr>
            <a:r>
              <a:rPr lang="en-US" b="1" dirty="0" smtClean="0"/>
              <a:t>Pre-printed boilerplate (probably) won’t work</a:t>
            </a:r>
          </a:p>
          <a:p>
            <a:pPr lvl="1" algn="l">
              <a:buFont typeface="Wingdings" pitchFamily="2" charset="2"/>
              <a:buChar char="ü"/>
            </a:pPr>
            <a:r>
              <a:rPr lang="en-US" b="1" dirty="0" smtClean="0"/>
              <a:t>Omission is an </a:t>
            </a:r>
            <a:r>
              <a:rPr lang="en-US" b="1" i="1" dirty="0" smtClean="0"/>
              <a:t>avoidable</a:t>
            </a:r>
            <a:r>
              <a:rPr lang="en-US" b="1" dirty="0" smtClean="0"/>
              <a:t> USPAP violation</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273</a:t>
            </a:fld>
            <a:endParaRPr lang="en-US" dirty="0"/>
          </a:p>
        </p:txBody>
      </p:sp>
      <p:pic>
        <p:nvPicPr>
          <p:cNvPr id="2050" name="Picture 2" descr="http://images.sodahead.com/polls/000274706/polls_sunburn_0516_692622_poll_xlarge.jpeg">
            <a:hlinkClick r:id="rId3"/>
          </p:cNvPr>
          <p:cNvPicPr>
            <a:picLocks noChangeAspect="1" noChangeArrowheads="1"/>
          </p:cNvPicPr>
          <p:nvPr/>
        </p:nvPicPr>
        <p:blipFill>
          <a:blip r:embed="rId4" cstate="print"/>
          <a:srcRect/>
          <a:stretch>
            <a:fillRect/>
          </a:stretch>
        </p:blipFill>
        <p:spPr bwMode="auto">
          <a:xfrm>
            <a:off x="304800" y="457200"/>
            <a:ext cx="3200400" cy="2209800"/>
          </a:xfrm>
          <a:prstGeom prst="rect">
            <a:avLst/>
          </a:prstGeom>
          <a:noFill/>
        </p:spPr>
      </p:pic>
      <p:sp>
        <p:nvSpPr>
          <p:cNvPr id="7" name="Date Placeholder 6"/>
          <p:cNvSpPr>
            <a:spLocks noGrp="1"/>
          </p:cNvSpPr>
          <p:nvPr>
            <p:ph type="dt" sz="half" idx="10"/>
          </p:nvPr>
        </p:nvSpPr>
        <p:spPr/>
        <p:txBody>
          <a:bodyPr/>
          <a:lstStyle/>
          <a:p>
            <a:fld id="{EDFE8380-001A-470B-80FB-04981DE66943}" type="datetime1">
              <a:rPr lang="en-US" smtClean="0"/>
              <a:pPr/>
              <a:t>5/13/2015</a:t>
            </a:fld>
            <a:endParaRPr lang="en-US"/>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buFont typeface="Wingdings" pitchFamily="2" charset="2"/>
              <a:buChar char="ü"/>
            </a:pPr>
            <a:r>
              <a:rPr lang="en-US" b="1" dirty="0" smtClean="0"/>
              <a:t>EXPOSURE TIME </a:t>
            </a:r>
          </a:p>
          <a:p>
            <a:pPr lvl="1" algn="l">
              <a:buFont typeface="Wingdings" pitchFamily="2" charset="2"/>
              <a:buChar char="ü"/>
            </a:pPr>
            <a:r>
              <a:rPr lang="en-US" b="1" dirty="0" smtClean="0"/>
              <a:t>Report MUST have definitive statement</a:t>
            </a:r>
          </a:p>
          <a:p>
            <a:pPr lvl="1" algn="l">
              <a:buFont typeface="Wingdings" pitchFamily="2" charset="2"/>
              <a:buChar char="ü"/>
            </a:pPr>
            <a:r>
              <a:rPr lang="en-US" b="1" dirty="0" smtClean="0"/>
              <a:t>Pre-printed boilerplate (probably) won’t work</a:t>
            </a:r>
          </a:p>
          <a:p>
            <a:pPr lvl="1" algn="l">
              <a:buFont typeface="Wingdings" pitchFamily="2" charset="2"/>
              <a:buChar char="ü"/>
            </a:pPr>
            <a:r>
              <a:rPr lang="en-US" b="1" dirty="0" smtClean="0"/>
              <a:t>Omission is an </a:t>
            </a:r>
            <a:r>
              <a:rPr lang="en-US" b="1" i="1" dirty="0" smtClean="0"/>
              <a:t>avoidable</a:t>
            </a:r>
            <a:r>
              <a:rPr lang="en-US" b="1" dirty="0" smtClean="0"/>
              <a:t> USPAP violation</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274</a:t>
            </a:fld>
            <a:endParaRPr lang="en-US" dirty="0"/>
          </a:p>
        </p:txBody>
      </p:sp>
      <p:pic>
        <p:nvPicPr>
          <p:cNvPr id="2050" name="Picture 2" descr="http://images.sodahead.com/polls/000274706/polls_sunburn_0516_692622_poll_xlarge.jpeg">
            <a:hlinkClick r:id="rId3"/>
          </p:cNvPr>
          <p:cNvPicPr>
            <a:picLocks noChangeAspect="1" noChangeArrowheads="1"/>
          </p:cNvPicPr>
          <p:nvPr/>
        </p:nvPicPr>
        <p:blipFill>
          <a:blip r:embed="rId4" cstate="print"/>
          <a:srcRect/>
          <a:stretch>
            <a:fillRect/>
          </a:stretch>
        </p:blipFill>
        <p:spPr bwMode="auto">
          <a:xfrm>
            <a:off x="304800" y="457200"/>
            <a:ext cx="3200400" cy="2209800"/>
          </a:xfrm>
          <a:prstGeom prst="rect">
            <a:avLst/>
          </a:prstGeom>
          <a:noFill/>
        </p:spPr>
      </p:pic>
      <p:sp>
        <p:nvSpPr>
          <p:cNvPr id="7" name="Date Placeholder 6"/>
          <p:cNvSpPr>
            <a:spLocks noGrp="1"/>
          </p:cNvSpPr>
          <p:nvPr>
            <p:ph type="dt" sz="half" idx="10"/>
          </p:nvPr>
        </p:nvSpPr>
        <p:spPr/>
        <p:txBody>
          <a:bodyPr/>
          <a:lstStyle/>
          <a:p>
            <a:fld id="{EDFE8380-001A-470B-80FB-04981DE66943}" type="datetime1">
              <a:rPr lang="en-US" smtClean="0"/>
              <a:pPr/>
              <a:t>5/13/2015</a:t>
            </a:fld>
            <a:endParaRPr lang="en-US"/>
          </a:p>
        </p:txBody>
      </p:sp>
      <p:sp>
        <p:nvSpPr>
          <p:cNvPr id="8" name="Rounded Rectangular Callout 7"/>
          <p:cNvSpPr/>
          <p:nvPr/>
        </p:nvSpPr>
        <p:spPr>
          <a:xfrm>
            <a:off x="4343400" y="304800"/>
            <a:ext cx="4267200" cy="2590800"/>
          </a:xfrm>
          <a:prstGeom prst="wedgeRoundRectCallout">
            <a:avLst>
              <a:gd name="adj1" fmla="val -54920"/>
              <a:gd name="adj2" fmla="val 842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The 1004 form’s boilerplate tends to </a:t>
            </a:r>
            <a:r>
              <a:rPr lang="en-US" sz="2800" b="1" i="1" dirty="0" smtClean="0"/>
              <a:t>define</a:t>
            </a:r>
            <a:r>
              <a:rPr lang="en-US" sz="2800" b="1" dirty="0" smtClean="0"/>
              <a:t> Exposure Time, not to explain it, or the appraiser’s analyses of it</a:t>
            </a:r>
            <a:endParaRPr lang="en-US" sz="2800" b="1"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dirty="0" smtClean="0"/>
              <a:t>An </a:t>
            </a:r>
            <a:r>
              <a:rPr lang="en-US" b="1" dirty="0" smtClean="0"/>
              <a:t>appraisal</a:t>
            </a:r>
            <a:r>
              <a:rPr lang="en-US" dirty="0" smtClean="0"/>
              <a:t> is </a:t>
            </a:r>
            <a:r>
              <a:rPr lang="en-US" b="1" dirty="0" smtClean="0"/>
              <a:t>not</a:t>
            </a:r>
            <a:r>
              <a:rPr lang="en-US" dirty="0" smtClean="0"/>
              <a:t> an estimate of anything…</a:t>
            </a:r>
          </a:p>
          <a:p>
            <a:pPr algn="l"/>
            <a:r>
              <a:rPr lang="en-US" b="1" dirty="0" smtClean="0"/>
              <a:t>It is an </a:t>
            </a:r>
            <a:r>
              <a:rPr lang="en-US" b="1" i="1" dirty="0" smtClean="0"/>
              <a:t>opinion of value  </a:t>
            </a:r>
            <a:r>
              <a:rPr lang="en-US" b="1" dirty="0" smtClean="0"/>
              <a:t>(see the USPAP definition)</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275</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A2D5BC89-1935-42AE-B009-84E6E5FF9CCE}" type="datetime1">
              <a:rPr lang="en-US" smtClean="0"/>
              <a:pPr/>
              <a:t>5/13/2015</a:t>
            </a:fld>
            <a:endParaRPr lang="en-US"/>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dirty="0" smtClean="0"/>
              <a:t>An opinion </a:t>
            </a:r>
            <a:r>
              <a:rPr lang="en-US" i="1" dirty="0" smtClean="0"/>
              <a:t>properly formed </a:t>
            </a:r>
            <a:r>
              <a:rPr lang="en-US" dirty="0" smtClean="0"/>
              <a:t>is based on the analyses and interpretation of </a:t>
            </a:r>
            <a:r>
              <a:rPr lang="en-US" b="1" dirty="0" smtClean="0"/>
              <a:t>market-based</a:t>
            </a:r>
            <a:r>
              <a:rPr lang="en-US" dirty="0" smtClean="0"/>
              <a:t> and </a:t>
            </a:r>
            <a:r>
              <a:rPr lang="en-US" b="1" dirty="0" smtClean="0"/>
              <a:t>appraiser</a:t>
            </a:r>
            <a:r>
              <a:rPr lang="en-US" dirty="0" smtClean="0"/>
              <a:t>-</a:t>
            </a:r>
            <a:r>
              <a:rPr lang="en-US" b="1" dirty="0" smtClean="0"/>
              <a:t>verified facts </a:t>
            </a:r>
            <a:endParaRPr lang="en-US" b="1"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276</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265F6570-7535-4A55-8ACB-EB05FC3C26F4}" type="datetime1">
              <a:rPr lang="en-US" smtClean="0"/>
              <a:pPr/>
              <a:t>5/13/2015</a:t>
            </a:fld>
            <a:endParaRPr lang="en-US"/>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dirty="0" smtClean="0"/>
              <a:t>An opinion </a:t>
            </a:r>
            <a:r>
              <a:rPr lang="en-US" i="1" dirty="0" smtClean="0"/>
              <a:t>properly formed </a:t>
            </a:r>
            <a:r>
              <a:rPr lang="en-US" dirty="0" smtClean="0"/>
              <a:t>is based on the analyses and interpretation of </a:t>
            </a:r>
            <a:r>
              <a:rPr lang="en-US" b="1" dirty="0" smtClean="0"/>
              <a:t>market-based</a:t>
            </a:r>
            <a:r>
              <a:rPr lang="en-US" dirty="0" smtClean="0"/>
              <a:t> and </a:t>
            </a:r>
            <a:r>
              <a:rPr lang="en-US" b="1" dirty="0" smtClean="0"/>
              <a:t>appraiser</a:t>
            </a:r>
            <a:r>
              <a:rPr lang="en-US" dirty="0" smtClean="0"/>
              <a:t>-</a:t>
            </a:r>
            <a:r>
              <a:rPr lang="en-US" b="1" dirty="0" smtClean="0"/>
              <a:t>verified facts </a:t>
            </a:r>
            <a:endParaRPr lang="en-US" b="1"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277</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Rectangular Callout 6"/>
          <p:cNvSpPr/>
          <p:nvPr/>
        </p:nvSpPr>
        <p:spPr>
          <a:xfrm>
            <a:off x="4724400" y="4419600"/>
            <a:ext cx="3733800" cy="1447800"/>
          </a:xfrm>
          <a:prstGeom prst="wedgeRectCallout">
            <a:avLst>
              <a:gd name="adj1" fmla="val -93756"/>
              <a:gd name="adj2" fmla="val -82551"/>
            </a:avLst>
          </a:prstGeom>
          <a:solidFill>
            <a:srgbClr val="FFFF00"/>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2400"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You mean we have to SUPPORT our value opinion, too?!</a:t>
            </a:r>
            <a:endParaRPr lang="en-US" sz="2400" dirty="0">
              <a:solidFill>
                <a:srgbClr val="7030A0"/>
              </a:solidFill>
            </a:endParaRPr>
          </a:p>
        </p:txBody>
      </p:sp>
      <p:sp>
        <p:nvSpPr>
          <p:cNvPr id="8" name="Date Placeholder 7"/>
          <p:cNvSpPr>
            <a:spLocks noGrp="1"/>
          </p:cNvSpPr>
          <p:nvPr>
            <p:ph type="dt" sz="half" idx="10"/>
          </p:nvPr>
        </p:nvSpPr>
        <p:spPr/>
        <p:txBody>
          <a:bodyPr/>
          <a:lstStyle/>
          <a:p>
            <a:fld id="{02188835-7387-4927-A4D3-CC38C58A8CBF}" type="datetime1">
              <a:rPr lang="en-US" smtClean="0"/>
              <a:pPr/>
              <a:t>5/13/2015</a:t>
            </a:fld>
            <a:endParaRPr lang="en-US"/>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2209800"/>
          </a:xfrm>
        </p:spPr>
        <p:txBody>
          <a:bodyPr>
            <a:noAutofit/>
          </a:bodyPr>
          <a:lstStyle/>
          <a:p>
            <a:pPr algn="just"/>
            <a:r>
              <a:rPr lang="en-US" sz="2800" dirty="0" smtClean="0"/>
              <a:t>An opinion of value based on anything other than the verified facts and market-based evidence is simply </a:t>
            </a:r>
            <a:r>
              <a:rPr lang="en-US" sz="2800" b="1" dirty="0" smtClean="0"/>
              <a:t>WRONG…no matter how long you have held it or who (</a:t>
            </a:r>
            <a:r>
              <a:rPr lang="en-US" sz="2800" b="1" dirty="0" err="1" smtClean="0"/>
              <a:t>dis</a:t>
            </a:r>
            <a:r>
              <a:rPr lang="en-US" sz="2800" b="1" dirty="0" smtClean="0"/>
              <a:t>)agrees with it</a:t>
            </a:r>
            <a:endParaRPr lang="en-US" sz="2800" b="1"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278</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40FCCB08-D337-41D5-A1F9-84AE34F49234}" type="datetime1">
              <a:rPr lang="en-US" smtClean="0"/>
              <a:pPr/>
              <a:t>5/13/2015</a:t>
            </a:fld>
            <a:endParaRPr lang="en-US"/>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Autofit/>
          </a:bodyPr>
          <a:lstStyle/>
          <a:p>
            <a:pPr algn="just"/>
            <a:r>
              <a:rPr lang="en-US" sz="2800" dirty="0" smtClean="0"/>
              <a:t>An opinion of value based on anything other than the verified facts and market-based evidence is simply </a:t>
            </a:r>
            <a:r>
              <a:rPr lang="en-US" sz="2800" b="1" dirty="0" smtClean="0"/>
              <a:t>WRONG…no matter how close you are to the contract price</a:t>
            </a:r>
            <a:endParaRPr lang="en-US" sz="2800" b="1"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279</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BC6DE595-E2FC-4D8A-BC5E-6D5DE28537A9}" type="datetime1">
              <a:rPr lang="en-US" smtClean="0"/>
              <a:pPr/>
              <a:t>5/13/2015</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DUE DILIGENCE</a:t>
            </a:r>
          </a:p>
          <a:p>
            <a:pPr lvl="2">
              <a:buFont typeface="Wingdings" pitchFamily="2" charset="2"/>
              <a:buChar char="q"/>
            </a:pPr>
            <a:r>
              <a:rPr lang="en-US" sz="3800" dirty="0" smtClean="0"/>
              <a:t>Part of </a:t>
            </a:r>
            <a:r>
              <a:rPr lang="en-US" sz="3800" i="1" dirty="0" smtClean="0"/>
              <a:t>competency</a:t>
            </a:r>
            <a:r>
              <a:rPr lang="en-US" sz="3800" dirty="0" smtClean="0"/>
              <a:t>;</a:t>
            </a:r>
          </a:p>
          <a:p>
            <a:pPr lvl="2">
              <a:buFont typeface="Wingdings" pitchFamily="2" charset="2"/>
              <a:buChar char="q"/>
            </a:pPr>
            <a:r>
              <a:rPr lang="en-US" sz="3800" dirty="0" smtClean="0"/>
              <a:t>See SR1-1(b) and its </a:t>
            </a:r>
            <a:r>
              <a:rPr lang="en-US" sz="3800" u="sng" dirty="0" smtClean="0"/>
              <a:t>Comment</a:t>
            </a:r>
            <a:r>
              <a:rPr lang="en-US" sz="3800" dirty="0" smtClean="0"/>
              <a:t>;</a:t>
            </a:r>
          </a:p>
          <a:p>
            <a:pPr lvl="2">
              <a:buFont typeface="Wingdings" pitchFamily="2" charset="2"/>
              <a:buChar char="q"/>
            </a:pPr>
            <a:r>
              <a:rPr lang="en-US" sz="3800" dirty="0" smtClean="0"/>
              <a:t>See SR 1-1(c) and its </a:t>
            </a:r>
            <a:r>
              <a:rPr lang="en-US" sz="3800" u="sng" dirty="0" smtClean="0"/>
              <a:t>Comment</a:t>
            </a:r>
          </a:p>
          <a:p>
            <a:pPr lvl="2">
              <a:buFont typeface="Wingdings" pitchFamily="2" charset="2"/>
              <a:buChar char="q"/>
            </a:pPr>
            <a:r>
              <a:rPr lang="en-US" sz="3800" dirty="0" smtClean="0"/>
              <a:t>Part of CU</a:t>
            </a:r>
          </a:p>
          <a:p>
            <a:pPr lvl="2">
              <a:buNone/>
            </a:pPr>
            <a:endParaRPr lang="en-US" sz="38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28</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7" name="Date Placeholder 6"/>
          <p:cNvSpPr>
            <a:spLocks noGrp="1"/>
          </p:cNvSpPr>
          <p:nvPr>
            <p:ph type="dt" sz="half" idx="10"/>
          </p:nvPr>
        </p:nvSpPr>
        <p:spPr/>
        <p:txBody>
          <a:bodyPr/>
          <a:lstStyle/>
          <a:p>
            <a:fld id="{2428ABCB-5979-4F54-B60D-C1EDE65BF8BB}" type="datetime1">
              <a:rPr lang="en-US" smtClean="0"/>
              <a:pPr/>
              <a:t>5/13/2015</a:t>
            </a:fld>
            <a:endParaRPr lang="en-US"/>
          </a:p>
        </p:txBody>
      </p:sp>
      <p:sp>
        <p:nvSpPr>
          <p:cNvPr id="8" name="Rounded Rectangular Callout 7"/>
          <p:cNvSpPr/>
          <p:nvPr/>
        </p:nvSpPr>
        <p:spPr>
          <a:xfrm>
            <a:off x="4800600" y="533400"/>
            <a:ext cx="3810000" cy="2514600"/>
          </a:xfrm>
          <a:prstGeom prst="wedgeRoundRectCallout">
            <a:avLst>
              <a:gd name="adj1" fmla="val -76546"/>
              <a:gd name="adj2" fmla="val 144550"/>
              <a:gd name="adj3" fmla="val 16667"/>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How are </a:t>
            </a:r>
            <a:r>
              <a:rPr lang="en-US" sz="2800" b="1" i="1" dirty="0" smtClean="0">
                <a:solidFill>
                  <a:srgbClr val="FFFF00"/>
                </a:solidFill>
              </a:rPr>
              <a:t>Due Diligence </a:t>
            </a:r>
            <a:r>
              <a:rPr lang="en-US" sz="2800" b="1" dirty="0" smtClean="0">
                <a:solidFill>
                  <a:srgbClr val="FFFF00"/>
                </a:solidFill>
              </a:rPr>
              <a:t>and</a:t>
            </a:r>
            <a:r>
              <a:rPr lang="en-US" sz="2800" b="1" i="1" dirty="0" smtClean="0">
                <a:solidFill>
                  <a:srgbClr val="FFFF00"/>
                </a:solidFill>
              </a:rPr>
              <a:t> competency </a:t>
            </a:r>
            <a:r>
              <a:rPr lang="en-US" sz="2800" b="1" dirty="0" smtClean="0">
                <a:solidFill>
                  <a:srgbClr val="FFFF00"/>
                </a:solidFill>
              </a:rPr>
              <a:t>part of CU?</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Autofit/>
          </a:bodyPr>
          <a:lstStyle/>
          <a:p>
            <a:pPr algn="just"/>
            <a:r>
              <a:rPr lang="en-US" sz="2800" dirty="0" smtClean="0"/>
              <a:t>An opinion of value based on anything other than the verified facts and market-based evidence is simply </a:t>
            </a:r>
            <a:r>
              <a:rPr lang="en-US" sz="2800" b="1" dirty="0" smtClean="0"/>
              <a:t>WRONG…no matter how close you are to the contract price</a:t>
            </a:r>
            <a:endParaRPr lang="en-US" sz="2800" b="1"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280</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BC6DE595-E2FC-4D8A-BC5E-6D5DE28537A9}" type="datetime1">
              <a:rPr lang="en-US" smtClean="0"/>
              <a:pPr/>
              <a:t>5/13/2015</a:t>
            </a:fld>
            <a:endParaRPr lang="en-US"/>
          </a:p>
        </p:txBody>
      </p:sp>
      <p:sp>
        <p:nvSpPr>
          <p:cNvPr id="8" name="Rounded Rectangular Callout 7"/>
          <p:cNvSpPr/>
          <p:nvPr/>
        </p:nvSpPr>
        <p:spPr>
          <a:xfrm>
            <a:off x="533400" y="457200"/>
            <a:ext cx="5105400" cy="2133600"/>
          </a:xfrm>
          <a:prstGeom prst="wedgeRoundRectCallout">
            <a:avLst>
              <a:gd name="adj1" fmla="val -33462"/>
              <a:gd name="adj2" fmla="val 14326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The contract price is NOT a target.  It is merely another datum for the appraiser to analyze and consider in forming a value opinion</a:t>
            </a:r>
            <a:endParaRPr lang="en-US" sz="2400" b="1" dirty="0"/>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sz="2800" dirty="0" smtClean="0"/>
              <a:t>The </a:t>
            </a:r>
            <a:r>
              <a:rPr lang="en-US" sz="2800" b="1" dirty="0" smtClean="0"/>
              <a:t>raw facts </a:t>
            </a:r>
            <a:r>
              <a:rPr lang="en-US" sz="2800" dirty="0" smtClean="0"/>
              <a:t>the appraiser </a:t>
            </a:r>
            <a:r>
              <a:rPr lang="en-US" sz="2800" dirty="0" smtClean="0"/>
              <a:t>gathered </a:t>
            </a:r>
            <a:r>
              <a:rPr lang="en-US" sz="2800" dirty="0" smtClean="0"/>
              <a:t>to form a value opinion must be present (in one form or another) in either the workfile(s) or the report…</a:t>
            </a:r>
            <a:endParaRPr lang="en-US" sz="2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281</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C2836612-926E-43CE-A894-125153217F49}" type="datetime1">
              <a:rPr lang="en-US" smtClean="0"/>
              <a:pPr/>
              <a:t>5/13/2015</a:t>
            </a:fld>
            <a:endParaRPr lang="en-US"/>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dirty="0" smtClean="0"/>
              <a:t>The </a:t>
            </a:r>
            <a:r>
              <a:rPr lang="en-US" b="1" dirty="0" smtClean="0"/>
              <a:t>analyses</a:t>
            </a:r>
            <a:r>
              <a:rPr lang="en-US" dirty="0" smtClean="0"/>
              <a:t> of those raw facts the appraiser used to form a value opinion must be present (in one form or another) in the workfile(s) or the report…</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282</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22FA5609-8BA9-40C6-90E5-0D1E8AFE9FFD}" type="datetime1">
              <a:rPr lang="en-US" smtClean="0"/>
              <a:pPr/>
              <a:t>5/13/2015</a:t>
            </a:fld>
            <a:endParaRPr lang="en-US"/>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dirty="0" smtClean="0"/>
              <a:t>The </a:t>
            </a:r>
            <a:r>
              <a:rPr lang="en-US" b="1" dirty="0" smtClean="0"/>
              <a:t>verification</a:t>
            </a:r>
            <a:r>
              <a:rPr lang="en-US" dirty="0" smtClean="0"/>
              <a:t> </a:t>
            </a:r>
            <a:r>
              <a:rPr lang="en-US" dirty="0" smtClean="0"/>
              <a:t>of those raw facts the appraiser used to form a value opinion must be present (in one form or another) in the workfile(s) or the report…</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283</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22FA5609-8BA9-40C6-90E5-0D1E8AFE9FFD}" type="datetime1">
              <a:rPr lang="en-US" smtClean="0"/>
              <a:pPr/>
              <a:t>5/13/2015</a:t>
            </a:fld>
            <a:endParaRPr lang="en-US"/>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sz="2800" dirty="0" smtClean="0"/>
              <a:t>A </a:t>
            </a:r>
            <a:r>
              <a:rPr lang="en-US" sz="2800" b="1" dirty="0" smtClean="0"/>
              <a:t>summary</a:t>
            </a:r>
            <a:r>
              <a:rPr lang="en-US" sz="2800" dirty="0" smtClean="0"/>
              <a:t> of the </a:t>
            </a:r>
            <a:r>
              <a:rPr lang="en-US" sz="3600" b="1" dirty="0" smtClean="0"/>
              <a:t>analyses </a:t>
            </a:r>
            <a:r>
              <a:rPr lang="en-US" sz="2800" dirty="0" smtClean="0"/>
              <a:t>the appraiser used to interpret those raw facts must be present (in one form or another) in the report</a:t>
            </a:r>
            <a:endParaRPr lang="en-US" sz="2800"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284</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39DC276E-294A-405B-AA15-941D5BCC22D0}" type="datetime1">
              <a:rPr lang="en-US" smtClean="0"/>
              <a:pPr/>
              <a:t>5/13/2015</a:t>
            </a:fld>
            <a:endParaRPr lang="en-US"/>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To form a value opinion properly, the appraiser must engage in </a:t>
            </a:r>
            <a:r>
              <a:rPr lang="en-US" b="1" dirty="0" smtClean="0"/>
              <a:t>CRITICAL THINKING</a:t>
            </a:r>
            <a:r>
              <a:rPr lang="en-US" dirty="0" smtClean="0"/>
              <a:t>…</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285</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BCE2A085-63F9-4571-B121-3FA125E0F28B}" type="datetime1">
              <a:rPr lang="en-US" smtClean="0"/>
              <a:pPr/>
              <a:t>5/13/2015</a:t>
            </a:fld>
            <a:endParaRPr lang="en-US"/>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To form a value opinion properly, the appraiser must engage in </a:t>
            </a:r>
            <a:r>
              <a:rPr lang="en-US" b="1" dirty="0" smtClean="0"/>
              <a:t>CRITICAL THINKING</a:t>
            </a:r>
            <a:r>
              <a:rPr lang="en-US" dirty="0" smtClean="0"/>
              <a:t>…</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286</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BCE2A085-63F9-4571-B121-3FA125E0F28B}" type="datetime1">
              <a:rPr lang="en-US" smtClean="0"/>
              <a:pPr/>
              <a:t>5/13/2015</a:t>
            </a:fld>
            <a:endParaRPr lang="en-US"/>
          </a:p>
        </p:txBody>
      </p:sp>
      <p:sp>
        <p:nvSpPr>
          <p:cNvPr id="8" name="Oval Callout 7"/>
          <p:cNvSpPr/>
          <p:nvPr/>
        </p:nvSpPr>
        <p:spPr>
          <a:xfrm>
            <a:off x="762000" y="533400"/>
            <a:ext cx="4038600" cy="2209800"/>
          </a:xfrm>
          <a:prstGeom prst="wedgeEllipseCallout">
            <a:avLst>
              <a:gd name="adj1" fmla="val 104856"/>
              <a:gd name="adj2" fmla="val 7735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FACTS, not assumptions</a:t>
            </a:r>
            <a:endParaRPr lang="en-US" sz="3200" b="1" dirty="0"/>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…which means the appraiser </a:t>
            </a:r>
            <a:r>
              <a:rPr lang="en-US" i="1" dirty="0" smtClean="0"/>
              <a:t>reasons</a:t>
            </a:r>
            <a:r>
              <a:rPr lang="en-US" dirty="0" smtClean="0"/>
              <a:t> from </a:t>
            </a:r>
            <a:r>
              <a:rPr lang="en-US" b="1" dirty="0" smtClean="0"/>
              <a:t>proven, verified </a:t>
            </a:r>
            <a:r>
              <a:rPr lang="en-US" dirty="0" smtClean="0"/>
              <a:t>premises, not from baseless, unproven </a:t>
            </a:r>
            <a:r>
              <a:rPr lang="en-US" dirty="0" smtClean="0"/>
              <a:t>assumptions to arrive at a credible value opinion</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287</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22CDE18E-C892-474C-8F03-936248C1496E}" type="datetime1">
              <a:rPr lang="en-US" smtClean="0"/>
              <a:pPr/>
              <a:t>5/13/2015</a:t>
            </a:fld>
            <a:endParaRPr lang="en-US"/>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…which means the appraiser </a:t>
            </a:r>
            <a:r>
              <a:rPr lang="en-US" i="1" dirty="0" smtClean="0"/>
              <a:t>reasons</a:t>
            </a:r>
            <a:r>
              <a:rPr lang="en-US" dirty="0" smtClean="0"/>
              <a:t> from </a:t>
            </a:r>
            <a:r>
              <a:rPr lang="en-US" b="1" dirty="0" smtClean="0"/>
              <a:t>proven, verified </a:t>
            </a:r>
            <a:r>
              <a:rPr lang="en-US" dirty="0" smtClean="0"/>
              <a:t>premises, not from baseless, unproven </a:t>
            </a:r>
            <a:r>
              <a:rPr lang="en-US" dirty="0" smtClean="0"/>
              <a:t>assumptions to arrive at a credible value opinion</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288</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Cloud Callout 6"/>
          <p:cNvSpPr/>
          <p:nvPr/>
        </p:nvSpPr>
        <p:spPr>
          <a:xfrm>
            <a:off x="5867400" y="3810000"/>
            <a:ext cx="3048000" cy="2057400"/>
          </a:xfrm>
          <a:prstGeom prst="cloudCallout">
            <a:avLst>
              <a:gd name="adj1" fmla="val -99392"/>
              <a:gd name="adj2" fmla="val -3039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More SUPPORT</a:t>
            </a:r>
            <a:r>
              <a:rPr lang="en-US" sz="2400" dirty="0" smtClean="0"/>
              <a:t>?!</a:t>
            </a:r>
            <a:endParaRPr lang="en-US" sz="2400" dirty="0"/>
          </a:p>
        </p:txBody>
      </p:sp>
      <p:sp>
        <p:nvSpPr>
          <p:cNvPr id="8" name="Date Placeholder 7"/>
          <p:cNvSpPr>
            <a:spLocks noGrp="1"/>
          </p:cNvSpPr>
          <p:nvPr>
            <p:ph type="dt" sz="half" idx="10"/>
          </p:nvPr>
        </p:nvSpPr>
        <p:spPr/>
        <p:txBody>
          <a:bodyPr/>
          <a:lstStyle/>
          <a:p>
            <a:fld id="{DF24D936-5B64-4DEC-AF12-48172878900D}" type="datetime1">
              <a:rPr lang="en-US" smtClean="0"/>
              <a:pPr/>
              <a:t>5/13/2015</a:t>
            </a:fld>
            <a:endParaRPr lang="en-US"/>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r>
              <a:rPr lang="en-US" dirty="0" smtClean="0"/>
              <a:t>Let’s Wrap this Up</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just"/>
            <a:r>
              <a:rPr lang="en-US" dirty="0" smtClean="0"/>
              <a:t>The </a:t>
            </a:r>
            <a:r>
              <a:rPr lang="en-US" i="1" dirty="0" smtClean="0"/>
              <a:t>proof</a:t>
            </a:r>
            <a:r>
              <a:rPr lang="en-US" dirty="0" smtClean="0"/>
              <a:t> and </a:t>
            </a:r>
            <a:r>
              <a:rPr lang="en-US" i="1" dirty="0" smtClean="0"/>
              <a:t>verification</a:t>
            </a:r>
            <a:r>
              <a:rPr lang="en-US" dirty="0" smtClean="0"/>
              <a:t> of those premises </a:t>
            </a:r>
            <a:r>
              <a:rPr lang="en-US" b="1" dirty="0" smtClean="0"/>
              <a:t>must</a:t>
            </a:r>
            <a:r>
              <a:rPr lang="en-US" dirty="0" smtClean="0"/>
              <a:t> be in the workfile(s), in one form or another; and in compliance with the RECORD KEEPING RULE</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289</a:t>
            </a:fld>
            <a:endParaRPr lang="en-US" dirty="0"/>
          </a:p>
        </p:txBody>
      </p:sp>
      <p:pic>
        <p:nvPicPr>
          <p:cNvPr id="204802" name="Picture 2" descr="https://encrypted-tbn2.gstatic.com/images?q=tbn:ANd9GcSyZ98eh2A4yk6QxUyEjFDMZouvXLCC3IJCOGHuN8eDVrpKwA58U2AAT0C9">
            <a:hlinkClick r:id="rId3"/>
          </p:cNvPr>
          <p:cNvPicPr>
            <a:picLocks noChangeAspect="1" noChangeArrowheads="1"/>
          </p:cNvPicPr>
          <p:nvPr/>
        </p:nvPicPr>
        <p:blipFill>
          <a:blip r:embed="rId4" cstate="print"/>
          <a:srcRect/>
          <a:stretch>
            <a:fillRect/>
          </a:stretch>
        </p:blipFill>
        <p:spPr bwMode="auto">
          <a:xfrm>
            <a:off x="6477000" y="990600"/>
            <a:ext cx="2286000" cy="1514475"/>
          </a:xfrm>
          <a:prstGeom prst="rect">
            <a:avLst/>
          </a:prstGeom>
          <a:noFill/>
        </p:spPr>
      </p:pic>
      <p:sp>
        <p:nvSpPr>
          <p:cNvPr id="7" name="Date Placeholder 6"/>
          <p:cNvSpPr>
            <a:spLocks noGrp="1"/>
          </p:cNvSpPr>
          <p:nvPr>
            <p:ph type="dt" sz="half" idx="10"/>
          </p:nvPr>
        </p:nvSpPr>
        <p:spPr/>
        <p:txBody>
          <a:bodyPr/>
          <a:lstStyle/>
          <a:p>
            <a:fld id="{D33F8950-F5F7-4E55-873E-E9D630AB9B61}" type="datetime1">
              <a:rPr lang="en-US" smtClean="0"/>
              <a:pPr/>
              <a:t>5/13/2015</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CRITICAL THINKING</a:t>
            </a:r>
            <a:r>
              <a:rPr lang="en-US" sz="4400" dirty="0" smtClean="0"/>
              <a:t>…</a:t>
            </a:r>
          </a:p>
          <a:p>
            <a:pPr lvl="2" algn="just">
              <a:buFont typeface="Wingdings" pitchFamily="2" charset="2"/>
              <a:buChar char="q"/>
            </a:pPr>
            <a:r>
              <a:rPr lang="en-US" sz="4000" dirty="0" smtClean="0"/>
              <a:t>“</a:t>
            </a:r>
            <a:r>
              <a:rPr lang="en-US" sz="4000" i="1" dirty="0" smtClean="0"/>
              <a:t>disciplined</a:t>
            </a:r>
            <a:r>
              <a:rPr lang="en-US" sz="4000" dirty="0" smtClean="0"/>
              <a:t> thinking that is clear, rational, open-minded, and </a:t>
            </a:r>
            <a:r>
              <a:rPr lang="en-US" sz="4000" i="1" dirty="0" smtClean="0">
                <a:solidFill>
                  <a:srgbClr val="00CC66"/>
                </a:solidFill>
              </a:rPr>
              <a:t>informed by evidence…</a:t>
            </a:r>
            <a:r>
              <a:rPr lang="en-US" sz="4000" i="1" dirty="0" smtClean="0"/>
              <a:t>”  </a:t>
            </a:r>
            <a:r>
              <a:rPr lang="en-US" sz="1400" i="1" dirty="0" smtClean="0"/>
              <a:t>(emphasis added)</a:t>
            </a:r>
            <a:r>
              <a:rPr lang="en-US" sz="2200" i="1" dirty="0" smtClean="0"/>
              <a:t> </a:t>
            </a:r>
            <a:r>
              <a:rPr lang="en-US" sz="1400" dirty="0" smtClean="0"/>
              <a:t>:</a:t>
            </a:r>
          </a:p>
          <a:p>
            <a:pPr lvl="2">
              <a:buFont typeface="Wingdings" pitchFamily="2" charset="2"/>
              <a:buChar char="q"/>
            </a:pPr>
            <a:endParaRPr lang="en-US" sz="14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29</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pic>
        <p:nvPicPr>
          <p:cNvPr id="4098" name="Picture 2" descr="C:\Users\Tim\AppData\Local\Microsoft\Windows\Temporary Internet Files\Content.IE5\5HMBD1FT\MP900321209[1].jpg"/>
          <p:cNvPicPr>
            <a:picLocks noChangeAspect="1" noChangeArrowheads="1"/>
          </p:cNvPicPr>
          <p:nvPr/>
        </p:nvPicPr>
        <p:blipFill>
          <a:blip r:embed="rId3" cstate="print"/>
          <a:srcRect/>
          <a:stretch>
            <a:fillRect/>
          </a:stretch>
        </p:blipFill>
        <p:spPr bwMode="auto">
          <a:xfrm>
            <a:off x="6705600" y="4343400"/>
            <a:ext cx="1676400" cy="1676400"/>
          </a:xfrm>
          <a:prstGeom prst="rect">
            <a:avLst/>
          </a:prstGeom>
          <a:noFill/>
          <a:ln>
            <a:solidFill>
              <a:schemeClr val="accent1"/>
            </a:solidFill>
          </a:ln>
        </p:spPr>
      </p:pic>
      <p:sp>
        <p:nvSpPr>
          <p:cNvPr id="7" name="Date Placeholder 6"/>
          <p:cNvSpPr>
            <a:spLocks noGrp="1"/>
          </p:cNvSpPr>
          <p:nvPr>
            <p:ph type="dt" sz="half" idx="10"/>
          </p:nvPr>
        </p:nvSpPr>
        <p:spPr/>
        <p:txBody>
          <a:bodyPr/>
          <a:lstStyle/>
          <a:p>
            <a:fld id="{C4B7D512-40C9-4A26-A56C-206C22E700F0}" type="datetime1">
              <a:rPr lang="en-US" smtClean="0"/>
              <a:pPr/>
              <a:t>5/13/2015</a:t>
            </a:fld>
            <a:endParaRPr lang="en-US"/>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a:xfrm>
            <a:off x="8534400" y="6407944"/>
            <a:ext cx="478632" cy="365125"/>
          </a:xfrm>
        </p:spPr>
        <p:txBody>
          <a:bodyPr/>
          <a:lstStyle/>
          <a:p>
            <a:fld id="{7CF8DF88-B906-4E93-9F54-55F6F2248785}" type="slidenum">
              <a:rPr lang="en-US" smtClean="0"/>
              <a:pPr/>
              <a:t>290</a:t>
            </a:fld>
            <a:endParaRPr lang="en-US" dirty="0"/>
          </a:p>
        </p:txBody>
      </p:sp>
      <p:sp>
        <p:nvSpPr>
          <p:cNvPr id="5" name="Title 4"/>
          <p:cNvSpPr>
            <a:spLocks noGrp="1"/>
          </p:cNvSpPr>
          <p:nvPr>
            <p:ph type="title"/>
          </p:nvPr>
        </p:nvSpPr>
        <p:spPr/>
        <p:txBody>
          <a:bodyPr/>
          <a:lstStyle/>
          <a:p>
            <a:r>
              <a:rPr lang="en-US" dirty="0" smtClean="0"/>
              <a:t>This seminar in ONE WORD</a:t>
            </a:r>
            <a:endParaRPr lang="en-US" dirty="0"/>
          </a:p>
        </p:txBody>
      </p:sp>
      <p:sp>
        <p:nvSpPr>
          <p:cNvPr id="6" name="Cloud Callout 5"/>
          <p:cNvSpPr/>
          <p:nvPr/>
        </p:nvSpPr>
        <p:spPr>
          <a:xfrm>
            <a:off x="2286000" y="1676400"/>
            <a:ext cx="5410200" cy="4267200"/>
          </a:xfrm>
          <a:prstGeom prst="cloudCallout">
            <a:avLst>
              <a:gd name="adj1" fmla="val 40489"/>
              <a:gd name="adj2" fmla="val -67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What it all comes down to:</a:t>
            </a:r>
          </a:p>
          <a:p>
            <a:pPr algn="ctr"/>
            <a:endParaRPr lang="en-US" dirty="0" smtClean="0"/>
          </a:p>
          <a:p>
            <a:pPr algn="ctr"/>
            <a:r>
              <a:rPr lang="en-US" sz="3200" u="sng" dirty="0" smtClean="0"/>
              <a:t>SUPPORT</a:t>
            </a:r>
          </a:p>
          <a:p>
            <a:pPr algn="ctr"/>
            <a:endParaRPr lang="en-US" sz="3200" u="sng" dirty="0" smtClean="0"/>
          </a:p>
          <a:p>
            <a:pPr algn="ctr"/>
            <a:r>
              <a:rPr lang="en-US" sz="2400" b="1" dirty="0" smtClean="0"/>
              <a:t>Which you must retain in the workfile to </a:t>
            </a:r>
            <a:r>
              <a:rPr lang="en-US" sz="2400" b="1" i="1" dirty="0" smtClean="0"/>
              <a:t>protect</a:t>
            </a:r>
            <a:r>
              <a:rPr lang="en-US" sz="2400" b="1" dirty="0" smtClean="0"/>
              <a:t> yourself and to </a:t>
            </a:r>
            <a:r>
              <a:rPr lang="en-US" sz="2400" b="1" i="1" dirty="0" smtClean="0"/>
              <a:t>comply</a:t>
            </a:r>
            <a:r>
              <a:rPr lang="en-US" sz="2400" b="1" dirty="0" smtClean="0"/>
              <a:t>  with USPAP</a:t>
            </a:r>
            <a:endParaRPr lang="en-US" sz="2400" b="1" dirty="0"/>
          </a:p>
        </p:txBody>
      </p:sp>
      <p:sp>
        <p:nvSpPr>
          <p:cNvPr id="7" name="Date Placeholder 6"/>
          <p:cNvSpPr>
            <a:spLocks noGrp="1"/>
          </p:cNvSpPr>
          <p:nvPr>
            <p:ph type="dt" sz="half" idx="10"/>
          </p:nvPr>
        </p:nvSpPr>
        <p:spPr/>
        <p:txBody>
          <a:bodyPr/>
          <a:lstStyle/>
          <a:p>
            <a:fld id="{60A4C9B7-119A-4360-A8A5-76D993E10375}" type="datetime1">
              <a:rPr lang="en-US" smtClean="0"/>
              <a:pPr/>
              <a:t>5/13/2015</a:t>
            </a:fld>
            <a:endParaRPr lang="en-US"/>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pPr algn="l"/>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7CF8DF88-B906-4E93-9F54-55F6F2248785}" type="slidenum">
              <a:rPr lang="en-US" smtClean="0"/>
              <a:pPr/>
              <a:t>291</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62000" y="685800"/>
            <a:ext cx="7924800" cy="3962400"/>
          </a:xfrm>
          <a:prstGeom prst="rect">
            <a:avLst/>
          </a:prstGeom>
          <a:noFill/>
          <a:ln w="9525">
            <a:noFill/>
            <a:miter lim="800000"/>
            <a:headEnd/>
            <a:tailEnd/>
          </a:ln>
        </p:spPr>
      </p:pic>
      <p:sp>
        <p:nvSpPr>
          <p:cNvPr id="7" name="Cloud Callout 6"/>
          <p:cNvSpPr/>
          <p:nvPr/>
        </p:nvSpPr>
        <p:spPr>
          <a:xfrm>
            <a:off x="5257800" y="838200"/>
            <a:ext cx="3276600" cy="2590800"/>
          </a:xfrm>
          <a:prstGeom prst="cloudCallout">
            <a:avLst>
              <a:gd name="adj1" fmla="val -84967"/>
              <a:gd name="adj2" fmla="val 3024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solidFill>
                  <a:srgbClr val="7030A0"/>
                </a:solidFill>
              </a:rPr>
              <a:t>YES!  We </a:t>
            </a:r>
            <a:r>
              <a:rPr lang="en-US" sz="2800" b="1" i="1" dirty="0" smtClean="0">
                <a:solidFill>
                  <a:srgbClr val="7030A0"/>
                </a:solidFill>
              </a:rPr>
              <a:t>finally</a:t>
            </a:r>
            <a:r>
              <a:rPr lang="en-US" sz="2800" b="1" dirty="0" smtClean="0">
                <a:solidFill>
                  <a:srgbClr val="7030A0"/>
                </a:solidFill>
              </a:rPr>
              <a:t> got to the end!</a:t>
            </a:r>
            <a:endParaRPr lang="en-US" sz="2800" b="1" dirty="0">
              <a:solidFill>
                <a:srgbClr val="7030A0"/>
              </a:solidFill>
            </a:endParaRPr>
          </a:p>
        </p:txBody>
      </p:sp>
      <p:sp>
        <p:nvSpPr>
          <p:cNvPr id="8" name="Date Placeholder 7"/>
          <p:cNvSpPr>
            <a:spLocks noGrp="1"/>
          </p:cNvSpPr>
          <p:nvPr>
            <p:ph type="dt" sz="half" idx="10"/>
          </p:nvPr>
        </p:nvSpPr>
        <p:spPr/>
        <p:txBody>
          <a:bodyPr/>
          <a:lstStyle/>
          <a:p>
            <a:fld id="{F5F555A6-F740-4C2C-A7CF-562908130177}" type="datetime1">
              <a:rPr lang="en-US" smtClean="0"/>
              <a:pPr/>
              <a:t>5/13/2015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904999"/>
          </a:xfrm>
        </p:spPr>
        <p:txBody>
          <a:bodyPr/>
          <a:lstStyle/>
          <a:p>
            <a:r>
              <a:rPr lang="en-US" dirty="0" smtClean="0"/>
              <a:t>2015 </a:t>
            </a:r>
            <a:r>
              <a:rPr lang="en-US" i="1" dirty="0" smtClean="0"/>
              <a:t>Day with Appraisers</a:t>
            </a:r>
            <a:endParaRPr lang="en-US" i="1" dirty="0"/>
          </a:p>
        </p:txBody>
      </p:sp>
      <p:sp>
        <p:nvSpPr>
          <p:cNvPr id="3" name="Subtitle 2"/>
          <p:cNvSpPr>
            <a:spLocks noGrp="1"/>
          </p:cNvSpPr>
          <p:nvPr>
            <p:ph type="subTitle" idx="1"/>
          </p:nvPr>
        </p:nvSpPr>
        <p:spPr>
          <a:xfrm>
            <a:off x="685800" y="2514600"/>
            <a:ext cx="7772400" cy="2296711"/>
          </a:xfrm>
        </p:spPr>
        <p:txBody>
          <a:bodyPr>
            <a:noAutofit/>
          </a:bodyPr>
          <a:lstStyle/>
          <a:p>
            <a:r>
              <a:rPr lang="en-US" sz="6000" dirty="0" smtClean="0"/>
              <a:t>Solid Appraisals and Defensible Workfiles</a:t>
            </a:r>
            <a:endParaRPr lang="en-US" sz="6000"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a:t>
            </a:fld>
            <a:endParaRPr lang="en-US"/>
          </a:p>
        </p:txBody>
      </p:sp>
      <p:sp>
        <p:nvSpPr>
          <p:cNvPr id="6" name="Date Placeholder 5"/>
          <p:cNvSpPr>
            <a:spLocks noGrp="1"/>
          </p:cNvSpPr>
          <p:nvPr>
            <p:ph type="dt" sz="half" idx="10"/>
          </p:nvPr>
        </p:nvSpPr>
        <p:spPr/>
        <p:txBody>
          <a:bodyPr/>
          <a:lstStyle/>
          <a:p>
            <a:fld id="{FB0E64DE-A3E1-424A-9F07-D5FD76B3D316}" type="datetime1">
              <a:rPr lang="en-US" smtClean="0"/>
              <a:pPr/>
              <a:t>5/13/2015</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CRITICAL THINKING</a:t>
            </a:r>
            <a:r>
              <a:rPr lang="en-US" sz="4400" dirty="0" smtClean="0"/>
              <a:t>…</a:t>
            </a:r>
          </a:p>
          <a:p>
            <a:pPr lvl="2" algn="just">
              <a:buFont typeface="Wingdings" pitchFamily="2" charset="2"/>
              <a:buChar char="q"/>
            </a:pPr>
            <a:r>
              <a:rPr lang="en-US" sz="4000" dirty="0" smtClean="0"/>
              <a:t>“</a:t>
            </a:r>
            <a:r>
              <a:rPr lang="en-US" sz="4000" i="1" dirty="0" smtClean="0"/>
              <a:t>disciplined</a:t>
            </a:r>
            <a:r>
              <a:rPr lang="en-US" sz="4000" dirty="0" smtClean="0"/>
              <a:t> thinking that is clear, rational, open-minded, and </a:t>
            </a:r>
            <a:r>
              <a:rPr lang="en-US" sz="4000" i="1" dirty="0" smtClean="0">
                <a:solidFill>
                  <a:srgbClr val="00CC66"/>
                </a:solidFill>
              </a:rPr>
              <a:t>informed by evidence…”  </a:t>
            </a:r>
            <a:r>
              <a:rPr lang="en-US" sz="1400" i="1" dirty="0" smtClean="0"/>
              <a:t>(emphasis added)</a:t>
            </a:r>
            <a:endParaRPr lang="en-US" sz="14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30</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pic>
        <p:nvPicPr>
          <p:cNvPr id="4098" name="Picture 2" descr="C:\Users\Tim\AppData\Local\Microsoft\Windows\Temporary Internet Files\Content.IE5\5HMBD1FT\MP900321209[1].jpg"/>
          <p:cNvPicPr>
            <a:picLocks noChangeAspect="1" noChangeArrowheads="1"/>
          </p:cNvPicPr>
          <p:nvPr/>
        </p:nvPicPr>
        <p:blipFill>
          <a:blip r:embed="rId3" cstate="print"/>
          <a:srcRect/>
          <a:stretch>
            <a:fillRect/>
          </a:stretch>
        </p:blipFill>
        <p:spPr bwMode="auto">
          <a:xfrm>
            <a:off x="6705600" y="4343400"/>
            <a:ext cx="1676400" cy="1676400"/>
          </a:xfrm>
          <a:prstGeom prst="rect">
            <a:avLst/>
          </a:prstGeom>
          <a:noFill/>
        </p:spPr>
      </p:pic>
      <p:sp>
        <p:nvSpPr>
          <p:cNvPr id="7" name="Rounded Rectangular Callout 6"/>
          <p:cNvSpPr/>
          <p:nvPr/>
        </p:nvSpPr>
        <p:spPr>
          <a:xfrm>
            <a:off x="4038600" y="4495800"/>
            <a:ext cx="4648200" cy="2209800"/>
          </a:xfrm>
          <a:prstGeom prst="wedgeRoundRectCallout">
            <a:avLst>
              <a:gd name="adj1" fmla="val -81676"/>
              <a:gd name="adj2" fmla="val -52368"/>
              <a:gd name="adj3" fmla="val 16667"/>
            </a:avLst>
          </a:prstGeom>
          <a:effectLst>
            <a:innerShdw blurRad="63500" dist="50800" dir="189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t>…as opposed to informed by BIAS or the use of unproven “rules of thumb”</a:t>
            </a:r>
            <a:endParaRPr lang="en-US" sz="3200" b="1" dirty="0"/>
          </a:p>
        </p:txBody>
      </p:sp>
      <p:sp>
        <p:nvSpPr>
          <p:cNvPr id="8" name="Date Placeholder 7"/>
          <p:cNvSpPr>
            <a:spLocks noGrp="1"/>
          </p:cNvSpPr>
          <p:nvPr>
            <p:ph type="dt" sz="half" idx="10"/>
          </p:nvPr>
        </p:nvSpPr>
        <p:spPr/>
        <p:txBody>
          <a:bodyPr/>
          <a:lstStyle/>
          <a:p>
            <a:fld id="{E055DBC9-E402-4C9C-B1B9-2E2D7002DB8A}" type="datetime1">
              <a:rPr lang="en-US" smtClean="0"/>
              <a:pPr/>
              <a:t>5/13/2015</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CRITICAL THINKING</a:t>
            </a:r>
            <a:r>
              <a:rPr lang="en-US" sz="4400" dirty="0" smtClean="0"/>
              <a:t>…</a:t>
            </a:r>
          </a:p>
          <a:p>
            <a:pPr lvl="2" algn="just">
              <a:buFont typeface="Wingdings" pitchFamily="2" charset="2"/>
              <a:buChar char="q"/>
            </a:pPr>
            <a:r>
              <a:rPr lang="en-US" sz="4000" dirty="0" smtClean="0"/>
              <a:t>“</a:t>
            </a:r>
            <a:r>
              <a:rPr lang="en-US" sz="4000" i="1" dirty="0" smtClean="0"/>
              <a:t>disciplined</a:t>
            </a:r>
            <a:r>
              <a:rPr lang="en-US" sz="4000" dirty="0" smtClean="0"/>
              <a:t> thinking that is clear, rational, open-minded, and </a:t>
            </a:r>
            <a:r>
              <a:rPr lang="en-US" sz="4000" i="1" dirty="0" smtClean="0">
                <a:solidFill>
                  <a:srgbClr val="00CC66"/>
                </a:solidFill>
              </a:rPr>
              <a:t>informed by evidence…</a:t>
            </a:r>
            <a:r>
              <a:rPr lang="en-US" sz="4000" i="1" dirty="0" smtClean="0"/>
              <a:t>”  </a:t>
            </a:r>
            <a:r>
              <a:rPr lang="en-US" sz="1400" i="1" dirty="0" smtClean="0"/>
              <a:t>(emphasis added)</a:t>
            </a:r>
            <a:r>
              <a:rPr lang="en-US" sz="2200" i="1" dirty="0" smtClean="0"/>
              <a:t> </a:t>
            </a:r>
            <a:r>
              <a:rPr lang="en-US" sz="1400" dirty="0" smtClean="0"/>
              <a:t>:</a:t>
            </a:r>
          </a:p>
          <a:p>
            <a:pPr lvl="2">
              <a:buFont typeface="Wingdings" pitchFamily="2" charset="2"/>
              <a:buChar char="q"/>
            </a:pPr>
            <a:endParaRPr lang="en-US" sz="1400"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31</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pic>
        <p:nvPicPr>
          <p:cNvPr id="4098" name="Picture 2" descr="C:\Users\Tim\AppData\Local\Microsoft\Windows\Temporary Internet Files\Content.IE5\5HMBD1FT\MP900321209[1].jpg"/>
          <p:cNvPicPr>
            <a:picLocks noChangeAspect="1" noChangeArrowheads="1"/>
          </p:cNvPicPr>
          <p:nvPr/>
        </p:nvPicPr>
        <p:blipFill>
          <a:blip r:embed="rId3" cstate="print"/>
          <a:srcRect/>
          <a:stretch>
            <a:fillRect/>
          </a:stretch>
        </p:blipFill>
        <p:spPr bwMode="auto">
          <a:xfrm>
            <a:off x="6705600" y="4343400"/>
            <a:ext cx="1676400" cy="1676400"/>
          </a:xfrm>
          <a:prstGeom prst="rect">
            <a:avLst/>
          </a:prstGeom>
          <a:noFill/>
        </p:spPr>
      </p:pic>
      <p:sp>
        <p:nvSpPr>
          <p:cNvPr id="7" name="Cloud Callout 6"/>
          <p:cNvSpPr/>
          <p:nvPr/>
        </p:nvSpPr>
        <p:spPr>
          <a:xfrm>
            <a:off x="2590800" y="0"/>
            <a:ext cx="4114800" cy="2822448"/>
          </a:xfrm>
          <a:prstGeom prst="cloudCallout">
            <a:avLst>
              <a:gd name="adj1" fmla="val 64424"/>
              <a:gd name="adj2" fmla="val 12037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7030A0"/>
                </a:solidFill>
              </a:rPr>
              <a:t>Remember: evidence means “SUPPORT”</a:t>
            </a:r>
            <a:endParaRPr lang="en-US" sz="3200" b="1" dirty="0">
              <a:solidFill>
                <a:srgbClr val="7030A0"/>
              </a:solidFill>
            </a:endParaRPr>
          </a:p>
        </p:txBody>
      </p:sp>
      <p:sp>
        <p:nvSpPr>
          <p:cNvPr id="8" name="Date Placeholder 7"/>
          <p:cNvSpPr>
            <a:spLocks noGrp="1"/>
          </p:cNvSpPr>
          <p:nvPr>
            <p:ph type="dt" sz="half" idx="10"/>
          </p:nvPr>
        </p:nvSpPr>
        <p:spPr/>
        <p:txBody>
          <a:bodyPr/>
          <a:lstStyle/>
          <a:p>
            <a:fld id="{86942D56-5757-4E42-9AAA-BC8EF3BEB28F}" type="datetime1">
              <a:rPr lang="en-US" smtClean="0"/>
              <a:pPr/>
              <a:t>5/13/2015</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So, IS YOUR WORKFILE</a:t>
            </a:r>
            <a:br>
              <a:rPr lang="en-US" dirty="0" smtClean="0"/>
            </a:br>
            <a:r>
              <a:rPr lang="en-US" dirty="0" smtClean="0"/>
              <a:t>DEFENSIBLE ?</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Due Diligence </a:t>
            </a:r>
            <a:r>
              <a:rPr lang="en-US" b="1" i="1" dirty="0" smtClean="0"/>
              <a:t>can</a:t>
            </a:r>
            <a:r>
              <a:rPr lang="en-US" dirty="0" smtClean="0"/>
              <a:t> bullet-proof it!</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32</a:t>
            </a:fld>
            <a:endParaRPr lang="en-US"/>
          </a:p>
        </p:txBody>
      </p:sp>
      <p:pic>
        <p:nvPicPr>
          <p:cNvPr id="2050" name="Picture 2" descr="C:\Users\Tim\AppData\Local\Microsoft\Windows\Temporary Internet Files\Content.IE5\29792GYM\MC900441523[1].wmf"/>
          <p:cNvPicPr>
            <a:picLocks noChangeAspect="1" noChangeArrowheads="1"/>
          </p:cNvPicPr>
          <p:nvPr/>
        </p:nvPicPr>
        <p:blipFill>
          <a:blip r:embed="rId3" cstate="print"/>
          <a:srcRect/>
          <a:stretch>
            <a:fillRect/>
          </a:stretch>
        </p:blipFill>
        <p:spPr bwMode="auto">
          <a:xfrm>
            <a:off x="1371600" y="4343400"/>
            <a:ext cx="2590800" cy="2286000"/>
          </a:xfrm>
          <a:prstGeom prst="rect">
            <a:avLst/>
          </a:prstGeom>
          <a:noFill/>
        </p:spPr>
      </p:pic>
      <p:sp>
        <p:nvSpPr>
          <p:cNvPr id="7" name="Date Placeholder 6"/>
          <p:cNvSpPr>
            <a:spLocks noGrp="1"/>
          </p:cNvSpPr>
          <p:nvPr>
            <p:ph type="dt" sz="half" idx="10"/>
          </p:nvPr>
        </p:nvSpPr>
        <p:spPr/>
        <p:txBody>
          <a:bodyPr/>
          <a:lstStyle/>
          <a:p>
            <a:fld id="{1BEC92A5-CADA-409C-8990-43D6C42B7F83}" type="datetime1">
              <a:rPr lang="en-US" smtClean="0"/>
              <a:pPr/>
              <a:t>5/13/2015</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So, IS YOUR WORKFILE</a:t>
            </a:r>
            <a:br>
              <a:rPr lang="en-US" dirty="0" smtClean="0"/>
            </a:br>
            <a:r>
              <a:rPr lang="en-US" dirty="0" smtClean="0"/>
              <a:t>DEFENSIBLE ?</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Due Diligence </a:t>
            </a:r>
            <a:r>
              <a:rPr lang="en-US" b="1" i="1" dirty="0" smtClean="0"/>
              <a:t>can</a:t>
            </a:r>
            <a:r>
              <a:rPr lang="en-US" dirty="0" smtClean="0"/>
              <a:t> bullet-proof it!</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33</a:t>
            </a:fld>
            <a:endParaRPr lang="en-US"/>
          </a:p>
        </p:txBody>
      </p:sp>
      <p:pic>
        <p:nvPicPr>
          <p:cNvPr id="2050" name="Picture 2" descr="C:\Users\Tim\AppData\Local\Microsoft\Windows\Temporary Internet Files\Content.IE5\29792GYM\MC900441523[1].wmf"/>
          <p:cNvPicPr>
            <a:picLocks noChangeAspect="1" noChangeArrowheads="1"/>
          </p:cNvPicPr>
          <p:nvPr/>
        </p:nvPicPr>
        <p:blipFill>
          <a:blip r:embed="rId3" cstate="print"/>
          <a:srcRect/>
          <a:stretch>
            <a:fillRect/>
          </a:stretch>
        </p:blipFill>
        <p:spPr bwMode="auto">
          <a:xfrm>
            <a:off x="1371600" y="4343400"/>
            <a:ext cx="2590800" cy="2286000"/>
          </a:xfrm>
          <a:prstGeom prst="rect">
            <a:avLst/>
          </a:prstGeom>
          <a:noFill/>
        </p:spPr>
      </p:pic>
      <p:sp>
        <p:nvSpPr>
          <p:cNvPr id="7" name="Date Placeholder 6"/>
          <p:cNvSpPr>
            <a:spLocks noGrp="1"/>
          </p:cNvSpPr>
          <p:nvPr>
            <p:ph type="dt" sz="half" idx="10"/>
          </p:nvPr>
        </p:nvSpPr>
        <p:spPr/>
        <p:txBody>
          <a:bodyPr/>
          <a:lstStyle/>
          <a:p>
            <a:fld id="{1BEC92A5-CADA-409C-8990-43D6C42B7F83}" type="datetime1">
              <a:rPr lang="en-US" smtClean="0"/>
              <a:pPr/>
              <a:t>5/13/2015</a:t>
            </a:fld>
            <a:endParaRPr lang="en-US"/>
          </a:p>
        </p:txBody>
      </p:sp>
      <p:sp>
        <p:nvSpPr>
          <p:cNvPr id="8" name="Rounded Rectangular Callout 7"/>
          <p:cNvSpPr/>
          <p:nvPr/>
        </p:nvSpPr>
        <p:spPr>
          <a:xfrm>
            <a:off x="838200" y="685800"/>
            <a:ext cx="3962400" cy="2057400"/>
          </a:xfrm>
          <a:prstGeom prst="wedgeRoundRectCallout">
            <a:avLst>
              <a:gd name="adj1" fmla="val 68812"/>
              <a:gd name="adj2" fmla="val 5509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dirty="0" smtClean="0"/>
              <a:t>Does you workfile </a:t>
            </a:r>
            <a:r>
              <a:rPr lang="en-US" sz="3600" b="1" i="1" dirty="0" smtClean="0"/>
              <a:t>protect</a:t>
            </a:r>
            <a:r>
              <a:rPr lang="en-US" sz="3600" b="1" dirty="0" smtClean="0"/>
              <a:t> you?</a:t>
            </a:r>
            <a:endParaRPr lang="en-US" sz="36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the </a:t>
            </a:r>
            <a:r>
              <a:rPr lang="en-US" i="1" dirty="0" smtClean="0"/>
              <a:t>RECORD KEEPING RULE</a:t>
            </a:r>
            <a:r>
              <a:rPr lang="en-US" dirty="0" smtClean="0"/>
              <a:t>, USPAP SAYS…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“An appraiser </a:t>
            </a:r>
            <a:r>
              <a:rPr lang="en-US" i="1" dirty="0" smtClean="0"/>
              <a:t>must</a:t>
            </a:r>
            <a:r>
              <a:rPr lang="en-US" dirty="0" smtClean="0"/>
              <a:t> prepare a workfile for each appraisal…assignment…prior to the issuance of any report…”</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34</a:t>
            </a:fld>
            <a:endParaRPr lang="en-US"/>
          </a:p>
        </p:txBody>
      </p:sp>
      <p:pic>
        <p:nvPicPr>
          <p:cNvPr id="4098" name="Picture 2" descr="C:\Users\Tim\AppData\Local\Microsoft\Windows\Temporary Internet Files\Content.IE5\5HMBD1FT\MC900434581[1].wmf"/>
          <p:cNvPicPr>
            <a:picLocks noChangeAspect="1" noChangeArrowheads="1"/>
          </p:cNvPicPr>
          <p:nvPr/>
        </p:nvPicPr>
        <p:blipFill>
          <a:blip r:embed="rId3" cstate="print"/>
          <a:srcRect/>
          <a:stretch>
            <a:fillRect/>
          </a:stretch>
        </p:blipFill>
        <p:spPr bwMode="auto">
          <a:xfrm>
            <a:off x="3200400" y="228600"/>
            <a:ext cx="2667000" cy="1822450"/>
          </a:xfrm>
          <a:prstGeom prst="rect">
            <a:avLst/>
          </a:prstGeom>
          <a:noFill/>
        </p:spPr>
      </p:pic>
      <p:sp>
        <p:nvSpPr>
          <p:cNvPr id="7" name="Date Placeholder 6"/>
          <p:cNvSpPr>
            <a:spLocks noGrp="1"/>
          </p:cNvSpPr>
          <p:nvPr>
            <p:ph type="dt" sz="half" idx="10"/>
          </p:nvPr>
        </p:nvSpPr>
        <p:spPr/>
        <p:txBody>
          <a:bodyPr/>
          <a:lstStyle/>
          <a:p>
            <a:fld id="{19DDC841-7CFA-44AA-A56A-C84B385A3587}" type="datetime1">
              <a:rPr lang="en-US" smtClean="0"/>
              <a:pPr/>
              <a:t>5/13/2015</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400" dirty="0" smtClean="0"/>
              <a:t>There are five (5) bullet-points in USPAP as to what a workfile </a:t>
            </a:r>
            <a:r>
              <a:rPr lang="en-US" sz="5400" b="1" i="1" dirty="0" smtClean="0"/>
              <a:t>MUST</a:t>
            </a:r>
            <a:r>
              <a:rPr lang="en-US" sz="5400" dirty="0" smtClean="0"/>
              <a:t> contain</a:t>
            </a:r>
            <a:endParaRPr lang="en-US" sz="5400"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35</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pic>
        <p:nvPicPr>
          <p:cNvPr id="3074" name="Picture 2" descr="C:\Users\Tim\AppData\Local\Microsoft\Windows\Temporary Internet Files\Content.IE5\1UMV3RJY\MC900411049[1].wmf"/>
          <p:cNvPicPr preferRelativeResize="0">
            <a:picLocks noChangeArrowheads="1"/>
          </p:cNvPicPr>
          <p:nvPr/>
        </p:nvPicPr>
        <p:blipFill>
          <a:blip r:embed="rId3" cstate="print"/>
          <a:srcRect/>
          <a:stretch>
            <a:fillRect/>
          </a:stretch>
        </p:blipFill>
        <p:spPr bwMode="auto">
          <a:xfrm>
            <a:off x="7010400" y="4724400"/>
            <a:ext cx="1828800" cy="1828800"/>
          </a:xfrm>
          <a:prstGeom prst="rect">
            <a:avLst/>
          </a:prstGeom>
          <a:noFill/>
        </p:spPr>
      </p:pic>
      <p:sp>
        <p:nvSpPr>
          <p:cNvPr id="7" name="Date Placeholder 6"/>
          <p:cNvSpPr>
            <a:spLocks noGrp="1"/>
          </p:cNvSpPr>
          <p:nvPr>
            <p:ph type="dt" sz="half" idx="10"/>
          </p:nvPr>
        </p:nvSpPr>
        <p:spPr/>
        <p:txBody>
          <a:bodyPr/>
          <a:lstStyle/>
          <a:p>
            <a:fld id="{45B5344B-7B6B-4FB6-8C8B-EE30E358EB3A}" type="datetime1">
              <a:rPr lang="en-US" smtClean="0"/>
              <a:pPr/>
              <a:t>5/13/2015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(1) The name of the client and the identity, by name or type, of any other intended users;</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36</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pic>
        <p:nvPicPr>
          <p:cNvPr id="3074" name="Picture 2" descr="C:\Users\Tim\AppData\Local\Microsoft\Windows\Temporary Internet Files\Content.IE5\1UMV3RJY\MC900411049[1].wmf"/>
          <p:cNvPicPr preferRelativeResize="0">
            <a:picLocks noChangeArrowheads="1"/>
          </p:cNvPicPr>
          <p:nvPr/>
        </p:nvPicPr>
        <p:blipFill>
          <a:blip r:embed="rId3" cstate="print"/>
          <a:srcRect/>
          <a:stretch>
            <a:fillRect/>
          </a:stretch>
        </p:blipFill>
        <p:spPr bwMode="auto">
          <a:xfrm>
            <a:off x="7010400" y="4724400"/>
            <a:ext cx="1828800" cy="1828800"/>
          </a:xfrm>
          <a:prstGeom prst="rect">
            <a:avLst/>
          </a:prstGeom>
          <a:noFill/>
        </p:spPr>
      </p:pic>
      <p:sp>
        <p:nvSpPr>
          <p:cNvPr id="7" name="Date Placeholder 6"/>
          <p:cNvSpPr>
            <a:spLocks noGrp="1"/>
          </p:cNvSpPr>
          <p:nvPr>
            <p:ph type="dt" sz="half" idx="10"/>
          </p:nvPr>
        </p:nvSpPr>
        <p:spPr/>
        <p:txBody>
          <a:bodyPr/>
          <a:lstStyle/>
          <a:p>
            <a:fld id="{AB427508-4D85-4549-91A4-CAAA3963DA4A}" type="datetime1">
              <a:rPr lang="en-US" smtClean="0"/>
              <a:pPr/>
              <a:t>5/13/2015</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The name of the client and the identity, by name or type, of any other intended users;</a:t>
            </a:r>
          </a:p>
          <a:p>
            <a:r>
              <a:rPr lang="en-US" b="1" dirty="0" smtClean="0"/>
              <a:t>(2) True copies of any written reports, documented on any type of media…;</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37</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pic>
        <p:nvPicPr>
          <p:cNvPr id="4098" name="Picture 2" descr="C:\Users\Tim\AppData\Local\Microsoft\Windows\Temporary Internet Files\Content.IE5\1UMV3RJY\MC900411049[1].wmf"/>
          <p:cNvPicPr preferRelativeResize="0">
            <a:picLocks noChangeArrowheads="1"/>
          </p:cNvPicPr>
          <p:nvPr/>
        </p:nvPicPr>
        <p:blipFill>
          <a:blip r:embed="rId3" cstate="print"/>
          <a:srcRect/>
          <a:stretch>
            <a:fillRect/>
          </a:stretch>
        </p:blipFill>
        <p:spPr bwMode="auto">
          <a:xfrm>
            <a:off x="7010400" y="4724400"/>
            <a:ext cx="1828800" cy="1828800"/>
          </a:xfrm>
          <a:prstGeom prst="rect">
            <a:avLst/>
          </a:prstGeom>
          <a:noFill/>
        </p:spPr>
      </p:pic>
      <p:sp>
        <p:nvSpPr>
          <p:cNvPr id="7" name="Date Placeholder 6"/>
          <p:cNvSpPr>
            <a:spLocks noGrp="1"/>
          </p:cNvSpPr>
          <p:nvPr>
            <p:ph type="dt" sz="half" idx="10"/>
          </p:nvPr>
        </p:nvSpPr>
        <p:spPr/>
        <p:txBody>
          <a:bodyPr/>
          <a:lstStyle/>
          <a:p>
            <a:fld id="{F6838A3D-8A6B-47C9-989B-98D06B0A97AA}" type="datetime1">
              <a:rPr lang="en-US" smtClean="0"/>
              <a:pPr/>
              <a:t>5/13/2015</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The name of the client and the identity, by name or type, of any other intended users;</a:t>
            </a:r>
          </a:p>
          <a:p>
            <a:r>
              <a:rPr lang="en-US" dirty="0" smtClean="0"/>
              <a:t>(2) True copies of any written reports, documented on any type of media…;</a:t>
            </a:r>
          </a:p>
          <a:p>
            <a:r>
              <a:rPr lang="en-US" b="1" dirty="0" smtClean="0"/>
              <a:t>(3) Summaries of all oral reports or testimony, or a transcript of testimony, including the appraiser’s signed and dated certification…;</a:t>
            </a:r>
            <a:endParaRPr lang="en-US"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38</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pic>
        <p:nvPicPr>
          <p:cNvPr id="5122" name="Picture 2" descr="C:\Users\Tim\AppData\Local\Microsoft\Windows\Temporary Internet Files\Content.IE5\1UMV3RJY\MC900411049[1].wmf"/>
          <p:cNvPicPr preferRelativeResize="0">
            <a:picLocks noChangeArrowheads="1"/>
          </p:cNvPicPr>
          <p:nvPr/>
        </p:nvPicPr>
        <p:blipFill>
          <a:blip r:embed="rId3" cstate="print"/>
          <a:srcRect/>
          <a:stretch>
            <a:fillRect/>
          </a:stretch>
        </p:blipFill>
        <p:spPr bwMode="auto">
          <a:xfrm>
            <a:off x="7010400" y="4724400"/>
            <a:ext cx="1828800" cy="1828800"/>
          </a:xfrm>
          <a:prstGeom prst="rect">
            <a:avLst/>
          </a:prstGeom>
          <a:noFill/>
        </p:spPr>
      </p:pic>
      <p:sp>
        <p:nvSpPr>
          <p:cNvPr id="7" name="Date Placeholder 6"/>
          <p:cNvSpPr>
            <a:spLocks noGrp="1"/>
          </p:cNvSpPr>
          <p:nvPr>
            <p:ph type="dt" sz="half" idx="10"/>
          </p:nvPr>
        </p:nvSpPr>
        <p:spPr/>
        <p:txBody>
          <a:bodyPr/>
          <a:lstStyle/>
          <a:p>
            <a:fld id="{D2E6C304-5204-48C0-B0AD-A7A10F066404}" type="datetime1">
              <a:rPr lang="en-US" smtClean="0"/>
              <a:pPr/>
              <a:t>5/13/2015</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6600" dirty="0" smtClean="0"/>
              <a:t>And now the </a:t>
            </a:r>
            <a:r>
              <a:rPr lang="en-US" sz="6600" b="1" dirty="0" smtClean="0"/>
              <a:t>BIG </a:t>
            </a:r>
            <a:r>
              <a:rPr lang="en-US" sz="6600" dirty="0" smtClean="0"/>
              <a:t>one </a:t>
            </a:r>
            <a:r>
              <a:rPr lang="en-US" sz="1400" dirty="0" smtClean="0"/>
              <a:t>(though not the 5</a:t>
            </a:r>
            <a:r>
              <a:rPr lang="en-US" sz="1400" baseline="30000" dirty="0" smtClean="0"/>
              <a:t>th</a:t>
            </a:r>
            <a:r>
              <a:rPr lang="en-US" sz="1400" dirty="0" smtClean="0"/>
              <a:t> one, which refers to Restricted Appraisal Reports)</a:t>
            </a:r>
            <a:r>
              <a:rPr lang="en-US" sz="1200" dirty="0" smtClean="0"/>
              <a:t>:</a:t>
            </a:r>
            <a:endParaRPr lang="en-US" sz="1200" b="1"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39</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pic>
        <p:nvPicPr>
          <p:cNvPr id="1026" name="Picture 2" descr="C:\Users\Tim\AppData\Local\Microsoft\Windows\Temporary Internet Files\Content.IE5\1UMV3RJY\MC900411049[1].wmf"/>
          <p:cNvPicPr>
            <a:picLocks noChangeAspect="1" noChangeArrowheads="1"/>
          </p:cNvPicPr>
          <p:nvPr/>
        </p:nvPicPr>
        <p:blipFill>
          <a:blip r:embed="rId3" cstate="print"/>
          <a:srcRect/>
          <a:stretch>
            <a:fillRect/>
          </a:stretch>
        </p:blipFill>
        <p:spPr bwMode="auto">
          <a:xfrm>
            <a:off x="5105400" y="3352800"/>
            <a:ext cx="3567065" cy="3132499"/>
          </a:xfrm>
          <a:prstGeom prst="rect">
            <a:avLst/>
          </a:prstGeom>
          <a:noFill/>
        </p:spPr>
      </p:pic>
      <p:sp>
        <p:nvSpPr>
          <p:cNvPr id="7" name="Date Placeholder 6"/>
          <p:cNvSpPr>
            <a:spLocks noGrp="1"/>
          </p:cNvSpPr>
          <p:nvPr>
            <p:ph type="dt" sz="half" idx="10"/>
          </p:nvPr>
        </p:nvSpPr>
        <p:spPr/>
        <p:txBody>
          <a:bodyPr/>
          <a:lstStyle/>
          <a:p>
            <a:fld id="{6C45BB75-FB46-45FF-AA38-8979EA9F45AA}" type="datetime1">
              <a:rPr lang="en-US" smtClean="0"/>
              <a:pPr/>
              <a:t>5/13/2015</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819400"/>
          </a:xfrm>
        </p:spPr>
        <p:txBody>
          <a:bodyPr/>
          <a:lstStyle/>
          <a:p>
            <a:r>
              <a:rPr lang="en-US" dirty="0" smtClean="0"/>
              <a:t>DUE DILIGENCE: Solid Appraisals and Defensible Workfiles!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Or, how to </a:t>
            </a:r>
            <a:r>
              <a:rPr lang="en-US" b="1" dirty="0" smtClean="0"/>
              <a:t>bullet-proof</a:t>
            </a:r>
            <a:r>
              <a:rPr lang="en-US" dirty="0" smtClean="0"/>
              <a:t> your workfile from your Client, the Plaintiff, the Defendant, and/or  the State’s Appraisal Board</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a:t>
            </a:fld>
            <a:endParaRPr lang="en-US"/>
          </a:p>
        </p:txBody>
      </p:sp>
      <p:sp>
        <p:nvSpPr>
          <p:cNvPr id="6" name="Date Placeholder 5"/>
          <p:cNvSpPr>
            <a:spLocks noGrp="1"/>
          </p:cNvSpPr>
          <p:nvPr>
            <p:ph type="dt" sz="half" idx="10"/>
          </p:nvPr>
        </p:nvSpPr>
        <p:spPr/>
        <p:txBody>
          <a:bodyPr/>
          <a:lstStyle/>
          <a:p>
            <a:fld id="{FB0E64DE-A3E1-424A-9F07-D5FD76B3D316}" type="datetime1">
              <a:rPr lang="en-US" smtClean="0"/>
              <a:pPr/>
              <a:t>5/13/2015</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40</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B1AC9995-CB0F-4B82-8269-6302F60C4BAF}" type="datetime1">
              <a:rPr lang="en-US" smtClean="0"/>
              <a:pPr/>
              <a:t>5/13/2015</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41</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AB4D753E-4199-4FC9-89AF-034A5D4B466E}" type="datetime1">
              <a:rPr lang="en-US" smtClean="0"/>
              <a:pPr/>
              <a:t>5/13/2015</a:t>
            </a:fld>
            <a:endParaRPr lang="en-US"/>
          </a:p>
        </p:txBody>
      </p:sp>
      <p:sp>
        <p:nvSpPr>
          <p:cNvPr id="7" name="Flowchart: Process 6"/>
          <p:cNvSpPr/>
          <p:nvPr/>
        </p:nvSpPr>
        <p:spPr>
          <a:xfrm>
            <a:off x="4876800" y="4038600"/>
            <a:ext cx="3810000" cy="1981200"/>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This means the “support” or “proof” behind our conclusions, estimates, and opinions</a:t>
            </a:r>
            <a:endParaRPr lang="en-US"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42</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AB4D753E-4199-4FC9-89AF-034A5D4B466E}" type="datetime1">
              <a:rPr lang="en-US" smtClean="0"/>
              <a:pPr/>
              <a:t>5/13/2015</a:t>
            </a:fld>
            <a:endParaRPr lang="en-US"/>
          </a:p>
        </p:txBody>
      </p:sp>
      <p:sp>
        <p:nvSpPr>
          <p:cNvPr id="7" name="Flowchart: Process 6"/>
          <p:cNvSpPr/>
          <p:nvPr/>
        </p:nvSpPr>
        <p:spPr>
          <a:xfrm>
            <a:off x="4876800" y="4038600"/>
            <a:ext cx="3810000" cy="1981200"/>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This means exercising proper </a:t>
            </a:r>
            <a:r>
              <a:rPr lang="en-US" sz="2400" b="1" i="1" dirty="0" smtClean="0"/>
              <a:t>Due Diligence</a:t>
            </a:r>
            <a:endParaRPr lang="en-US" sz="2400" b="1"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43</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AB4D753E-4199-4FC9-89AF-034A5D4B466E}" type="datetime1">
              <a:rPr lang="en-US" smtClean="0"/>
              <a:pPr/>
              <a:t>5/13/2015</a:t>
            </a:fld>
            <a:endParaRPr lang="en-US"/>
          </a:p>
        </p:txBody>
      </p:sp>
      <p:sp>
        <p:nvSpPr>
          <p:cNvPr id="7" name="Flowchart: Process 6"/>
          <p:cNvSpPr/>
          <p:nvPr/>
        </p:nvSpPr>
        <p:spPr>
          <a:xfrm>
            <a:off x="4876800" y="4038600"/>
            <a:ext cx="3810000" cy="1981200"/>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“Support” or “proof” may mean the math behind the adjustments</a:t>
            </a:r>
            <a:endParaRPr lang="en-US" sz="2400" b="1"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44</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B1AC9995-CB0F-4B82-8269-6302F60C4BAF}" type="datetime1">
              <a:rPr lang="en-US" smtClean="0"/>
              <a:pPr/>
              <a:t>5/13/2015</a:t>
            </a:fld>
            <a:endParaRPr lang="en-US"/>
          </a:p>
        </p:txBody>
      </p:sp>
      <p:sp>
        <p:nvSpPr>
          <p:cNvPr id="7" name="Flowchart: Alternate Process 6"/>
          <p:cNvSpPr/>
          <p:nvPr/>
        </p:nvSpPr>
        <p:spPr>
          <a:xfrm>
            <a:off x="4419600" y="3505200"/>
            <a:ext cx="4343400" cy="2743200"/>
          </a:xfrm>
          <a:prstGeom prst="flowChartAlternateProcess">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With all of these, you have </a:t>
            </a:r>
            <a:r>
              <a:rPr lang="en-US" sz="3200" i="1" dirty="0" smtClean="0">
                <a:solidFill>
                  <a:schemeClr val="tx1"/>
                </a:solidFill>
              </a:rPr>
              <a:t>few </a:t>
            </a:r>
            <a:r>
              <a:rPr lang="en-US" sz="3200" i="1" dirty="0" smtClean="0">
                <a:solidFill>
                  <a:schemeClr val="tx1"/>
                </a:solidFill>
              </a:rPr>
              <a:t>worries</a:t>
            </a:r>
            <a:r>
              <a:rPr lang="en-US" sz="3200" dirty="0" smtClean="0">
                <a:solidFill>
                  <a:schemeClr val="tx1"/>
                </a:solidFill>
              </a:rPr>
              <a:t> with a State Board, but without them…</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45</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B1AC9995-CB0F-4B82-8269-6302F60C4BAF}" type="datetime1">
              <a:rPr lang="en-US" smtClean="0"/>
              <a:pPr/>
              <a:t>5/13/2015</a:t>
            </a:fld>
            <a:endParaRPr lang="en-US"/>
          </a:p>
        </p:txBody>
      </p:sp>
      <p:sp>
        <p:nvSpPr>
          <p:cNvPr id="7" name="Flowchart: Alternate Process 6"/>
          <p:cNvSpPr/>
          <p:nvPr/>
        </p:nvSpPr>
        <p:spPr>
          <a:xfrm>
            <a:off x="4419600" y="3505200"/>
            <a:ext cx="4343400" cy="2743200"/>
          </a:xfrm>
          <a:prstGeom prst="flowChartAlternateProcess">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What should be in the workfile for a </a:t>
            </a:r>
            <a:r>
              <a:rPr lang="en-US" sz="3200" i="1" dirty="0" smtClean="0">
                <a:solidFill>
                  <a:schemeClr val="tx1"/>
                </a:solidFill>
              </a:rPr>
              <a:t>forestry</a:t>
            </a:r>
            <a:r>
              <a:rPr lang="en-US" sz="3200" dirty="0" smtClean="0">
                <a:solidFill>
                  <a:schemeClr val="tx1"/>
                </a:solidFill>
              </a:rPr>
              <a:t> appraisal…?</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46</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B1AC9995-CB0F-4B82-8269-6302F60C4BAF}" type="datetime1">
              <a:rPr lang="en-US" smtClean="0"/>
              <a:pPr/>
              <a:t>5/13/2015</a:t>
            </a:fld>
            <a:endParaRPr lang="en-US"/>
          </a:p>
        </p:txBody>
      </p:sp>
      <p:sp>
        <p:nvSpPr>
          <p:cNvPr id="7" name="Flowchart: Alternate Process 6"/>
          <p:cNvSpPr/>
          <p:nvPr/>
        </p:nvSpPr>
        <p:spPr>
          <a:xfrm>
            <a:off x="4419600" y="3505200"/>
            <a:ext cx="4343400" cy="2743200"/>
          </a:xfrm>
          <a:prstGeom prst="flowChartAlternateProcess">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What should be in the workfile for a </a:t>
            </a:r>
            <a:r>
              <a:rPr lang="en-US" sz="3200" i="1" dirty="0" smtClean="0">
                <a:solidFill>
                  <a:schemeClr val="tx1"/>
                </a:solidFill>
              </a:rPr>
              <a:t>restaurant </a:t>
            </a:r>
            <a:r>
              <a:rPr lang="en-US" sz="3200" dirty="0" smtClean="0">
                <a:solidFill>
                  <a:schemeClr val="tx1"/>
                </a:solidFill>
              </a:rPr>
              <a:t>appraisal…?</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47</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B1AC9995-CB0F-4B82-8269-6302F60C4BAF}" type="datetime1">
              <a:rPr lang="en-US" smtClean="0"/>
              <a:pPr/>
              <a:t>5/13/2015</a:t>
            </a:fld>
            <a:endParaRPr lang="en-US"/>
          </a:p>
        </p:txBody>
      </p:sp>
      <p:sp>
        <p:nvSpPr>
          <p:cNvPr id="7" name="Flowchart: Alternate Process 6"/>
          <p:cNvSpPr/>
          <p:nvPr/>
        </p:nvSpPr>
        <p:spPr>
          <a:xfrm>
            <a:off x="4419600" y="3505200"/>
            <a:ext cx="4343400" cy="2743200"/>
          </a:xfrm>
          <a:prstGeom prst="flowChartAlternateProcess">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What should be in the workfile for an</a:t>
            </a:r>
            <a:r>
              <a:rPr lang="en-US" sz="3200" i="1" dirty="0" smtClean="0">
                <a:solidFill>
                  <a:schemeClr val="tx1"/>
                </a:solidFill>
              </a:rPr>
              <a:t> adult day care center </a:t>
            </a:r>
            <a:r>
              <a:rPr lang="en-US" sz="3200" dirty="0" smtClean="0">
                <a:solidFill>
                  <a:schemeClr val="tx1"/>
                </a:solidFill>
              </a:rPr>
              <a:t>appraisal…?</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48</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B1AC9995-CB0F-4B82-8269-6302F60C4BAF}" type="datetime1">
              <a:rPr lang="en-US" smtClean="0"/>
              <a:pPr/>
              <a:t>5/13/2015</a:t>
            </a:fld>
            <a:endParaRPr lang="en-US"/>
          </a:p>
        </p:txBody>
      </p:sp>
      <p:sp>
        <p:nvSpPr>
          <p:cNvPr id="7" name="Flowchart: Alternate Process 6"/>
          <p:cNvSpPr/>
          <p:nvPr/>
        </p:nvSpPr>
        <p:spPr>
          <a:xfrm>
            <a:off x="4419600" y="3505200"/>
            <a:ext cx="4343400" cy="2743200"/>
          </a:xfrm>
          <a:prstGeom prst="flowChartAlternateProcess">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What should be in the workfile for a</a:t>
            </a:r>
            <a:r>
              <a:rPr lang="en-US" sz="3200" i="1" dirty="0" smtClean="0">
                <a:solidFill>
                  <a:schemeClr val="tx1"/>
                </a:solidFill>
              </a:rPr>
              <a:t> bowling alley </a:t>
            </a:r>
            <a:r>
              <a:rPr lang="en-US" sz="3200" dirty="0" smtClean="0">
                <a:solidFill>
                  <a:schemeClr val="tx1"/>
                </a:solidFill>
              </a:rPr>
              <a:t>appraisal…?</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49</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B1AC9995-CB0F-4B82-8269-6302F60C4BAF}" type="datetime1">
              <a:rPr lang="en-US" smtClean="0"/>
              <a:pPr/>
              <a:t>5/13/2015</a:t>
            </a:fld>
            <a:endParaRPr lang="en-US"/>
          </a:p>
        </p:txBody>
      </p:sp>
      <p:sp>
        <p:nvSpPr>
          <p:cNvPr id="7" name="Flowchart: Alternate Process 6"/>
          <p:cNvSpPr/>
          <p:nvPr/>
        </p:nvSpPr>
        <p:spPr>
          <a:xfrm>
            <a:off x="4419600" y="3505200"/>
            <a:ext cx="4343400" cy="2743200"/>
          </a:xfrm>
          <a:prstGeom prst="flowChartAlternateProcess">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What should be in the workfile for a</a:t>
            </a:r>
            <a:r>
              <a:rPr lang="en-US" sz="3200" i="1" dirty="0" smtClean="0">
                <a:solidFill>
                  <a:schemeClr val="tx1"/>
                </a:solidFill>
              </a:rPr>
              <a:t> neighborhood shopping center </a:t>
            </a:r>
            <a:r>
              <a:rPr lang="en-US" sz="3200" dirty="0" smtClean="0">
                <a:solidFill>
                  <a:schemeClr val="tx1"/>
                </a:solidFill>
              </a:rPr>
              <a:t>appraisal…?</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8800" dirty="0" smtClean="0"/>
              <a:t>Before we get started, let’s REVIEW</a:t>
            </a:r>
            <a:endParaRPr lang="en-US" sz="8800" i="1"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0AD7B8CF-0181-404C-A6BC-4CB4F4DACC46}" type="datetime1">
              <a:rPr lang="en-US" smtClean="0"/>
              <a:pPr/>
              <a:t>5/13/2015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solidFill>
                  <a:schemeClr val="accent2"/>
                </a:solidFill>
              </a:rPr>
              <a:t>(4) </a:t>
            </a:r>
            <a:r>
              <a:rPr lang="en-US" sz="3600" b="1" i="1" u="sng" dirty="0" smtClean="0">
                <a:solidFill>
                  <a:schemeClr val="accent2"/>
                </a:solidFill>
              </a:rPr>
              <a:t>ALL</a:t>
            </a:r>
            <a:r>
              <a:rPr lang="en-US" sz="3600" dirty="0" smtClean="0">
                <a:solidFill>
                  <a:schemeClr val="accent2"/>
                </a:solidFill>
              </a:rPr>
              <a:t> OTHER DATA, INFORMATION, AND DOCUMENTATION NECESSARY </a:t>
            </a:r>
            <a:r>
              <a:rPr lang="en-US" sz="3600" b="1" dirty="0" smtClean="0">
                <a:solidFill>
                  <a:schemeClr val="accent2"/>
                </a:solidFill>
              </a:rPr>
              <a:t>TO SUPPORT THE APPRAISER’S OPINIONS AND CONCLUSIONS[;] </a:t>
            </a:r>
            <a:r>
              <a:rPr lang="en-US" sz="3600" dirty="0" smtClean="0">
                <a:solidFill>
                  <a:schemeClr val="accent2"/>
                </a:solidFill>
              </a:rPr>
              <a:t>AND </a:t>
            </a:r>
            <a:r>
              <a:rPr lang="en-US" sz="3600" b="1" dirty="0" smtClean="0">
                <a:solidFill>
                  <a:schemeClr val="accent2"/>
                </a:solidFill>
              </a:rPr>
              <a:t>TO SHOW COMLIANCE WITH USPAP</a:t>
            </a:r>
            <a:r>
              <a:rPr lang="en-US" sz="3600" dirty="0" smtClean="0">
                <a:solidFill>
                  <a:schemeClr val="accent2"/>
                </a:solidFill>
              </a:rPr>
              <a:t>…</a:t>
            </a:r>
            <a:endParaRPr lang="en-US" sz="3600" dirty="0">
              <a:solidFill>
                <a:schemeClr val="accent2"/>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50</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B1AC9995-CB0F-4B82-8269-6302F60C4BAF}" type="datetime1">
              <a:rPr lang="en-US" smtClean="0"/>
              <a:pPr/>
              <a:t>5/13/2015</a:t>
            </a:fld>
            <a:endParaRPr lang="en-US"/>
          </a:p>
        </p:txBody>
      </p:sp>
      <p:sp>
        <p:nvSpPr>
          <p:cNvPr id="7" name="Flowchart: Alternate Process 6"/>
          <p:cNvSpPr/>
          <p:nvPr/>
        </p:nvSpPr>
        <p:spPr>
          <a:xfrm>
            <a:off x="4419600" y="3505200"/>
            <a:ext cx="4343400" cy="2743200"/>
          </a:xfrm>
          <a:prstGeom prst="flowChartAlternateProcess">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What should be in the workfile for a</a:t>
            </a:r>
            <a:r>
              <a:rPr lang="en-US" sz="3200" i="1" dirty="0" smtClean="0">
                <a:solidFill>
                  <a:schemeClr val="tx1"/>
                </a:solidFill>
              </a:rPr>
              <a:t> geodesic dome house </a:t>
            </a:r>
            <a:r>
              <a:rPr lang="en-US" sz="3200" dirty="0" smtClean="0">
                <a:solidFill>
                  <a:schemeClr val="tx1"/>
                </a:solidFill>
              </a:rPr>
              <a:t>appraisal…?</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4400" dirty="0" smtClean="0"/>
              <a:t>What is the purpose of including all of the data, etc. in the workfile?</a:t>
            </a:r>
          </a:p>
          <a:p>
            <a:pPr algn="just"/>
            <a:r>
              <a:rPr lang="en-US" sz="4400" dirty="0" smtClean="0"/>
              <a:t>(HINT:  There are </a:t>
            </a:r>
            <a:r>
              <a:rPr lang="en-US" sz="4400" i="1" dirty="0" smtClean="0"/>
              <a:t>two</a:t>
            </a:r>
            <a:r>
              <a:rPr lang="en-US" sz="4400" dirty="0" smtClean="0"/>
              <a:t>)</a:t>
            </a:r>
          </a:p>
          <a:p>
            <a:endParaRPr lang="en-US" sz="4400"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51</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pic>
        <p:nvPicPr>
          <p:cNvPr id="6146" name="Picture 2" descr="C:\Users\Tim\AppData\Local\Microsoft\Windows\Temporary Internet Files\Content.IE5\5HMBD1FT\MC910217357[1].wmf"/>
          <p:cNvPicPr>
            <a:picLocks noChangeAspect="1" noChangeArrowheads="1"/>
          </p:cNvPicPr>
          <p:nvPr/>
        </p:nvPicPr>
        <p:blipFill>
          <a:blip r:embed="rId3" cstate="print"/>
          <a:srcRect/>
          <a:stretch>
            <a:fillRect/>
          </a:stretch>
        </p:blipFill>
        <p:spPr bwMode="auto">
          <a:xfrm>
            <a:off x="5181600" y="4267200"/>
            <a:ext cx="3714293" cy="2209800"/>
          </a:xfrm>
          <a:prstGeom prst="rect">
            <a:avLst/>
          </a:prstGeom>
          <a:noFill/>
        </p:spPr>
      </p:pic>
      <p:sp>
        <p:nvSpPr>
          <p:cNvPr id="7" name="Date Placeholder 6"/>
          <p:cNvSpPr>
            <a:spLocks noGrp="1"/>
          </p:cNvSpPr>
          <p:nvPr>
            <p:ph type="dt" sz="half" idx="10"/>
          </p:nvPr>
        </p:nvSpPr>
        <p:spPr/>
        <p:txBody>
          <a:bodyPr/>
          <a:lstStyle/>
          <a:p>
            <a:fld id="{155AC850-B1FB-4E10-8EF7-3CF015861680}" type="datetime1">
              <a:rPr lang="en-US" smtClean="0"/>
              <a:pPr/>
              <a:t>5/13/2015</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just">
              <a:buFont typeface="+mj-lt"/>
              <a:buAutoNum type="arabicParenR"/>
            </a:pPr>
            <a:r>
              <a:rPr lang="en-US" sz="4400" dirty="0" smtClean="0"/>
              <a:t>[to show] all…data…to </a:t>
            </a:r>
            <a:r>
              <a:rPr lang="en-US" sz="4400" i="1" dirty="0" smtClean="0"/>
              <a:t>support</a:t>
            </a:r>
            <a:r>
              <a:rPr lang="en-US" sz="4400" dirty="0" smtClean="0"/>
              <a:t> the appraiser’s opinions and conclusions and…</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52</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2BC1A05D-78D9-4F9C-9A5B-CBE646AF3D9B}" type="datetime1">
              <a:rPr lang="en-US" smtClean="0"/>
              <a:pPr/>
              <a:t>5/13/2015</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just">
              <a:buFont typeface="+mj-lt"/>
              <a:buAutoNum type="arabicParenR"/>
            </a:pPr>
            <a:r>
              <a:rPr lang="en-US" sz="4400" dirty="0" smtClean="0"/>
              <a:t>[to show] all…data…to </a:t>
            </a:r>
            <a:r>
              <a:rPr lang="en-US" sz="4400" i="1" dirty="0" smtClean="0"/>
              <a:t>support</a:t>
            </a:r>
            <a:r>
              <a:rPr lang="en-US" sz="4400" dirty="0" smtClean="0"/>
              <a:t> the appraiser’s opinions and conclusions and…</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53</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327B00E9-1A78-47E7-8CF4-D6206AA8C83D}" type="datetime1">
              <a:rPr lang="en-US" smtClean="0"/>
              <a:pPr/>
              <a:t>5/13/2015</a:t>
            </a:fld>
            <a:endParaRPr lang="en-US"/>
          </a:p>
        </p:txBody>
      </p:sp>
      <p:sp>
        <p:nvSpPr>
          <p:cNvPr id="7" name="Flowchart: Process 6"/>
          <p:cNvSpPr/>
          <p:nvPr/>
        </p:nvSpPr>
        <p:spPr>
          <a:xfrm>
            <a:off x="4724400" y="3657600"/>
            <a:ext cx="4038600" cy="228600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Support is a USPAP requirement, not </a:t>
            </a:r>
            <a:r>
              <a:rPr lang="en-US" sz="3200" i="1" dirty="0" smtClean="0"/>
              <a:t>merely</a:t>
            </a:r>
            <a:r>
              <a:rPr lang="en-US" sz="3200" dirty="0" smtClean="0"/>
              <a:t> a CU requirement</a:t>
            </a:r>
            <a:endParaRPr lang="en-US"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just">
              <a:buFont typeface="+mj-lt"/>
              <a:buAutoNum type="arabicParenR"/>
            </a:pPr>
            <a:r>
              <a:rPr lang="en-US" sz="4400" dirty="0" smtClean="0"/>
              <a:t>[to show] all…data…to </a:t>
            </a:r>
            <a:r>
              <a:rPr lang="en-US" sz="4400" i="1" dirty="0" smtClean="0"/>
              <a:t>support </a:t>
            </a:r>
            <a:r>
              <a:rPr lang="en-US" sz="4400" dirty="0" smtClean="0"/>
              <a:t>the appraiser’s opinions and conclusions and…</a:t>
            </a:r>
          </a:p>
          <a:p>
            <a:pPr marL="624078" indent="-514350" algn="just">
              <a:buFont typeface="+mj-lt"/>
              <a:buAutoNum type="arabicParenR"/>
            </a:pPr>
            <a:r>
              <a:rPr lang="en-US" sz="4400" b="1" i="1" dirty="0" smtClean="0">
                <a:solidFill>
                  <a:schemeClr val="accent2">
                    <a:lumMod val="75000"/>
                  </a:schemeClr>
                </a:solidFill>
              </a:rPr>
              <a:t>To show compliance</a:t>
            </a:r>
            <a:r>
              <a:rPr lang="en-US" sz="4400" b="1" dirty="0" smtClean="0">
                <a:solidFill>
                  <a:schemeClr val="accent2">
                    <a:lumMod val="75000"/>
                  </a:schemeClr>
                </a:solidFill>
              </a:rPr>
              <a:t> </a:t>
            </a:r>
            <a:r>
              <a:rPr lang="en-US" sz="4400" b="1" i="1" dirty="0" smtClean="0">
                <a:solidFill>
                  <a:schemeClr val="accent2">
                    <a:lumMod val="75000"/>
                  </a:schemeClr>
                </a:solidFill>
              </a:rPr>
              <a:t>with USPAP</a:t>
            </a:r>
            <a:endParaRPr lang="en-US" sz="4400" b="1" i="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54</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63E1335E-9F49-411F-B4CA-ED7FB208FDCC}" type="datetime1">
              <a:rPr lang="en-US" smtClean="0"/>
              <a:pPr/>
              <a:t>5/13/2015</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just">
              <a:buFont typeface="+mj-lt"/>
              <a:buAutoNum type="arabicParenR"/>
            </a:pPr>
            <a:r>
              <a:rPr lang="en-US" sz="4400" dirty="0" smtClean="0"/>
              <a:t>[to show] all…data…to </a:t>
            </a:r>
            <a:r>
              <a:rPr lang="en-US" sz="4400" i="1" dirty="0" smtClean="0"/>
              <a:t>support </a:t>
            </a:r>
            <a:r>
              <a:rPr lang="en-US" sz="4400" dirty="0" smtClean="0"/>
              <a:t>the appraiser’s opinions and conclusions and…</a:t>
            </a:r>
          </a:p>
          <a:p>
            <a:pPr marL="624078" indent="-514350" algn="just">
              <a:buFont typeface="+mj-lt"/>
              <a:buAutoNum type="arabicParenR"/>
            </a:pPr>
            <a:r>
              <a:rPr lang="en-US" sz="4400" b="1" i="1" dirty="0" smtClean="0">
                <a:solidFill>
                  <a:schemeClr val="accent2">
                    <a:lumMod val="75000"/>
                  </a:schemeClr>
                </a:solidFill>
              </a:rPr>
              <a:t>To show compliance</a:t>
            </a:r>
            <a:r>
              <a:rPr lang="en-US" sz="4400" b="1" dirty="0" smtClean="0">
                <a:solidFill>
                  <a:schemeClr val="accent2">
                    <a:lumMod val="75000"/>
                  </a:schemeClr>
                </a:solidFill>
              </a:rPr>
              <a:t> </a:t>
            </a:r>
            <a:r>
              <a:rPr lang="en-US" sz="4400" b="1" i="1" dirty="0" smtClean="0">
                <a:solidFill>
                  <a:schemeClr val="accent2">
                    <a:lumMod val="75000"/>
                  </a:schemeClr>
                </a:solidFill>
              </a:rPr>
              <a:t>with USPAP</a:t>
            </a:r>
            <a:endParaRPr lang="en-US" sz="4400" b="1" i="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55</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Date Placeholder 5"/>
          <p:cNvSpPr>
            <a:spLocks noGrp="1"/>
          </p:cNvSpPr>
          <p:nvPr>
            <p:ph type="dt" sz="half" idx="10"/>
          </p:nvPr>
        </p:nvSpPr>
        <p:spPr/>
        <p:txBody>
          <a:bodyPr/>
          <a:lstStyle/>
          <a:p>
            <a:fld id="{F6D1EB1A-9283-44D2-896D-83CCCA0802CA}" type="datetime1">
              <a:rPr lang="en-US" smtClean="0"/>
              <a:pPr/>
              <a:t>5/13/2015</a:t>
            </a:fld>
            <a:endParaRPr lang="en-US"/>
          </a:p>
        </p:txBody>
      </p:sp>
      <p:sp>
        <p:nvSpPr>
          <p:cNvPr id="7" name="Flowchart: Process 6"/>
          <p:cNvSpPr/>
          <p:nvPr/>
        </p:nvSpPr>
        <p:spPr>
          <a:xfrm>
            <a:off x="3886200" y="1600200"/>
            <a:ext cx="4800600" cy="2667000"/>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Why are supporting adjustments, conclusions, and so forth (USPAP) important in complying with CU, too?</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just">
              <a:buFont typeface="+mj-lt"/>
              <a:buAutoNum type="arabicParenR"/>
            </a:pPr>
            <a:r>
              <a:rPr lang="en-US" sz="4400" dirty="0" smtClean="0"/>
              <a:t>[to show] all…data…to </a:t>
            </a:r>
            <a:r>
              <a:rPr lang="en-US" sz="4400" i="1" dirty="0" smtClean="0"/>
              <a:t>support</a:t>
            </a:r>
            <a:r>
              <a:rPr lang="en-US" sz="4400" dirty="0" smtClean="0"/>
              <a:t> the appraiser’s opinions and conclusions and…</a:t>
            </a:r>
          </a:p>
          <a:p>
            <a:pPr marL="624078" indent="-514350" algn="just">
              <a:buFont typeface="+mj-lt"/>
              <a:buAutoNum type="arabicParenR"/>
            </a:pPr>
            <a:r>
              <a:rPr lang="en-US" sz="4400" b="1" i="1" dirty="0" smtClean="0">
                <a:solidFill>
                  <a:schemeClr val="accent2">
                    <a:lumMod val="75000"/>
                  </a:schemeClr>
                </a:solidFill>
              </a:rPr>
              <a:t>To show compliance with USPAP</a:t>
            </a:r>
            <a:endParaRPr lang="en-US" sz="4400" b="1" i="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56</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sp>
        <p:nvSpPr>
          <p:cNvPr id="6" name="Rounded Rectangular Callout 5"/>
          <p:cNvSpPr/>
          <p:nvPr/>
        </p:nvSpPr>
        <p:spPr>
          <a:xfrm>
            <a:off x="4648200" y="4953000"/>
            <a:ext cx="3124200" cy="917448"/>
          </a:xfrm>
          <a:prstGeom prst="wedgeRoundRectCallout">
            <a:avLst>
              <a:gd name="adj1" fmla="val -94754"/>
              <a:gd name="adj2" fmla="val -70390"/>
              <a:gd name="adj3" fmla="val 16667"/>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The IMPORTANT one</a:t>
            </a:r>
            <a:endParaRPr lang="en-US" b="1" dirty="0"/>
          </a:p>
        </p:txBody>
      </p:sp>
      <p:sp>
        <p:nvSpPr>
          <p:cNvPr id="7" name="Date Placeholder 6"/>
          <p:cNvSpPr>
            <a:spLocks noGrp="1"/>
          </p:cNvSpPr>
          <p:nvPr>
            <p:ph type="dt" sz="half" idx="10"/>
          </p:nvPr>
        </p:nvSpPr>
        <p:spPr/>
        <p:txBody>
          <a:bodyPr/>
          <a:lstStyle/>
          <a:p>
            <a:fld id="{BCE39E38-9EEB-4CF6-ABD0-A892E9B74F59}" type="datetime1">
              <a:rPr lang="en-US" smtClean="0"/>
              <a:pPr/>
              <a:t>5/13/2015</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4400" dirty="0" smtClean="0"/>
              <a:t>States, courts, and CU get especially excited</a:t>
            </a:r>
          </a:p>
          <a:p>
            <a:pPr algn="just">
              <a:buNone/>
            </a:pPr>
            <a:r>
              <a:rPr lang="en-US" sz="4400" dirty="0" smtClean="0"/>
              <a:t>	when all </a:t>
            </a:r>
            <a:r>
              <a:rPr lang="en-US" sz="4400" i="1" dirty="0" smtClean="0"/>
              <a:t>those data in #4 are </a:t>
            </a:r>
            <a:r>
              <a:rPr lang="en-US" sz="4400" dirty="0" smtClean="0"/>
              <a:t>not</a:t>
            </a:r>
            <a:r>
              <a:rPr lang="en-US" sz="4400" i="1" dirty="0" smtClean="0"/>
              <a:t> in the </a:t>
            </a:r>
          </a:p>
          <a:p>
            <a:pPr algn="just">
              <a:buNone/>
            </a:pPr>
            <a:r>
              <a:rPr lang="en-US" sz="4400" i="1" dirty="0" smtClean="0"/>
              <a:t>	workfile</a:t>
            </a:r>
          </a:p>
          <a:p>
            <a:pPr>
              <a:buNone/>
            </a:pPr>
            <a:endParaRPr lang="en-US"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57</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pic>
        <p:nvPicPr>
          <p:cNvPr id="2050" name="Picture 2" descr="C:\Users\Tim\AppData\Local\Microsoft\Windows\Temporary Internet Files\Content.IE5\OQRMSSLK\MC900139495[1].wmf"/>
          <p:cNvPicPr>
            <a:picLocks noChangeAspect="1" noChangeArrowheads="1"/>
          </p:cNvPicPr>
          <p:nvPr/>
        </p:nvPicPr>
        <p:blipFill>
          <a:blip r:embed="rId3" cstate="print"/>
          <a:srcRect/>
          <a:stretch>
            <a:fillRect/>
          </a:stretch>
        </p:blipFill>
        <p:spPr bwMode="auto">
          <a:xfrm rot="2101644">
            <a:off x="5963820" y="3800187"/>
            <a:ext cx="2314346" cy="2393899"/>
          </a:xfrm>
          <a:prstGeom prst="rect">
            <a:avLst/>
          </a:prstGeom>
          <a:noFill/>
        </p:spPr>
      </p:pic>
      <p:sp>
        <p:nvSpPr>
          <p:cNvPr id="7" name="Date Placeholder 6"/>
          <p:cNvSpPr>
            <a:spLocks noGrp="1"/>
          </p:cNvSpPr>
          <p:nvPr>
            <p:ph type="dt" sz="half" idx="10"/>
          </p:nvPr>
        </p:nvSpPr>
        <p:spPr/>
        <p:txBody>
          <a:bodyPr/>
          <a:lstStyle/>
          <a:p>
            <a:fld id="{2B811A0B-0EBE-495A-AD34-F919E7E4FE6B}" type="datetime1">
              <a:rPr lang="en-US" smtClean="0"/>
              <a:pPr/>
              <a:t>5/13/2015</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sz="4000" dirty="0" smtClean="0"/>
              <a:t>So, let’s put them there!</a:t>
            </a:r>
          </a:p>
          <a:p>
            <a:pPr>
              <a:buNone/>
            </a:pPr>
            <a:endParaRPr lang="en-US" i="1" dirty="0" smtClean="0"/>
          </a:p>
          <a:p>
            <a:pPr>
              <a:buNone/>
            </a:pPr>
            <a:endParaRPr lang="en-US" dirty="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58</a:t>
            </a:fld>
            <a:endParaRPr lang="en-US"/>
          </a:p>
        </p:txBody>
      </p:sp>
      <p:sp>
        <p:nvSpPr>
          <p:cNvPr id="5" name="Title 4"/>
          <p:cNvSpPr>
            <a:spLocks noGrp="1"/>
          </p:cNvSpPr>
          <p:nvPr>
            <p:ph type="title"/>
          </p:nvPr>
        </p:nvSpPr>
        <p:spPr/>
        <p:txBody>
          <a:bodyPr/>
          <a:lstStyle/>
          <a:p>
            <a:r>
              <a:rPr lang="en-US" dirty="0" smtClean="0"/>
              <a:t>The workfile MUST include:</a:t>
            </a:r>
            <a:endParaRPr lang="en-US" dirty="0"/>
          </a:p>
        </p:txBody>
      </p:sp>
      <p:pic>
        <p:nvPicPr>
          <p:cNvPr id="2050" name="Picture 2" descr="C:\Users\Tim\AppData\Local\Microsoft\Windows\Temporary Internet Files\Content.IE5\OQRMSSLK\MC900139495[1].wmf"/>
          <p:cNvPicPr>
            <a:picLocks noChangeAspect="1" noChangeArrowheads="1"/>
          </p:cNvPicPr>
          <p:nvPr/>
        </p:nvPicPr>
        <p:blipFill>
          <a:blip r:embed="rId3" cstate="print"/>
          <a:srcRect/>
          <a:stretch>
            <a:fillRect/>
          </a:stretch>
        </p:blipFill>
        <p:spPr bwMode="auto">
          <a:xfrm rot="1144399">
            <a:off x="4820412" y="2725727"/>
            <a:ext cx="2314346" cy="3308299"/>
          </a:xfrm>
          <a:prstGeom prst="rect">
            <a:avLst/>
          </a:prstGeom>
          <a:noFill/>
        </p:spPr>
      </p:pic>
      <p:pic>
        <p:nvPicPr>
          <p:cNvPr id="1026" name="Picture 2" descr="C:\Users\Tim\AppData\Local\Microsoft\Windows\Temporary Internet Files\Content.IE5\1UMV3RJY\MC900140193[1].wmf"/>
          <p:cNvPicPr>
            <a:picLocks noChangeAspect="1" noChangeArrowheads="1"/>
          </p:cNvPicPr>
          <p:nvPr/>
        </p:nvPicPr>
        <p:blipFill>
          <a:blip r:embed="rId4" cstate="print"/>
          <a:srcRect/>
          <a:stretch>
            <a:fillRect/>
          </a:stretch>
        </p:blipFill>
        <p:spPr bwMode="auto">
          <a:xfrm rot="2497500">
            <a:off x="1673482" y="2539175"/>
            <a:ext cx="2737714" cy="2179015"/>
          </a:xfrm>
          <a:prstGeom prst="rect">
            <a:avLst/>
          </a:prstGeom>
          <a:noFill/>
        </p:spPr>
      </p:pic>
      <p:sp>
        <p:nvSpPr>
          <p:cNvPr id="8" name="Date Placeholder 7"/>
          <p:cNvSpPr>
            <a:spLocks noGrp="1"/>
          </p:cNvSpPr>
          <p:nvPr>
            <p:ph type="dt" sz="half" idx="10"/>
          </p:nvPr>
        </p:nvSpPr>
        <p:spPr/>
        <p:txBody>
          <a:bodyPr/>
          <a:lstStyle/>
          <a:p>
            <a:fld id="{EBE345F1-1517-496C-802A-7A66DEF04E64}" type="datetime1">
              <a:rPr lang="en-US" smtClean="0"/>
              <a:pPr/>
              <a:t>5/13/2015</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sz="2400" dirty="0" smtClean="0"/>
              <a:t>We will cover what is missing from the WORKFILE, not necessarily what is missing from the report.</a:t>
            </a:r>
          </a:p>
          <a:p>
            <a:r>
              <a:rPr lang="en-US" sz="3200" b="1" dirty="0" smtClean="0"/>
              <a:t>If its in the report, there must be </a:t>
            </a:r>
            <a:r>
              <a:rPr lang="en-US" sz="3200" b="1" i="1" dirty="0" smtClean="0"/>
              <a:t>support</a:t>
            </a:r>
            <a:r>
              <a:rPr lang="en-US" sz="3200" b="1" dirty="0" smtClean="0"/>
              <a:t> for it in the workfile(s)!</a:t>
            </a:r>
            <a:endParaRPr lang="en-US" sz="3200" b="1"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59</a:t>
            </a:fld>
            <a:endParaRPr lang="en-US"/>
          </a:p>
        </p:txBody>
      </p:sp>
      <p:sp>
        <p:nvSpPr>
          <p:cNvPr id="6" name="Date Placeholder 5"/>
          <p:cNvSpPr>
            <a:spLocks noGrp="1"/>
          </p:cNvSpPr>
          <p:nvPr>
            <p:ph type="dt" sz="half" idx="10"/>
          </p:nvPr>
        </p:nvSpPr>
        <p:spPr/>
        <p:txBody>
          <a:bodyPr/>
          <a:lstStyle/>
          <a:p>
            <a:fld id="{55672A82-7877-4D24-B6FC-47C184907E22}" type="datetime1">
              <a:rPr lang="en-US" smtClean="0"/>
              <a:pPr/>
              <a:t>5/13/2015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8800" dirty="0" smtClean="0"/>
              <a:t>Before we get started, let’s REVIEW</a:t>
            </a:r>
            <a:endParaRPr lang="en-US" sz="8800" i="1"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7" name="Cloud Callout 6"/>
          <p:cNvSpPr/>
          <p:nvPr/>
        </p:nvSpPr>
        <p:spPr>
          <a:xfrm>
            <a:off x="4038600" y="4267200"/>
            <a:ext cx="4038600" cy="1905000"/>
          </a:xfrm>
          <a:prstGeom prst="cloud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Don’t we review at the end?</a:t>
            </a:r>
            <a:endParaRPr lang="en-US" sz="2800" dirty="0"/>
          </a:p>
        </p:txBody>
      </p:sp>
      <p:sp>
        <p:nvSpPr>
          <p:cNvPr id="8" name="Date Placeholder 7"/>
          <p:cNvSpPr>
            <a:spLocks noGrp="1"/>
          </p:cNvSpPr>
          <p:nvPr>
            <p:ph type="dt" sz="half" idx="10"/>
          </p:nvPr>
        </p:nvSpPr>
        <p:spPr/>
        <p:txBody>
          <a:bodyPr/>
          <a:lstStyle/>
          <a:p>
            <a:fld id="{E6DC6E9A-2C44-46A5-9ADD-953B0409EF55}" type="datetime1">
              <a:rPr lang="en-US" smtClean="0"/>
              <a:pPr/>
              <a:t>5/13/2015</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sz="2400" dirty="0" smtClean="0"/>
              <a:t>We will cover what is missing from the WORKFILE, not necessarily what is missing from the report.</a:t>
            </a:r>
          </a:p>
          <a:p>
            <a:r>
              <a:rPr lang="en-US" sz="3200" b="1" dirty="0" smtClean="0"/>
              <a:t>If its in the report, there must be </a:t>
            </a:r>
            <a:r>
              <a:rPr lang="en-US" sz="3200" b="1" i="1" dirty="0" smtClean="0"/>
              <a:t>support</a:t>
            </a:r>
            <a:r>
              <a:rPr lang="en-US" sz="3200" b="1" dirty="0" smtClean="0"/>
              <a:t> for it in the workfile(s)!</a:t>
            </a:r>
            <a:endParaRPr lang="en-US" sz="3200" b="1"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60</a:t>
            </a:fld>
            <a:endParaRPr lang="en-US"/>
          </a:p>
        </p:txBody>
      </p:sp>
      <p:sp>
        <p:nvSpPr>
          <p:cNvPr id="6" name="Date Placeholder 5"/>
          <p:cNvSpPr>
            <a:spLocks noGrp="1"/>
          </p:cNvSpPr>
          <p:nvPr>
            <p:ph type="dt" sz="half" idx="10"/>
          </p:nvPr>
        </p:nvSpPr>
        <p:spPr/>
        <p:txBody>
          <a:bodyPr/>
          <a:lstStyle/>
          <a:p>
            <a:fld id="{55672A82-7877-4D24-B6FC-47C184907E22}" type="datetime1">
              <a:rPr lang="en-US" smtClean="0"/>
              <a:pPr/>
              <a:t>5/13/2015</a:t>
            </a:fld>
            <a:endParaRPr lang="en-US"/>
          </a:p>
        </p:txBody>
      </p:sp>
      <p:pic>
        <p:nvPicPr>
          <p:cNvPr id="1026" name="Picture 2" descr="C:\Users\Tim\AppData\Local\Microsoft\Windows\INetCache\IE\HWFZK4WE\stress_thumb[1][1].jpg"/>
          <p:cNvPicPr>
            <a:picLocks noChangeAspect="1" noChangeArrowheads="1"/>
          </p:cNvPicPr>
          <p:nvPr/>
        </p:nvPicPr>
        <p:blipFill>
          <a:blip r:embed="rId3" cstate="print"/>
          <a:srcRect/>
          <a:stretch>
            <a:fillRect/>
          </a:stretch>
        </p:blipFill>
        <p:spPr bwMode="auto">
          <a:xfrm>
            <a:off x="914400" y="533400"/>
            <a:ext cx="4648200" cy="28194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sz="2400" dirty="0" smtClean="0"/>
              <a:t>We will cover what is missing from the WORKFILE, not necessarily what is missing from the report.</a:t>
            </a:r>
          </a:p>
          <a:p>
            <a:r>
              <a:rPr lang="en-US" sz="3200" b="1" dirty="0" smtClean="0"/>
              <a:t>If its in the report, there must be </a:t>
            </a:r>
            <a:r>
              <a:rPr lang="en-US" sz="3200" b="1" i="1" dirty="0" smtClean="0"/>
              <a:t>support</a:t>
            </a:r>
            <a:r>
              <a:rPr lang="en-US" sz="3200" b="1" dirty="0" smtClean="0"/>
              <a:t> for it in the workfile(s)!</a:t>
            </a:r>
            <a:endParaRPr lang="en-US" sz="3200" b="1"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61</a:t>
            </a:fld>
            <a:endParaRPr lang="en-US"/>
          </a:p>
        </p:txBody>
      </p:sp>
      <p:sp>
        <p:nvSpPr>
          <p:cNvPr id="6" name="Date Placeholder 5"/>
          <p:cNvSpPr>
            <a:spLocks noGrp="1"/>
          </p:cNvSpPr>
          <p:nvPr>
            <p:ph type="dt" sz="half" idx="10"/>
          </p:nvPr>
        </p:nvSpPr>
        <p:spPr/>
        <p:txBody>
          <a:bodyPr/>
          <a:lstStyle/>
          <a:p>
            <a:fld id="{55672A82-7877-4D24-B6FC-47C184907E22}" type="datetime1">
              <a:rPr lang="en-US" smtClean="0"/>
              <a:pPr/>
              <a:t>5/13/2015</a:t>
            </a:fld>
            <a:endParaRPr lang="en-US"/>
          </a:p>
        </p:txBody>
      </p:sp>
      <p:pic>
        <p:nvPicPr>
          <p:cNvPr id="1026" name="Picture 2" descr="C:\Users\Tim\AppData\Local\Microsoft\Windows\INetCache\IE\HWFZK4WE\stress_thumb[1][1].jpg"/>
          <p:cNvPicPr>
            <a:picLocks noChangeAspect="1" noChangeArrowheads="1"/>
          </p:cNvPicPr>
          <p:nvPr/>
        </p:nvPicPr>
        <p:blipFill>
          <a:blip r:embed="rId3" cstate="print"/>
          <a:srcRect/>
          <a:stretch>
            <a:fillRect/>
          </a:stretch>
        </p:blipFill>
        <p:spPr bwMode="auto">
          <a:xfrm>
            <a:off x="914400" y="533400"/>
            <a:ext cx="4648200" cy="2819400"/>
          </a:xfrm>
          <a:prstGeom prst="rect">
            <a:avLst/>
          </a:prstGeom>
          <a:noFill/>
        </p:spPr>
      </p:pic>
      <p:sp>
        <p:nvSpPr>
          <p:cNvPr id="8" name="Rounded Rectangular Callout 7"/>
          <p:cNvSpPr/>
          <p:nvPr/>
        </p:nvSpPr>
        <p:spPr>
          <a:xfrm>
            <a:off x="152400" y="4800600"/>
            <a:ext cx="4114800" cy="1374648"/>
          </a:xfrm>
          <a:prstGeom prst="wedgeRoundRectCallout">
            <a:avLst>
              <a:gd name="adj1" fmla="val -2592"/>
              <a:gd name="adj2" fmla="val -105503"/>
              <a:gd name="adj3" fmla="val 16667"/>
            </a:avLst>
          </a:prstGeom>
          <a:solidFill>
            <a:srgbClr val="FF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Can’t STRESS this enough!</a:t>
            </a:r>
            <a:endParaRPr lang="en-US" sz="36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sz="2400" dirty="0" smtClean="0"/>
              <a:t>We will cover what is missing from the WORKFILE, not necessarily what is missing from the report.</a:t>
            </a:r>
          </a:p>
          <a:p>
            <a:r>
              <a:rPr lang="en-US" sz="3200" b="1" dirty="0" smtClean="0"/>
              <a:t>If its in the report, there must be </a:t>
            </a:r>
            <a:r>
              <a:rPr lang="en-US" sz="3200" b="1" i="1" dirty="0" smtClean="0"/>
              <a:t>support</a:t>
            </a:r>
            <a:r>
              <a:rPr lang="en-US" sz="3200" b="1" dirty="0" smtClean="0"/>
              <a:t> for it in the workfile(s)!</a:t>
            </a:r>
            <a:endParaRPr lang="en-US" sz="3200" b="1"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62</a:t>
            </a:fld>
            <a:endParaRPr lang="en-US"/>
          </a:p>
        </p:txBody>
      </p:sp>
      <p:sp>
        <p:nvSpPr>
          <p:cNvPr id="6" name="Date Placeholder 5"/>
          <p:cNvSpPr>
            <a:spLocks noGrp="1"/>
          </p:cNvSpPr>
          <p:nvPr>
            <p:ph type="dt" sz="half" idx="10"/>
          </p:nvPr>
        </p:nvSpPr>
        <p:spPr/>
        <p:txBody>
          <a:bodyPr/>
          <a:lstStyle/>
          <a:p>
            <a:fld id="{55672A82-7877-4D24-B6FC-47C184907E22}" type="datetime1">
              <a:rPr lang="en-US" smtClean="0"/>
              <a:pPr/>
              <a:t>5/13/2015</a:t>
            </a:fld>
            <a:endParaRPr lang="en-US"/>
          </a:p>
        </p:txBody>
      </p:sp>
      <p:pic>
        <p:nvPicPr>
          <p:cNvPr id="1026" name="Picture 2" descr="C:\Users\Tim\AppData\Local\Microsoft\Windows\INetCache\IE\HWFZK4WE\stress_thumb[1][1].jpg"/>
          <p:cNvPicPr>
            <a:picLocks noChangeAspect="1" noChangeArrowheads="1"/>
          </p:cNvPicPr>
          <p:nvPr/>
        </p:nvPicPr>
        <p:blipFill>
          <a:blip r:embed="rId3" cstate="print"/>
          <a:srcRect/>
          <a:stretch>
            <a:fillRect/>
          </a:stretch>
        </p:blipFill>
        <p:spPr bwMode="auto">
          <a:xfrm>
            <a:off x="914400" y="533400"/>
            <a:ext cx="4648200" cy="2819400"/>
          </a:xfrm>
          <a:prstGeom prst="rect">
            <a:avLst/>
          </a:prstGeom>
          <a:noFill/>
        </p:spPr>
      </p:pic>
      <p:sp>
        <p:nvSpPr>
          <p:cNvPr id="8" name="Rounded Rectangular Callout 7"/>
          <p:cNvSpPr/>
          <p:nvPr/>
        </p:nvSpPr>
        <p:spPr>
          <a:xfrm>
            <a:off x="152400" y="4800600"/>
            <a:ext cx="4114800" cy="1374648"/>
          </a:xfrm>
          <a:prstGeom prst="wedgeRoundRectCallout">
            <a:avLst>
              <a:gd name="adj1" fmla="val -2592"/>
              <a:gd name="adj2" fmla="val -105503"/>
              <a:gd name="adj3" fmla="val 16667"/>
            </a:avLst>
          </a:prstGeom>
          <a:solidFill>
            <a:srgbClr val="FF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States drop charges…</a:t>
            </a:r>
            <a:endParaRPr lang="en-US" sz="36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b="1" dirty="0" smtClean="0"/>
              <a:t>LEGAL DESCRIPTION</a:t>
            </a:r>
            <a:r>
              <a:rPr lang="en-US" dirty="0" smtClean="0"/>
              <a:t>:  </a:t>
            </a:r>
            <a:r>
              <a:rPr lang="en-US" u="sng" dirty="0" smtClean="0"/>
              <a:t>CORRECT!</a:t>
            </a:r>
            <a:r>
              <a:rPr lang="en-US" dirty="0" smtClean="0"/>
              <a:t> </a:t>
            </a:r>
          </a:p>
          <a:p>
            <a:r>
              <a:rPr lang="en-US" dirty="0" smtClean="0"/>
              <a:t>Deed or mortgage; survey; recorded plat; metes and bounds survey; court order; some other </a:t>
            </a:r>
            <a:r>
              <a:rPr lang="en-US" b="1" dirty="0" smtClean="0"/>
              <a:t>authoritative source</a:t>
            </a:r>
            <a:endParaRPr lang="en-US" b="1"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63</a:t>
            </a:fld>
            <a:endParaRPr lang="en-US"/>
          </a:p>
        </p:txBody>
      </p:sp>
      <p:pic>
        <p:nvPicPr>
          <p:cNvPr id="6" name="Picture 2" descr="C:\Users\Tim\AppData\Local\Microsoft\Windows\Temporary Internet Files\Content.IE5\1UMV3RJY\MC900240693[1].wmf"/>
          <p:cNvPicPr>
            <a:picLocks noChangeAspect="1" noChangeArrowheads="1"/>
          </p:cNvPicPr>
          <p:nvPr/>
        </p:nvPicPr>
        <p:blipFill>
          <a:blip r:embed="rId3" cstate="print"/>
          <a:srcRect/>
          <a:stretch>
            <a:fillRect/>
          </a:stretch>
        </p:blipFill>
        <p:spPr bwMode="auto">
          <a:xfrm>
            <a:off x="990600" y="685800"/>
            <a:ext cx="2667000" cy="2057400"/>
          </a:xfrm>
          <a:prstGeom prst="rect">
            <a:avLst/>
          </a:prstGeom>
          <a:noFill/>
        </p:spPr>
      </p:pic>
      <p:sp>
        <p:nvSpPr>
          <p:cNvPr id="7" name="Date Placeholder 6"/>
          <p:cNvSpPr>
            <a:spLocks noGrp="1"/>
          </p:cNvSpPr>
          <p:nvPr>
            <p:ph type="dt" sz="half" idx="10"/>
          </p:nvPr>
        </p:nvSpPr>
        <p:spPr/>
        <p:txBody>
          <a:bodyPr/>
          <a:lstStyle/>
          <a:p>
            <a:fld id="{AF2C2430-FDEF-4074-8BF5-6D698496D861}" type="datetime1">
              <a:rPr lang="en-US" smtClean="0"/>
              <a:pPr/>
              <a:t>5/13/2015</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b="1" dirty="0" smtClean="0"/>
              <a:t>LEGAL DESCRIPTION</a:t>
            </a:r>
            <a:r>
              <a:rPr lang="en-US" dirty="0" smtClean="0"/>
              <a:t>:  If you’re not sure, use an EXTRAORDINARY ASSUMPTION (proper disclosure)</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64</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222A2A0E-0C51-4F89-9F15-602ADAF55F04}" type="datetime1">
              <a:rPr lang="en-US" smtClean="0"/>
              <a:pPr/>
              <a:t>5/13/2015</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b="1" dirty="0" smtClean="0"/>
              <a:t>LEGAL DESCRIPTION</a:t>
            </a:r>
            <a:r>
              <a:rPr lang="en-US" dirty="0" smtClean="0"/>
              <a:t>:  If you’re not sure, use an EXTRAORDINARY ASSUMPTION (proper disclosure)</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65</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814DC365-4022-401C-B9D0-A811BBB3318D}" type="datetime1">
              <a:rPr lang="en-US" smtClean="0"/>
              <a:pPr/>
              <a:t>5/13/2015</a:t>
            </a:fld>
            <a:endParaRPr lang="en-US"/>
          </a:p>
        </p:txBody>
      </p:sp>
      <p:sp>
        <p:nvSpPr>
          <p:cNvPr id="8" name="Oval 7"/>
          <p:cNvSpPr/>
          <p:nvPr/>
        </p:nvSpPr>
        <p:spPr>
          <a:xfrm>
            <a:off x="838200" y="4495800"/>
            <a:ext cx="48768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What must you disclose?</a:t>
            </a:r>
            <a:endParaRPr lang="en-US" sz="36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b="1" dirty="0" smtClean="0"/>
              <a:t>The ENGAGEMENT LETTER (or memo).  Why is that so important?</a:t>
            </a: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66</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FA3D5267-B094-40F8-9127-CE5FEA67708D}" type="datetime1">
              <a:rPr lang="en-US" smtClean="0"/>
              <a:pPr/>
              <a:t>5/13/2015</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lnSpcReduction="10000"/>
          </a:bodyPr>
          <a:lstStyle/>
          <a:p>
            <a:r>
              <a:rPr lang="en-US" b="1" dirty="0" smtClean="0"/>
              <a:t>Client?  Intended users?  Estate? Address? Legal description?  Scope of work (drive-by or complete inspection)?  Purchase or refinance?  Client’s specific instruction(s)? Deadline(s)?  Fannie/Freddie compliance?</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67</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B9C006B7-BCAF-4BC8-8D8A-DF6FAC1C885D}" type="datetime1">
              <a:rPr lang="en-US" smtClean="0"/>
              <a:pPr/>
              <a:t>5/13/2015</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dirty="0" smtClean="0"/>
              <a:t>Copy of the current </a:t>
            </a:r>
            <a:r>
              <a:rPr lang="en-US" b="1" dirty="0" smtClean="0"/>
              <a:t>PURCHASE AND SALE AGREEMENT </a:t>
            </a:r>
            <a:r>
              <a:rPr lang="en-US" dirty="0" smtClean="0"/>
              <a:t>(i.e., the contract – </a:t>
            </a:r>
            <a:r>
              <a:rPr lang="en-US" i="1" dirty="0" smtClean="0"/>
              <a:t>assuming there is one</a:t>
            </a:r>
            <a:r>
              <a:rPr lang="en-US" dirty="0" smtClean="0"/>
              <a:t>).</a:t>
            </a:r>
          </a:p>
          <a:p>
            <a:r>
              <a:rPr lang="en-US" dirty="0" smtClean="0"/>
              <a:t>Why is this so important?</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68</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92596E4E-2FA5-4825-A53F-53CCFC0EBB60}" type="datetime1">
              <a:rPr lang="en-US" smtClean="0"/>
              <a:pPr/>
              <a:t>5/13/2015</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dirty="0" smtClean="0"/>
              <a:t>Copy of the current </a:t>
            </a:r>
            <a:r>
              <a:rPr lang="en-US" b="1" dirty="0" smtClean="0"/>
              <a:t>PURCHASE AND SALE AGREEMENT </a:t>
            </a:r>
            <a:r>
              <a:rPr lang="en-US" dirty="0" smtClean="0"/>
              <a:t>(i.e., the contract – </a:t>
            </a:r>
            <a:r>
              <a:rPr lang="en-US" i="1" dirty="0" smtClean="0"/>
              <a:t>assuming there is one</a:t>
            </a:r>
            <a:r>
              <a:rPr lang="en-US" dirty="0" smtClean="0"/>
              <a:t>).</a:t>
            </a:r>
          </a:p>
          <a:p>
            <a:r>
              <a:rPr lang="en-US" dirty="0" smtClean="0"/>
              <a:t>Why is this so important?</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69</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92596E4E-2FA5-4825-A53F-53CCFC0EBB60}" type="datetime1">
              <a:rPr lang="en-US" smtClean="0"/>
              <a:pPr/>
              <a:t>5/13/2015</a:t>
            </a:fld>
            <a:endParaRPr lang="en-US"/>
          </a:p>
        </p:txBody>
      </p:sp>
      <p:sp>
        <p:nvSpPr>
          <p:cNvPr id="8" name="Flowchart: Punched Tape 7"/>
          <p:cNvSpPr/>
          <p:nvPr/>
        </p:nvSpPr>
        <p:spPr>
          <a:xfrm>
            <a:off x="609600" y="4038600"/>
            <a:ext cx="3505200" cy="2514600"/>
          </a:xfrm>
          <a:prstGeom prst="flowChartPunchedTap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FannieMae says the lender MUST provide the P&amp;S agreement (if there is one)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8800" dirty="0" smtClean="0"/>
              <a:t>Before we get started, let’s REVIEW</a:t>
            </a:r>
            <a:endParaRPr lang="en-US" sz="8800" i="1"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7" name="Cloud Callout 6"/>
          <p:cNvSpPr/>
          <p:nvPr/>
        </p:nvSpPr>
        <p:spPr>
          <a:xfrm>
            <a:off x="4038600" y="4038600"/>
            <a:ext cx="4038600" cy="2133600"/>
          </a:xfrm>
          <a:prstGeom prst="cloud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Yes.  So consider this a PREVIEW of what’s to come!</a:t>
            </a:r>
            <a:endParaRPr lang="en-US" sz="2400" dirty="0"/>
          </a:p>
        </p:txBody>
      </p:sp>
      <p:sp>
        <p:nvSpPr>
          <p:cNvPr id="8" name="Date Placeholder 7"/>
          <p:cNvSpPr>
            <a:spLocks noGrp="1"/>
          </p:cNvSpPr>
          <p:nvPr>
            <p:ph type="dt" sz="half" idx="10"/>
          </p:nvPr>
        </p:nvSpPr>
        <p:spPr/>
        <p:txBody>
          <a:bodyPr/>
          <a:lstStyle/>
          <a:p>
            <a:fld id="{37CC4040-9E83-4311-B69A-7E8A78FA550A}" type="datetime1">
              <a:rPr lang="en-US" smtClean="0"/>
              <a:pPr/>
              <a:t>5/13/2015</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dirty="0" smtClean="0"/>
              <a:t>Copy of the current </a:t>
            </a:r>
            <a:r>
              <a:rPr lang="en-US" b="1" dirty="0" smtClean="0"/>
              <a:t>PURCHASE AND SALE AGREEMENT </a:t>
            </a:r>
            <a:r>
              <a:rPr lang="en-US" dirty="0" smtClean="0"/>
              <a:t>(i.e., the contract – </a:t>
            </a:r>
            <a:r>
              <a:rPr lang="en-US" i="1" dirty="0" smtClean="0"/>
              <a:t>assuming there is one</a:t>
            </a:r>
            <a:r>
              <a:rPr lang="en-US" dirty="0" smtClean="0"/>
              <a:t>).</a:t>
            </a:r>
          </a:p>
          <a:p>
            <a:r>
              <a:rPr lang="en-US" dirty="0" smtClean="0"/>
              <a:t>Why is this so important?</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70</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92596E4E-2FA5-4825-A53F-53CCFC0EBB60}" type="datetime1">
              <a:rPr lang="en-US" smtClean="0"/>
              <a:pPr/>
              <a:t>5/13/2015</a:t>
            </a:fld>
            <a:endParaRPr lang="en-US"/>
          </a:p>
        </p:txBody>
      </p:sp>
      <p:sp>
        <p:nvSpPr>
          <p:cNvPr id="8" name="Flowchart: Punched Tape 7"/>
          <p:cNvSpPr/>
          <p:nvPr/>
        </p:nvSpPr>
        <p:spPr>
          <a:xfrm>
            <a:off x="609600" y="4038600"/>
            <a:ext cx="3505200" cy="2514600"/>
          </a:xfrm>
          <a:prstGeom prst="flowChartPunchedTap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P&amp;SA $ is not a target…</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r>
              <a:rPr lang="en-US" dirty="0" smtClean="0"/>
              <a:t>Copy of the current </a:t>
            </a:r>
            <a:r>
              <a:rPr lang="en-US" b="1" dirty="0" smtClean="0"/>
              <a:t>PURCHASE AND SALE AGREEMENT </a:t>
            </a:r>
            <a:r>
              <a:rPr lang="en-US" dirty="0" smtClean="0"/>
              <a:t>(i.e., the contract – </a:t>
            </a:r>
            <a:r>
              <a:rPr lang="en-US" i="1" dirty="0" smtClean="0"/>
              <a:t>assuming there is one</a:t>
            </a:r>
            <a:r>
              <a:rPr lang="en-US" dirty="0" smtClean="0"/>
              <a:t>).</a:t>
            </a:r>
          </a:p>
          <a:p>
            <a:r>
              <a:rPr lang="en-US" dirty="0" smtClean="0"/>
              <a:t>Why is this so important?</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71</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92596E4E-2FA5-4825-A53F-53CCFC0EBB60}" type="datetime1">
              <a:rPr lang="en-US" smtClean="0"/>
              <a:pPr/>
              <a:t>5/13/2015</a:t>
            </a:fld>
            <a:endParaRPr lang="en-US"/>
          </a:p>
        </p:txBody>
      </p:sp>
      <p:sp>
        <p:nvSpPr>
          <p:cNvPr id="8" name="Flowchart: Punched Tape 7"/>
          <p:cNvSpPr/>
          <p:nvPr/>
        </p:nvSpPr>
        <p:spPr>
          <a:xfrm>
            <a:off x="609600" y="4038600"/>
            <a:ext cx="3505200" cy="2514600"/>
          </a:xfrm>
          <a:prstGeom prst="flowChartPunchedTap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…it’s merely another  </a:t>
            </a:r>
            <a:r>
              <a:rPr lang="en-US" sz="2400" b="1" i="1" dirty="0" smtClean="0">
                <a:solidFill>
                  <a:schemeClr val="tx1"/>
                </a:solidFill>
              </a:rPr>
              <a:t>analytical tool </a:t>
            </a:r>
            <a:r>
              <a:rPr lang="en-US" sz="2400" b="1" dirty="0" smtClean="0">
                <a:solidFill>
                  <a:schemeClr val="tx1"/>
                </a:solidFill>
              </a:rPr>
              <a:t>the appraiser uses</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ctr"/>
            <a:r>
              <a:rPr lang="en-US" dirty="0" smtClean="0"/>
              <a:t>USPAP requires the appraiser to analyze the P&amp;SA.</a:t>
            </a:r>
          </a:p>
          <a:p>
            <a:pPr algn="ctr"/>
            <a:r>
              <a:rPr lang="en-US" dirty="0" smtClean="0"/>
              <a:t>May help to extract accrued depreciation.</a:t>
            </a:r>
          </a:p>
          <a:p>
            <a:pPr algn="ctr"/>
            <a:r>
              <a:rPr lang="en-US" dirty="0" smtClean="0"/>
              <a:t>Cash equivalent?</a:t>
            </a:r>
          </a:p>
          <a:p>
            <a:pPr algn="ctr"/>
            <a:r>
              <a:rPr lang="en-US" dirty="0" smtClean="0"/>
              <a:t>Is it the perfect </a:t>
            </a:r>
            <a:r>
              <a:rPr lang="en-US" i="1" dirty="0" smtClean="0"/>
              <a:t>verification </a:t>
            </a:r>
            <a:r>
              <a:rPr lang="en-US" dirty="0" smtClean="0"/>
              <a:t>source?</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72</a:t>
            </a:fld>
            <a:endParaRPr lang="en-US"/>
          </a:p>
        </p:txBody>
      </p:sp>
      <p:pic>
        <p:nvPicPr>
          <p:cNvPr id="8194" name="Picture 2" descr="C:\Users\Tim\AppData\Local\Microsoft\Windows\Temporary Internet Files\Content.IE5\OQRMSSLK\MC900441930[1].wmf"/>
          <p:cNvPicPr>
            <a:picLocks noChangeAspect="1" noChangeArrowheads="1"/>
          </p:cNvPicPr>
          <p:nvPr/>
        </p:nvPicPr>
        <p:blipFill>
          <a:blip r:embed="rId3" cstate="print"/>
          <a:srcRect/>
          <a:stretch>
            <a:fillRect/>
          </a:stretch>
        </p:blipFill>
        <p:spPr bwMode="auto">
          <a:xfrm>
            <a:off x="1066800" y="457200"/>
            <a:ext cx="1978025" cy="1908175"/>
          </a:xfrm>
          <a:prstGeom prst="rect">
            <a:avLst/>
          </a:prstGeom>
          <a:noFill/>
        </p:spPr>
      </p:pic>
      <p:sp>
        <p:nvSpPr>
          <p:cNvPr id="7" name="Date Placeholder 6"/>
          <p:cNvSpPr>
            <a:spLocks noGrp="1"/>
          </p:cNvSpPr>
          <p:nvPr>
            <p:ph type="dt" sz="half" idx="10"/>
          </p:nvPr>
        </p:nvSpPr>
        <p:spPr/>
        <p:txBody>
          <a:bodyPr/>
          <a:lstStyle/>
          <a:p>
            <a:fld id="{44C94B12-78BD-4274-9311-5DDA9AEA6097}" type="datetime1">
              <a:rPr lang="en-US" smtClean="0"/>
              <a:pPr/>
              <a:t>5/13/2015</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just"/>
            <a:r>
              <a:rPr lang="en-US" b="1" dirty="0" smtClean="0"/>
              <a:t>NEIGHBORHOOD </a:t>
            </a:r>
            <a:r>
              <a:rPr lang="en-US" dirty="0" smtClean="0"/>
              <a:t>(Market Area) </a:t>
            </a:r>
            <a:r>
              <a:rPr lang="en-US" b="1" dirty="0" smtClean="0"/>
              <a:t>DATA</a:t>
            </a:r>
          </a:p>
          <a:p>
            <a:pPr algn="just"/>
            <a:r>
              <a:rPr lang="en-US" dirty="0" smtClean="0"/>
              <a:t>Why are </a:t>
            </a:r>
            <a:r>
              <a:rPr lang="en-US" b="1" dirty="0" smtClean="0"/>
              <a:t>neighborhood data </a:t>
            </a:r>
            <a:r>
              <a:rPr lang="en-US" dirty="0" smtClean="0"/>
              <a:t>so important?</a:t>
            </a:r>
          </a:p>
          <a:p>
            <a:pPr algn="just"/>
            <a:r>
              <a:rPr lang="en-US" dirty="0" smtClean="0"/>
              <a:t>Who chooses the </a:t>
            </a:r>
            <a:r>
              <a:rPr lang="en-US" b="1" dirty="0" smtClean="0"/>
              <a:t>neighborhood boundaries</a:t>
            </a:r>
            <a:r>
              <a:rPr lang="en-US" dirty="0" smtClean="0"/>
              <a:t>?  </a:t>
            </a:r>
          </a:p>
          <a:p>
            <a:pPr algn="just"/>
            <a:r>
              <a:rPr lang="en-US" dirty="0" smtClean="0"/>
              <a:t>How </a:t>
            </a:r>
            <a:r>
              <a:rPr lang="en-US" b="1" dirty="0" smtClean="0"/>
              <a:t>does the appraiser choose </a:t>
            </a:r>
            <a:r>
              <a:rPr lang="en-US" dirty="0" smtClean="0"/>
              <a:t>neighborhood boundaries?</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73</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F6D2F948-F3F6-4D35-A254-D3786EE772C4}" type="datetime1">
              <a:rPr lang="en-US" smtClean="0"/>
              <a:pPr/>
              <a:t>5/13/2015</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just"/>
            <a:r>
              <a:rPr lang="en-US" b="1" dirty="0" smtClean="0"/>
              <a:t>NEIGHBORHOOD </a:t>
            </a:r>
            <a:r>
              <a:rPr lang="en-US" dirty="0" smtClean="0"/>
              <a:t>(Market Area) </a:t>
            </a:r>
            <a:r>
              <a:rPr lang="en-US" b="1" dirty="0" smtClean="0"/>
              <a:t>DATA</a:t>
            </a:r>
          </a:p>
          <a:p>
            <a:pPr algn="just"/>
            <a:r>
              <a:rPr lang="en-US" dirty="0" smtClean="0"/>
              <a:t>Why are </a:t>
            </a:r>
            <a:r>
              <a:rPr lang="en-US" b="1" dirty="0" smtClean="0"/>
              <a:t>neighborhood data</a:t>
            </a:r>
            <a:r>
              <a:rPr lang="en-US" dirty="0" smtClean="0"/>
              <a:t> so important?</a:t>
            </a:r>
          </a:p>
          <a:p>
            <a:pPr algn="just"/>
            <a:r>
              <a:rPr lang="en-US" dirty="0" smtClean="0"/>
              <a:t>Who chooses the </a:t>
            </a:r>
            <a:r>
              <a:rPr lang="en-US" b="1" dirty="0" smtClean="0"/>
              <a:t>neighborho</a:t>
            </a:r>
            <a:r>
              <a:rPr lang="en-US" dirty="0" smtClean="0"/>
              <a:t>od boundaries?  </a:t>
            </a:r>
          </a:p>
          <a:p>
            <a:pPr algn="just"/>
            <a:r>
              <a:rPr lang="en-US" dirty="0" smtClean="0"/>
              <a:t>How </a:t>
            </a:r>
            <a:r>
              <a:rPr lang="en-US" b="1" dirty="0" smtClean="0"/>
              <a:t>does the appraiser </a:t>
            </a:r>
            <a:r>
              <a:rPr lang="en-US" dirty="0" smtClean="0"/>
              <a:t>choose neighborhood boundaries?</a:t>
            </a:r>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74</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5B26E1E5-F1F8-43E8-A46E-EB0526606959}" type="datetime1">
              <a:rPr lang="en-US" smtClean="0"/>
              <a:pPr/>
              <a:t>5/13/2015</a:t>
            </a:fld>
            <a:endParaRPr lang="en-US"/>
          </a:p>
        </p:txBody>
      </p:sp>
      <p:sp>
        <p:nvSpPr>
          <p:cNvPr id="8" name="Hexagon 7"/>
          <p:cNvSpPr/>
          <p:nvPr/>
        </p:nvSpPr>
        <p:spPr>
          <a:xfrm>
            <a:off x="4724400" y="2590800"/>
            <a:ext cx="4191000" cy="3657600"/>
          </a:xfrm>
          <a:prstGeom prst="hexagon">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50000"/>
                  </a:schemeClr>
                </a:solidFill>
              </a:rPr>
              <a:t>What is the conflict now between how the appraiser defines a neighborhood and how CU defines a neighborhood?</a:t>
            </a:r>
            <a:endParaRPr lang="en-US" sz="24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l"/>
            <a:r>
              <a:rPr lang="en-US" b="1" dirty="0" smtClean="0"/>
              <a:t>NEIGHBORHOOD </a:t>
            </a:r>
            <a:r>
              <a:rPr lang="en-US" dirty="0" smtClean="0"/>
              <a:t>(Market Area) </a:t>
            </a:r>
            <a:r>
              <a:rPr lang="en-US" b="1" dirty="0" smtClean="0"/>
              <a:t>DATA</a:t>
            </a:r>
          </a:p>
          <a:p>
            <a:pPr algn="just"/>
            <a:r>
              <a:rPr lang="en-US" dirty="0" smtClean="0"/>
              <a:t>Competitive, alternative properties;</a:t>
            </a:r>
          </a:p>
          <a:p>
            <a:pPr algn="just"/>
            <a:r>
              <a:rPr lang="en-US" dirty="0" smtClean="0"/>
              <a:t>The comps </a:t>
            </a:r>
            <a:r>
              <a:rPr lang="en-US" i="1" dirty="0" smtClean="0"/>
              <a:t>should</a:t>
            </a:r>
            <a:r>
              <a:rPr lang="en-US" dirty="0" smtClean="0"/>
              <a:t> come from the same neighborhood; or, </a:t>
            </a:r>
            <a:r>
              <a:rPr lang="en-US" i="1" dirty="0" smtClean="0"/>
              <a:t>alternatively</a:t>
            </a:r>
            <a:r>
              <a:rPr lang="en-US" dirty="0" smtClean="0"/>
              <a:t>, one that </a:t>
            </a:r>
            <a:r>
              <a:rPr lang="en-US" i="1" dirty="0" smtClean="0"/>
              <a:t>competes</a:t>
            </a:r>
            <a:r>
              <a:rPr lang="en-US" dirty="0" smtClean="0"/>
              <a:t> with it</a:t>
            </a:r>
          </a:p>
          <a:p>
            <a:pPr algn="l"/>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75</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3384009C-DF09-41AA-915E-1FC65A35465B}" type="datetime1">
              <a:rPr lang="en-US" smtClean="0"/>
              <a:pPr/>
              <a:t>5/13/2015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l"/>
            <a:r>
              <a:rPr lang="en-US" b="1" dirty="0" smtClean="0"/>
              <a:t>NEIGHBORHOOD </a:t>
            </a:r>
            <a:r>
              <a:rPr lang="en-US" dirty="0" smtClean="0"/>
              <a:t>(Market Area) </a:t>
            </a:r>
            <a:r>
              <a:rPr lang="en-US" b="1" dirty="0" smtClean="0"/>
              <a:t>DATA</a:t>
            </a:r>
          </a:p>
          <a:p>
            <a:pPr algn="just"/>
            <a:r>
              <a:rPr lang="en-US" dirty="0" smtClean="0"/>
              <a:t>Competitive, alternative properties;</a:t>
            </a:r>
          </a:p>
          <a:p>
            <a:pPr algn="just"/>
            <a:r>
              <a:rPr lang="en-US" dirty="0" smtClean="0"/>
              <a:t>The comps </a:t>
            </a:r>
            <a:r>
              <a:rPr lang="en-US" i="1" dirty="0" smtClean="0"/>
              <a:t>should</a:t>
            </a:r>
            <a:r>
              <a:rPr lang="en-US" dirty="0" smtClean="0"/>
              <a:t> come from the same neighborhood; or, </a:t>
            </a:r>
            <a:r>
              <a:rPr lang="en-US" i="1" dirty="0" smtClean="0"/>
              <a:t>alternatively</a:t>
            </a:r>
            <a:r>
              <a:rPr lang="en-US" dirty="0" smtClean="0"/>
              <a:t>, one that </a:t>
            </a:r>
            <a:r>
              <a:rPr lang="en-US" i="1" dirty="0" smtClean="0"/>
              <a:t>competes</a:t>
            </a:r>
            <a:r>
              <a:rPr lang="en-US" dirty="0" smtClean="0"/>
              <a:t> with it</a:t>
            </a:r>
          </a:p>
          <a:p>
            <a:pPr algn="l"/>
            <a:endParaRPr lang="en-US"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76</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F27EC9C0-0F05-4477-B7C3-4ADD1BC8C2BC}" type="datetime1">
              <a:rPr lang="en-US" smtClean="0"/>
              <a:pPr/>
              <a:t>5/13/2015</a:t>
            </a:fld>
            <a:endParaRPr lang="en-US"/>
          </a:p>
        </p:txBody>
      </p:sp>
      <p:sp>
        <p:nvSpPr>
          <p:cNvPr id="8" name="Oval 7"/>
          <p:cNvSpPr/>
          <p:nvPr/>
        </p:nvSpPr>
        <p:spPr>
          <a:xfrm>
            <a:off x="4419600" y="2209800"/>
            <a:ext cx="4572000" cy="3352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What is an </a:t>
            </a:r>
            <a:r>
              <a:rPr lang="en-US" sz="2400" b="1" i="1" dirty="0" smtClean="0">
                <a:solidFill>
                  <a:schemeClr val="bg1"/>
                </a:solidFill>
              </a:rPr>
              <a:t>analogue?  </a:t>
            </a:r>
          </a:p>
          <a:p>
            <a:pPr algn="ctr"/>
            <a:endParaRPr lang="en-US" sz="2400" b="1" dirty="0" smtClean="0">
              <a:solidFill>
                <a:schemeClr val="bg1"/>
              </a:solidFill>
            </a:endParaRPr>
          </a:p>
          <a:p>
            <a:pPr algn="ctr"/>
            <a:r>
              <a:rPr lang="en-US" sz="2400" b="1" dirty="0" smtClean="0">
                <a:solidFill>
                  <a:schemeClr val="bg1"/>
                </a:solidFill>
              </a:rPr>
              <a:t>How can we use an analogue as part of the appraisal process?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NEIGHBORHOOD </a:t>
            </a:r>
            <a:r>
              <a:rPr lang="en-US" dirty="0" smtClean="0"/>
              <a:t>(Market Area) </a:t>
            </a:r>
            <a:r>
              <a:rPr lang="en-US" b="1" dirty="0" smtClean="0"/>
              <a:t>DATA</a:t>
            </a:r>
          </a:p>
          <a:p>
            <a:pPr algn="l"/>
            <a:r>
              <a:rPr lang="en-US" dirty="0" smtClean="0"/>
              <a:t>Why are the “Neighborhood Characteristics” the ones you marked?  </a:t>
            </a:r>
          </a:p>
          <a:p>
            <a:pPr algn="l"/>
            <a:r>
              <a:rPr lang="en-US" b="1" i="1" u="sng" dirty="0" smtClean="0"/>
              <a:t>Explain &amp; Support !</a:t>
            </a:r>
            <a:endParaRPr lang="en-US" b="1" i="1" u="sng"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77</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F9C68F60-9C5B-46D2-8EEB-945E96FD5837}" type="datetime1">
              <a:rPr lang="en-US" smtClean="0"/>
              <a:pPr/>
              <a:t>5/13/2015</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NEIGHBORHOOD </a:t>
            </a:r>
            <a:r>
              <a:rPr lang="en-US" dirty="0" smtClean="0"/>
              <a:t>(Market Area) </a:t>
            </a:r>
            <a:r>
              <a:rPr lang="en-US" b="1" dirty="0" smtClean="0"/>
              <a:t>DATA</a:t>
            </a:r>
          </a:p>
          <a:p>
            <a:pPr algn="l"/>
            <a:r>
              <a:rPr lang="en-US" dirty="0" smtClean="0"/>
              <a:t>Why are the “One-Unit Housing Trends” the ones you marked?  </a:t>
            </a:r>
          </a:p>
          <a:p>
            <a:pPr algn="l"/>
            <a:r>
              <a:rPr lang="en-US" b="1" i="1" u="sng" dirty="0" smtClean="0"/>
              <a:t>Explain &amp; Support !</a:t>
            </a:r>
            <a:endParaRPr lang="en-US" b="1" i="1" u="sng"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78</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5D15BF78-4894-4B4C-8447-193A1AC52EE0}" type="datetime1">
              <a:rPr lang="en-US" smtClean="0"/>
              <a:pPr/>
              <a:t>5/13/2015</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NEIGHBORHOOD </a:t>
            </a:r>
            <a:r>
              <a:rPr lang="en-US" dirty="0" smtClean="0"/>
              <a:t>(Market Area) </a:t>
            </a:r>
            <a:r>
              <a:rPr lang="en-US" b="1" dirty="0" smtClean="0"/>
              <a:t>DATA</a:t>
            </a:r>
          </a:p>
          <a:p>
            <a:pPr algn="l"/>
            <a:r>
              <a:rPr lang="en-US" dirty="0" smtClean="0"/>
              <a:t>Why are the “One-Unit Housing Trends” the ones you marked?  </a:t>
            </a:r>
          </a:p>
          <a:p>
            <a:pPr algn="l"/>
            <a:r>
              <a:rPr lang="en-US" b="1" i="1" u="sng" dirty="0" smtClean="0"/>
              <a:t>Explain &amp; Support !</a:t>
            </a:r>
            <a:endParaRPr lang="en-US" b="1" i="1" u="sng"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79</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C9C901E0-039B-4B1B-87B4-A975A911B400}" type="datetime1">
              <a:rPr lang="en-US" smtClean="0"/>
              <a:pPr/>
              <a:t>5/13/2015</a:t>
            </a:fld>
            <a:endParaRPr lang="en-US"/>
          </a:p>
        </p:txBody>
      </p:sp>
      <p:sp>
        <p:nvSpPr>
          <p:cNvPr id="8" name="Oval 7"/>
          <p:cNvSpPr/>
          <p:nvPr/>
        </p:nvSpPr>
        <p:spPr>
          <a:xfrm>
            <a:off x="4495800" y="3200400"/>
            <a:ext cx="4648200" cy="3124200"/>
          </a:xfrm>
          <a:prstGeom prst="ellips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CC00"/>
                </a:solidFill>
              </a:rPr>
              <a:t>Explain if there is a conflict between the data on this part of the 1004 form and the 1004MC form</a:t>
            </a:r>
            <a:endParaRPr lang="en-US" sz="2400" b="1" dirty="0">
              <a:solidFill>
                <a:srgbClr val="FFCC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4400" i="1" dirty="0" smtClean="0"/>
              <a:t>DEFINITIONS</a:t>
            </a:r>
            <a:r>
              <a:rPr lang="en-US" sz="4400" dirty="0" smtClean="0"/>
              <a:t> OF </a:t>
            </a:r>
          </a:p>
          <a:p>
            <a:pPr lvl="1"/>
            <a:r>
              <a:rPr lang="en-US" sz="4000" dirty="0" smtClean="0"/>
              <a:t>APPRAISER</a:t>
            </a:r>
          </a:p>
          <a:p>
            <a:pPr lvl="1"/>
            <a:r>
              <a:rPr lang="en-US" sz="4000" dirty="0" smtClean="0"/>
              <a:t>BIAS</a:t>
            </a:r>
          </a:p>
          <a:p>
            <a:pPr lvl="1"/>
            <a:r>
              <a:rPr lang="en-US" sz="4000" dirty="0" smtClean="0"/>
              <a:t>ADVOCACY</a:t>
            </a:r>
          </a:p>
          <a:p>
            <a:pPr lvl="1"/>
            <a:r>
              <a:rPr lang="en-US" sz="4000" dirty="0" smtClean="0"/>
              <a:t>COMPETENCY</a:t>
            </a:r>
          </a:p>
          <a:p>
            <a:pPr lvl="1"/>
            <a:r>
              <a:rPr lang="en-US" sz="4000" dirty="0" smtClean="0"/>
              <a:t>DUE DILIGENCE</a:t>
            </a:r>
          </a:p>
          <a:p>
            <a:pPr lvl="1"/>
            <a:r>
              <a:rPr lang="en-US" sz="4200" i="1" dirty="0" smtClean="0">
                <a:solidFill>
                  <a:srgbClr val="0000CC"/>
                </a:solidFill>
              </a:rPr>
              <a:t>CRITICAL THINKING  (more)</a:t>
            </a:r>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pic>
        <p:nvPicPr>
          <p:cNvPr id="2050" name="Picture 2" descr="C:\Users\Tim\AppData\Local\Microsoft\Windows\Temporary Internet Files\Content.IE5\OQRMSSLK\MP900448695[1].jpg"/>
          <p:cNvPicPr>
            <a:picLocks noChangeAspect="1" noChangeArrowheads="1"/>
          </p:cNvPicPr>
          <p:nvPr/>
        </p:nvPicPr>
        <p:blipFill>
          <a:blip r:embed="rId3" cstate="print"/>
          <a:srcRect/>
          <a:stretch>
            <a:fillRect/>
          </a:stretch>
        </p:blipFill>
        <p:spPr bwMode="auto">
          <a:xfrm rot="5400000">
            <a:off x="5257801" y="1828800"/>
            <a:ext cx="2666998" cy="3276602"/>
          </a:xfrm>
          <a:prstGeom prst="rect">
            <a:avLst/>
          </a:prstGeom>
          <a:noFill/>
        </p:spPr>
      </p:pic>
      <p:sp>
        <p:nvSpPr>
          <p:cNvPr id="7" name="Date Placeholder 6"/>
          <p:cNvSpPr>
            <a:spLocks noGrp="1"/>
          </p:cNvSpPr>
          <p:nvPr>
            <p:ph type="dt" sz="half" idx="10"/>
          </p:nvPr>
        </p:nvSpPr>
        <p:spPr/>
        <p:txBody>
          <a:bodyPr/>
          <a:lstStyle/>
          <a:p>
            <a:fld id="{035F2603-86C5-49DC-AADF-14E8425F4A20}" type="datetime1">
              <a:rPr lang="en-US" smtClean="0"/>
              <a:pPr/>
              <a:t>5/13/2015</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NEIGHBORHOOD </a:t>
            </a:r>
            <a:r>
              <a:rPr lang="en-US" dirty="0" smtClean="0"/>
              <a:t>(Market Area) </a:t>
            </a:r>
            <a:r>
              <a:rPr lang="en-US" b="1" dirty="0" smtClean="0"/>
              <a:t>DATA</a:t>
            </a:r>
          </a:p>
          <a:p>
            <a:pPr algn="l"/>
            <a:r>
              <a:rPr lang="en-US" dirty="0" smtClean="0"/>
              <a:t>There is a reason the responses are in three columns in “One-Unit Housing Trends”.  What is it? </a:t>
            </a:r>
            <a:endParaRPr lang="en-US" b="1" i="1" u="sng"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80</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9AAA8AD4-A81C-4BF7-86BC-41A369146DDB}" type="datetime1">
              <a:rPr lang="en-US" smtClean="0"/>
              <a:pPr/>
              <a:t>5/13/2015</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NEIGHBORHOOD </a:t>
            </a:r>
            <a:r>
              <a:rPr lang="en-US" dirty="0" smtClean="0"/>
              <a:t>(Market Area) </a:t>
            </a:r>
            <a:r>
              <a:rPr lang="en-US" b="1" dirty="0" smtClean="0"/>
              <a:t>DATA</a:t>
            </a:r>
          </a:p>
          <a:p>
            <a:pPr algn="l"/>
            <a:r>
              <a:rPr lang="en-US" dirty="0" smtClean="0"/>
              <a:t>Why are the “One-Unit Housing Prices” the ones you marked?  </a:t>
            </a:r>
          </a:p>
          <a:p>
            <a:pPr algn="l"/>
            <a:r>
              <a:rPr lang="en-US" b="1" i="1" u="sng" dirty="0" smtClean="0"/>
              <a:t>Explanation &amp; Support !</a:t>
            </a:r>
            <a:endParaRPr lang="en-US" b="1" i="1" u="sng"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81</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0028609B-6064-4E9B-A701-B7C820597F74}" type="datetime1">
              <a:rPr lang="en-US" smtClean="0"/>
              <a:pPr/>
              <a:t>5/13/2015</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NEIGHBORHOOD </a:t>
            </a:r>
            <a:r>
              <a:rPr lang="en-US" dirty="0" smtClean="0"/>
              <a:t>(Market Area) </a:t>
            </a:r>
            <a:r>
              <a:rPr lang="en-US" b="1" dirty="0" smtClean="0"/>
              <a:t>DATA</a:t>
            </a:r>
          </a:p>
          <a:p>
            <a:pPr algn="l"/>
            <a:r>
              <a:rPr lang="en-US" dirty="0" smtClean="0"/>
              <a:t>Improper (or missing) support for the </a:t>
            </a:r>
            <a:r>
              <a:rPr lang="en-US" i="1" dirty="0" smtClean="0"/>
              <a:t>market conditions</a:t>
            </a:r>
            <a:r>
              <a:rPr lang="en-US" dirty="0" smtClean="0"/>
              <a:t> conclusion(s)</a:t>
            </a:r>
          </a:p>
          <a:p>
            <a:pPr algn="l"/>
            <a:r>
              <a:rPr lang="en-US" b="1" i="1" u="sng" dirty="0" smtClean="0"/>
              <a:t>Boilerplate = poor communication!</a:t>
            </a:r>
            <a:endParaRPr lang="en-US" b="1" i="1" u="sng" dirty="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82</a:t>
            </a:fld>
            <a:endParaRPr lang="en-US"/>
          </a:p>
        </p:txBody>
      </p:sp>
      <p:pic>
        <p:nvPicPr>
          <p:cNvPr id="1026" name="Picture 2" descr="https://encrypted-tbn0.gstatic.com/images?q=tbn:ANd9GcQe30TiBa10Q-60ILpp6VzDtiI4Xe1dXvxbD7y00YWj8eT6eB9a">
            <a:hlinkClick r:id="rId3"/>
          </p:cNvPr>
          <p:cNvPicPr>
            <a:picLocks noChangeAspect="1" noChangeArrowheads="1"/>
          </p:cNvPicPr>
          <p:nvPr/>
        </p:nvPicPr>
        <p:blipFill>
          <a:blip r:embed="rId4" cstate="print"/>
          <a:srcRect/>
          <a:stretch>
            <a:fillRect/>
          </a:stretch>
        </p:blipFill>
        <p:spPr bwMode="auto">
          <a:xfrm>
            <a:off x="5943600" y="685800"/>
            <a:ext cx="2143125" cy="2143125"/>
          </a:xfrm>
          <a:prstGeom prst="rect">
            <a:avLst/>
          </a:prstGeom>
          <a:noFill/>
          <a:ln>
            <a:solidFill>
              <a:schemeClr val="bg2">
                <a:lumMod val="90000"/>
              </a:schemeClr>
            </a:solidFill>
          </a:ln>
        </p:spPr>
      </p:pic>
      <p:sp>
        <p:nvSpPr>
          <p:cNvPr id="7" name="Date Placeholder 6"/>
          <p:cNvSpPr>
            <a:spLocks noGrp="1"/>
          </p:cNvSpPr>
          <p:nvPr>
            <p:ph type="dt" sz="half" idx="10"/>
          </p:nvPr>
        </p:nvSpPr>
        <p:spPr/>
        <p:txBody>
          <a:bodyPr/>
          <a:lstStyle/>
          <a:p>
            <a:fld id="{158E7A46-2F00-4377-A9A3-52A7BA368FF0}" type="datetime1">
              <a:rPr lang="en-US" smtClean="0"/>
              <a:pPr/>
              <a:t>5/13/2015</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20000"/>
          </a:bodyPr>
          <a:lstStyle/>
          <a:p>
            <a:pPr algn="l"/>
            <a:r>
              <a:rPr lang="en-US" b="1" dirty="0" smtClean="0"/>
              <a:t>SITE DATA</a:t>
            </a:r>
          </a:p>
          <a:p>
            <a:pPr algn="l"/>
            <a:r>
              <a:rPr lang="en-US" sz="2900" dirty="0" smtClean="0"/>
              <a:t>Source materials for </a:t>
            </a:r>
            <a:r>
              <a:rPr lang="en-US" sz="2900" i="1" dirty="0" smtClean="0"/>
              <a:t>dimensions, area, shape, </a:t>
            </a:r>
            <a:r>
              <a:rPr lang="en-US" sz="2900" dirty="0" smtClean="0"/>
              <a:t>and </a:t>
            </a:r>
            <a:r>
              <a:rPr lang="en-US" sz="2900" i="1" dirty="0" smtClean="0"/>
              <a:t>view;</a:t>
            </a:r>
          </a:p>
          <a:p>
            <a:pPr algn="l"/>
            <a:r>
              <a:rPr lang="en-US" sz="2900" dirty="0" smtClean="0"/>
              <a:t>Accurate? Authoritative?</a:t>
            </a:r>
          </a:p>
          <a:p>
            <a:pPr algn="l"/>
            <a:r>
              <a:rPr lang="en-US" sz="2900" i="1" dirty="0" smtClean="0"/>
              <a:t>Support &amp; Explain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83</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5F7F2A0B-2645-48EC-9335-575DD43D4DE2}" type="datetime1">
              <a:rPr lang="en-US" smtClean="0"/>
              <a:pPr/>
              <a:t>5/13/2015</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20000"/>
          </a:bodyPr>
          <a:lstStyle/>
          <a:p>
            <a:pPr algn="l"/>
            <a:r>
              <a:rPr lang="en-US" b="1" dirty="0" smtClean="0"/>
              <a:t>SITE DATA</a:t>
            </a:r>
          </a:p>
          <a:p>
            <a:pPr algn="l"/>
            <a:r>
              <a:rPr lang="en-US" sz="2900" dirty="0" smtClean="0"/>
              <a:t>Source materials for </a:t>
            </a:r>
            <a:r>
              <a:rPr lang="en-US" sz="2900" i="1" dirty="0" smtClean="0"/>
              <a:t>dimensions, area, shape, </a:t>
            </a:r>
            <a:r>
              <a:rPr lang="en-US" sz="2900" dirty="0" smtClean="0"/>
              <a:t>and </a:t>
            </a:r>
            <a:r>
              <a:rPr lang="en-US" sz="2900" i="1" dirty="0" smtClean="0"/>
              <a:t>view;</a:t>
            </a:r>
          </a:p>
          <a:p>
            <a:pPr algn="l"/>
            <a:r>
              <a:rPr lang="en-US" sz="2900" dirty="0" smtClean="0"/>
              <a:t>Accurate? Authoritative?</a:t>
            </a:r>
          </a:p>
          <a:p>
            <a:pPr algn="l"/>
            <a:r>
              <a:rPr lang="en-US" sz="2900" i="1" dirty="0" smtClean="0"/>
              <a:t>Support &amp; Explain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84</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5F7F2A0B-2645-48EC-9335-575DD43D4DE2}" type="datetime1">
              <a:rPr lang="en-US" smtClean="0"/>
              <a:pPr/>
              <a:t>5/13/2015</a:t>
            </a:fld>
            <a:endParaRPr lang="en-US"/>
          </a:p>
        </p:txBody>
      </p:sp>
      <p:sp>
        <p:nvSpPr>
          <p:cNvPr id="8" name="Rounded Rectangular Callout 7"/>
          <p:cNvSpPr/>
          <p:nvPr/>
        </p:nvSpPr>
        <p:spPr>
          <a:xfrm>
            <a:off x="2209800" y="0"/>
            <a:ext cx="4267200" cy="2133600"/>
          </a:xfrm>
          <a:prstGeom prst="wedgeRoundRectCallout">
            <a:avLst>
              <a:gd name="adj1" fmla="val 20925"/>
              <a:gd name="adj2" fmla="val 101511"/>
              <a:gd name="adj3" fmla="val 16667"/>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May be </a:t>
            </a:r>
            <a:r>
              <a:rPr lang="en-US" sz="2800" b="1" i="1" dirty="0" smtClean="0"/>
              <a:t>specifically</a:t>
            </a:r>
            <a:r>
              <a:rPr lang="en-US" sz="2800" b="1" dirty="0" smtClean="0"/>
              <a:t> important in agricultural or vacant land appraisals</a:t>
            </a:r>
            <a:endParaRPr lang="en-US" sz="2800"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Autofit/>
          </a:bodyPr>
          <a:lstStyle/>
          <a:p>
            <a:pPr algn="l"/>
            <a:r>
              <a:rPr lang="en-US" b="1" dirty="0" smtClean="0"/>
              <a:t>SITE DATA</a:t>
            </a:r>
          </a:p>
          <a:p>
            <a:pPr algn="l"/>
            <a:r>
              <a:rPr lang="en-US" dirty="0" smtClean="0"/>
              <a:t>Source materials for </a:t>
            </a:r>
            <a:r>
              <a:rPr lang="en-US" i="1" dirty="0" smtClean="0"/>
              <a:t>dimensions, area, shape, </a:t>
            </a:r>
            <a:r>
              <a:rPr lang="en-US" dirty="0" smtClean="0"/>
              <a:t>and </a:t>
            </a:r>
            <a:r>
              <a:rPr lang="en-US" i="1" dirty="0" smtClean="0"/>
              <a:t>view;</a:t>
            </a:r>
          </a:p>
          <a:p>
            <a:pPr algn="l"/>
            <a:r>
              <a:rPr lang="en-US" dirty="0" smtClean="0"/>
              <a:t>Accurate? Authoritative?</a:t>
            </a:r>
          </a:p>
          <a:p>
            <a:pPr algn="l"/>
            <a:r>
              <a:rPr lang="en-US" i="1" dirty="0" smtClean="0"/>
              <a:t>Support &amp; Explain </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85</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5F7F2A0B-2645-48EC-9335-575DD43D4DE2}" type="datetime1">
              <a:rPr lang="en-US" smtClean="0"/>
              <a:pPr/>
              <a:t>5/13/2015</a:t>
            </a:fld>
            <a:endParaRPr lang="en-US"/>
          </a:p>
        </p:txBody>
      </p:sp>
      <p:sp>
        <p:nvSpPr>
          <p:cNvPr id="8" name="Rounded Rectangular Callout 7"/>
          <p:cNvSpPr/>
          <p:nvPr/>
        </p:nvSpPr>
        <p:spPr>
          <a:xfrm>
            <a:off x="4572000" y="0"/>
            <a:ext cx="4267200" cy="2133600"/>
          </a:xfrm>
          <a:prstGeom prst="wedgeRoundRectCallout">
            <a:avLst>
              <a:gd name="adj1" fmla="val 21806"/>
              <a:gd name="adj2" fmla="val 112079"/>
              <a:gd name="adj3" fmla="val 16667"/>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How does </a:t>
            </a:r>
            <a:r>
              <a:rPr lang="en-US" sz="2800" b="1" i="1" dirty="0" smtClean="0"/>
              <a:t>shape</a:t>
            </a:r>
            <a:r>
              <a:rPr lang="en-US" sz="2800" b="1" dirty="0" smtClean="0"/>
              <a:t> affect a property’s value?</a:t>
            </a:r>
            <a:endParaRPr lang="en-US" sz="28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2209800"/>
          </a:xfrm>
        </p:spPr>
        <p:txBody>
          <a:bodyPr>
            <a:normAutofit lnSpcReduction="10000"/>
          </a:bodyPr>
          <a:lstStyle/>
          <a:p>
            <a:pPr algn="l"/>
            <a:r>
              <a:rPr lang="en-US" b="1" dirty="0" smtClean="0"/>
              <a:t>SITE DATA</a:t>
            </a:r>
          </a:p>
          <a:p>
            <a:pPr algn="l"/>
            <a:r>
              <a:rPr lang="en-US" dirty="0" smtClean="0"/>
              <a:t>Source materials for </a:t>
            </a:r>
            <a:r>
              <a:rPr lang="en-US" i="1" dirty="0" smtClean="0"/>
              <a:t>zoning</a:t>
            </a:r>
            <a:r>
              <a:rPr lang="en-US" dirty="0" smtClean="0"/>
              <a:t> and </a:t>
            </a:r>
            <a:r>
              <a:rPr lang="en-US" i="1" dirty="0" smtClean="0"/>
              <a:t>zoning compliance.  </a:t>
            </a:r>
            <a:r>
              <a:rPr lang="en-US" dirty="0" smtClean="0"/>
              <a:t>Accurate?  Authoritative? </a:t>
            </a:r>
            <a:r>
              <a:rPr lang="en-US" i="1" dirty="0" smtClean="0"/>
              <a:t>Analysis of zoning</a:t>
            </a:r>
            <a:r>
              <a:rPr lang="en-US" dirty="0" smtClean="0"/>
              <a:t>?</a:t>
            </a:r>
          </a:p>
          <a:p>
            <a:pPr algn="l"/>
            <a:r>
              <a:rPr lang="en-US" i="1" dirty="0" smtClean="0"/>
              <a:t>Support &amp; Explain</a:t>
            </a:r>
          </a:p>
          <a:p>
            <a:pPr algn="l"/>
            <a:endParaRPr lang="en-US"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86</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5BEC838C-ADFC-4A06-88A6-AF01BEAB66A4}" type="datetime1">
              <a:rPr lang="en-US" smtClean="0"/>
              <a:pPr/>
              <a:t>5/13/2015</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SITE DATA</a:t>
            </a:r>
          </a:p>
          <a:p>
            <a:pPr algn="l"/>
            <a:r>
              <a:rPr lang="en-US" dirty="0" smtClean="0"/>
              <a:t>Highest and best use as if vacant? Improved? </a:t>
            </a:r>
          </a:p>
          <a:p>
            <a:pPr algn="l"/>
            <a:r>
              <a:rPr lang="en-US" dirty="0" smtClean="0"/>
              <a:t>Where are the data </a:t>
            </a:r>
            <a:r>
              <a:rPr lang="en-US" b="1" i="1" dirty="0" smtClean="0"/>
              <a:t>supporting</a:t>
            </a:r>
            <a:r>
              <a:rPr lang="en-US" dirty="0" smtClean="0"/>
              <a:t> the components of HIGHEST AND BEST USE?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87</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E2DA6EBC-2883-4C39-8A65-E398B8AE3126}" type="datetime1">
              <a:rPr lang="en-US" smtClean="0"/>
              <a:pPr/>
              <a:t>5/13/2015</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SITE DATA</a:t>
            </a:r>
          </a:p>
          <a:p>
            <a:pPr algn="l"/>
            <a:r>
              <a:rPr lang="en-US" dirty="0" smtClean="0"/>
              <a:t>Highest and best use as if vacant? Improved?  </a:t>
            </a:r>
          </a:p>
          <a:p>
            <a:pPr algn="l"/>
            <a:r>
              <a:rPr lang="en-US" dirty="0" smtClean="0"/>
              <a:t>Where are the data </a:t>
            </a:r>
            <a:r>
              <a:rPr lang="en-US" b="1" i="1" dirty="0" smtClean="0"/>
              <a:t>supporting</a:t>
            </a:r>
            <a:r>
              <a:rPr lang="en-US" dirty="0" smtClean="0"/>
              <a:t> the components of HIGHEST AND BEST USE?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88</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E2DA6EBC-2883-4C39-8A65-E398B8AE3126}" type="datetime1">
              <a:rPr lang="en-US" smtClean="0"/>
              <a:pPr/>
              <a:t>5/13/2015</a:t>
            </a:fld>
            <a:endParaRPr lang="en-US"/>
          </a:p>
        </p:txBody>
      </p:sp>
      <p:sp>
        <p:nvSpPr>
          <p:cNvPr id="8" name="Rounded Rectangular Callout 7"/>
          <p:cNvSpPr/>
          <p:nvPr/>
        </p:nvSpPr>
        <p:spPr>
          <a:xfrm>
            <a:off x="4343400" y="914400"/>
            <a:ext cx="4267200" cy="2057400"/>
          </a:xfrm>
          <a:prstGeom prst="wedgeRoundRectCallout">
            <a:avLst>
              <a:gd name="adj1" fmla="val -36767"/>
              <a:gd name="adj2" fmla="val 94409"/>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smtClean="0"/>
              <a:t>Not REAMS of support… just support</a:t>
            </a:r>
            <a:endParaRPr lang="en-US" sz="36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SITE DATA</a:t>
            </a:r>
          </a:p>
          <a:p>
            <a:pPr algn="l"/>
            <a:r>
              <a:rPr lang="en-US" dirty="0" smtClean="0"/>
              <a:t>Highest and best use as if vacant?  </a:t>
            </a:r>
          </a:p>
          <a:p>
            <a:pPr algn="l"/>
            <a:r>
              <a:rPr lang="en-US" dirty="0" smtClean="0"/>
              <a:t>Where are the data </a:t>
            </a:r>
            <a:r>
              <a:rPr lang="en-US" b="1" i="1" dirty="0" smtClean="0"/>
              <a:t>supporting</a:t>
            </a:r>
            <a:r>
              <a:rPr lang="en-US" dirty="0" smtClean="0"/>
              <a:t> the four components of HIGHEST AND BEST USE?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89</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B4C882D5-A6D6-45F6-9485-E1A5D811F28C}" type="datetime1">
              <a:rPr lang="en-US" smtClean="0"/>
              <a:pPr/>
              <a:t>5/13/2015</a:t>
            </a:fld>
            <a:endParaRPr lang="en-US"/>
          </a:p>
        </p:txBody>
      </p:sp>
      <p:sp>
        <p:nvSpPr>
          <p:cNvPr id="8" name="Flowchart: Process 7"/>
          <p:cNvSpPr/>
          <p:nvPr/>
        </p:nvSpPr>
        <p:spPr>
          <a:xfrm>
            <a:off x="4724400" y="1905000"/>
            <a:ext cx="4191000" cy="33528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t>Many reviewers read the HIGHEST AND BEST USE section of the report </a:t>
            </a:r>
            <a:r>
              <a:rPr lang="en-US" sz="2800" b="1" i="1" dirty="0" smtClean="0"/>
              <a:t>first</a:t>
            </a:r>
            <a:r>
              <a:rPr lang="en-US" sz="2800" b="1" dirty="0" smtClean="0"/>
              <a:t> to determine if the remainder of the report </a:t>
            </a:r>
            <a:r>
              <a:rPr lang="en-US" sz="2800" b="1" u="sng" dirty="0" smtClean="0"/>
              <a:t>supports</a:t>
            </a:r>
            <a:r>
              <a:rPr lang="en-US" sz="2800" b="1" dirty="0" smtClean="0"/>
              <a:t> it</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solidFill>
                  <a:srgbClr val="0000CC"/>
                </a:solidFill>
              </a:rPr>
              <a:t>DEFINITION OF </a:t>
            </a:r>
            <a:r>
              <a:rPr lang="en-US" sz="4400" i="1" dirty="0" smtClean="0">
                <a:solidFill>
                  <a:srgbClr val="0000CC"/>
                </a:solidFill>
              </a:rPr>
              <a:t>APPRAISER</a:t>
            </a:r>
          </a:p>
          <a:p>
            <a:pPr algn="just">
              <a:buNone/>
            </a:pPr>
            <a:r>
              <a:rPr lang="en-US" sz="4400" i="1" dirty="0" smtClean="0"/>
              <a:t>	“</a:t>
            </a:r>
            <a:r>
              <a:rPr lang="en-US" sz="4000" i="1" dirty="0" smtClean="0"/>
              <a:t>One who is expected to perform valuation services </a:t>
            </a:r>
            <a:r>
              <a:rPr lang="en-US" sz="4000" dirty="0" smtClean="0">
                <a:solidFill>
                  <a:srgbClr val="C00000"/>
                </a:solidFill>
              </a:rPr>
              <a:t>competently</a:t>
            </a:r>
            <a:r>
              <a:rPr lang="en-US" sz="4000" i="1" dirty="0" smtClean="0"/>
              <a:t> and in a manner that is </a:t>
            </a:r>
            <a:r>
              <a:rPr lang="en-US" sz="4000" b="1" u="sng" dirty="0" smtClean="0">
                <a:solidFill>
                  <a:srgbClr val="C00000"/>
                </a:solidFill>
              </a:rPr>
              <a:t>i</a:t>
            </a:r>
            <a:r>
              <a:rPr lang="en-US" sz="4000" dirty="0" smtClean="0">
                <a:solidFill>
                  <a:srgbClr val="C00000"/>
                </a:solidFill>
              </a:rPr>
              <a:t>ndependent</a:t>
            </a:r>
            <a:r>
              <a:rPr lang="en-US" sz="4000" i="1" dirty="0" smtClean="0"/>
              <a:t>, </a:t>
            </a:r>
            <a:r>
              <a:rPr lang="en-US" sz="4000" b="1" u="sng" dirty="0" smtClean="0">
                <a:solidFill>
                  <a:srgbClr val="C00000"/>
                </a:solidFill>
              </a:rPr>
              <a:t>i</a:t>
            </a:r>
            <a:r>
              <a:rPr lang="en-US" sz="4000" dirty="0" smtClean="0">
                <a:solidFill>
                  <a:srgbClr val="C00000"/>
                </a:solidFill>
              </a:rPr>
              <a:t>mpartial</a:t>
            </a:r>
            <a:r>
              <a:rPr lang="en-US" sz="4000" i="1" dirty="0" smtClean="0"/>
              <a:t>, and </a:t>
            </a:r>
            <a:r>
              <a:rPr lang="en-US" sz="4000" b="1" u="sng" dirty="0" smtClean="0">
                <a:solidFill>
                  <a:srgbClr val="C00000"/>
                </a:solidFill>
              </a:rPr>
              <a:t>o</a:t>
            </a:r>
            <a:r>
              <a:rPr lang="en-US" sz="4000" dirty="0" smtClean="0">
                <a:solidFill>
                  <a:srgbClr val="C00000"/>
                </a:solidFill>
              </a:rPr>
              <a:t>bjective</a:t>
            </a:r>
            <a:r>
              <a:rPr lang="en-US" sz="4000" i="1" dirty="0" smtClean="0"/>
              <a:t>…”  </a:t>
            </a:r>
            <a:r>
              <a:rPr lang="en-US" sz="1400" i="1" dirty="0" smtClean="0"/>
              <a:t>(USPAP 2014-2015 - emphasis added)</a:t>
            </a:r>
            <a:endParaRPr lang="en-US" sz="4000" i="1" dirty="0" smtClean="0"/>
          </a:p>
        </p:txBody>
      </p:sp>
      <p:sp>
        <p:nvSpPr>
          <p:cNvPr id="3" name="Footer Placeholder 2"/>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a:t>
            </a:fld>
            <a:endParaRPr lang="en-US"/>
          </a:p>
        </p:txBody>
      </p:sp>
      <p:sp>
        <p:nvSpPr>
          <p:cNvPr id="5" name="Title 4"/>
          <p:cNvSpPr>
            <a:spLocks noGrp="1"/>
          </p:cNvSpPr>
          <p:nvPr>
            <p:ph type="title"/>
          </p:nvPr>
        </p:nvSpPr>
        <p:spPr/>
        <p:txBody>
          <a:bodyPr/>
          <a:lstStyle/>
          <a:p>
            <a:r>
              <a:rPr lang="en-US" dirty="0" smtClean="0"/>
              <a:t>In completing the workfile…</a:t>
            </a:r>
            <a:endParaRPr lang="en-US" dirty="0"/>
          </a:p>
        </p:txBody>
      </p:sp>
      <p:sp>
        <p:nvSpPr>
          <p:cNvPr id="6" name="Date Placeholder 5"/>
          <p:cNvSpPr>
            <a:spLocks noGrp="1"/>
          </p:cNvSpPr>
          <p:nvPr>
            <p:ph type="dt" sz="half" idx="10"/>
          </p:nvPr>
        </p:nvSpPr>
        <p:spPr/>
        <p:txBody>
          <a:bodyPr/>
          <a:lstStyle/>
          <a:p>
            <a:fld id="{1D17F63E-08E6-4D49-8860-4783D632B40E}" type="datetime1">
              <a:rPr lang="en-US" smtClean="0"/>
              <a:pPr/>
              <a:t>5/13/2015</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SITE DATA</a:t>
            </a:r>
          </a:p>
          <a:p>
            <a:pPr algn="l"/>
            <a:r>
              <a:rPr lang="en-US" dirty="0" smtClean="0"/>
              <a:t>Highest and best use as if vacant? Improved?  </a:t>
            </a:r>
          </a:p>
          <a:p>
            <a:pPr algn="l"/>
            <a:r>
              <a:rPr lang="en-US" dirty="0" smtClean="0"/>
              <a:t>Where is the </a:t>
            </a:r>
            <a:r>
              <a:rPr lang="en-US" i="1" dirty="0" smtClean="0"/>
              <a:t>summary</a:t>
            </a:r>
            <a:r>
              <a:rPr lang="en-US" dirty="0" smtClean="0"/>
              <a:t> of your highest and best use analysis?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90</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6E8F9D4E-AC96-46AA-8621-5C28357004AC}" type="datetime1">
              <a:rPr lang="en-US" smtClean="0"/>
              <a:pPr/>
              <a:t>5/13/2015</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SITE DATA</a:t>
            </a:r>
          </a:p>
          <a:p>
            <a:pPr algn="l"/>
            <a:r>
              <a:rPr lang="en-US" dirty="0" smtClean="0"/>
              <a:t>Highest and best use as if vacant?  </a:t>
            </a:r>
          </a:p>
          <a:p>
            <a:pPr algn="l"/>
            <a:r>
              <a:rPr lang="en-US" dirty="0" smtClean="0"/>
              <a:t>Where is the </a:t>
            </a:r>
            <a:r>
              <a:rPr lang="en-US" i="1" dirty="0" smtClean="0"/>
              <a:t>summary</a:t>
            </a:r>
            <a:r>
              <a:rPr lang="en-US" dirty="0" smtClean="0"/>
              <a:t> of your highest and best use analysis?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91</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7D2D4931-04A8-47D5-94D3-6332733978C3}" type="datetime1">
              <a:rPr lang="en-US" smtClean="0"/>
              <a:pPr/>
              <a:t>5/13/2015</a:t>
            </a:fld>
            <a:endParaRPr lang="en-US"/>
          </a:p>
        </p:txBody>
      </p:sp>
      <p:sp>
        <p:nvSpPr>
          <p:cNvPr id="8" name="Oval 7"/>
          <p:cNvSpPr/>
          <p:nvPr/>
        </p:nvSpPr>
        <p:spPr>
          <a:xfrm>
            <a:off x="4572000" y="1524000"/>
            <a:ext cx="4267200" cy="3505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9933"/>
                </a:solidFill>
              </a:rPr>
              <a:t>SR2-2(a)(x, xi) relative to the highest and best use summary  that MUST be in the report </a:t>
            </a:r>
            <a:endParaRPr lang="en-US" sz="2400" b="1" dirty="0">
              <a:solidFill>
                <a:srgbClr val="FF9933"/>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l"/>
            <a:r>
              <a:rPr lang="en-US" b="1" dirty="0" smtClean="0"/>
              <a:t>SITE DATA</a:t>
            </a:r>
          </a:p>
          <a:p>
            <a:pPr algn="l"/>
            <a:r>
              <a:rPr lang="en-US" dirty="0" smtClean="0"/>
              <a:t>Highest and best use as vacant? As Improved?  </a:t>
            </a:r>
          </a:p>
          <a:p>
            <a:pPr algn="l"/>
            <a:r>
              <a:rPr lang="en-US" dirty="0" smtClean="0"/>
              <a:t>Highest and best use of the subject and the comps?  </a:t>
            </a:r>
          </a:p>
          <a:p>
            <a:pPr algn="l"/>
            <a:r>
              <a:rPr lang="en-US" b="1" i="1" dirty="0" smtClean="0"/>
              <a:t>Where are those analyses?</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92</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170DBCF6-8F3B-42AA-A539-CB4B418A33FF}" type="datetime1">
              <a:rPr lang="en-US" smtClean="0"/>
              <a:pPr/>
              <a:t>5/13/2015</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20000"/>
          </a:bodyPr>
          <a:lstStyle/>
          <a:p>
            <a:pPr algn="l"/>
            <a:r>
              <a:rPr lang="en-US" b="1" dirty="0" smtClean="0"/>
              <a:t>SITE DATA</a:t>
            </a:r>
          </a:p>
          <a:p>
            <a:pPr algn="l"/>
            <a:r>
              <a:rPr lang="en-US" dirty="0" smtClean="0"/>
              <a:t>Highest and best use?  </a:t>
            </a:r>
          </a:p>
          <a:p>
            <a:pPr algn="just"/>
            <a:r>
              <a:rPr lang="en-US" sz="3000" b="1" dirty="0" smtClean="0">
                <a:solidFill>
                  <a:srgbClr val="C00000"/>
                </a:solidFill>
              </a:rPr>
              <a:t>A sale, rental, OAR, multiplier, etc. is not comparable </a:t>
            </a:r>
            <a:r>
              <a:rPr lang="en-US" sz="3000" b="1" i="1" dirty="0" smtClean="0">
                <a:solidFill>
                  <a:srgbClr val="C00000"/>
                </a:solidFill>
              </a:rPr>
              <a:t>if it does not have the same highest and best use as the subject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93</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961C9112-C694-45B8-B8C6-7382E7973415}" type="datetime1">
              <a:rPr lang="en-US" smtClean="0"/>
              <a:pPr/>
              <a:t>5/13/2015</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20000"/>
          </a:bodyPr>
          <a:lstStyle/>
          <a:p>
            <a:pPr algn="l"/>
            <a:r>
              <a:rPr lang="en-US" b="1" dirty="0" smtClean="0"/>
              <a:t>SITE DATA</a:t>
            </a:r>
          </a:p>
          <a:p>
            <a:pPr algn="l"/>
            <a:r>
              <a:rPr lang="en-US" dirty="0" smtClean="0"/>
              <a:t>Highest and best use?  </a:t>
            </a:r>
          </a:p>
          <a:p>
            <a:pPr algn="just"/>
            <a:r>
              <a:rPr lang="en-US" sz="3000" b="1" dirty="0" smtClean="0">
                <a:solidFill>
                  <a:srgbClr val="C00000"/>
                </a:solidFill>
              </a:rPr>
              <a:t>A sale, rental, OAR, multiplier, etc. is not comparable </a:t>
            </a:r>
            <a:r>
              <a:rPr lang="en-US" sz="3000" b="1" i="1" dirty="0" smtClean="0">
                <a:solidFill>
                  <a:srgbClr val="C00000"/>
                </a:solidFill>
              </a:rPr>
              <a:t>if it does not have the same highest and best use as the subject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94</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961C9112-C694-45B8-B8C6-7382E7973415}" type="datetime1">
              <a:rPr lang="en-US" smtClean="0"/>
              <a:pPr/>
              <a:t>5/13/2015</a:t>
            </a:fld>
            <a:endParaRPr lang="en-US"/>
          </a:p>
        </p:txBody>
      </p:sp>
      <p:sp>
        <p:nvSpPr>
          <p:cNvPr id="8" name="Flowchart: Alternate Process 7"/>
          <p:cNvSpPr/>
          <p:nvPr/>
        </p:nvSpPr>
        <p:spPr>
          <a:xfrm>
            <a:off x="4191000" y="1524000"/>
            <a:ext cx="4572000" cy="19812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t>See </a:t>
            </a:r>
            <a:r>
              <a:rPr lang="en-US" sz="2800" b="1" i="1" dirty="0" smtClean="0"/>
              <a:t>Appraising Residential Properties</a:t>
            </a:r>
            <a:r>
              <a:rPr lang="en-US" sz="2800" b="1" dirty="0" smtClean="0"/>
              <a:t>, 4</a:t>
            </a:r>
            <a:r>
              <a:rPr lang="en-US" sz="2800" b="1" baseline="30000" dirty="0" smtClean="0"/>
              <a:t>th</a:t>
            </a:r>
            <a:r>
              <a:rPr lang="en-US" sz="2800" b="1" dirty="0" smtClean="0"/>
              <a:t> ed., </a:t>
            </a:r>
            <a:r>
              <a:rPr lang="en-US" sz="2800" b="1" dirty="0" err="1" smtClean="0"/>
              <a:t>pps</a:t>
            </a:r>
            <a:r>
              <a:rPr lang="en-US" sz="2800" b="1" dirty="0" smtClean="0"/>
              <a:t>. 261, 262, etc. please</a:t>
            </a:r>
            <a:endParaRPr lang="en-US" sz="2800" b="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SITE DATA</a:t>
            </a:r>
          </a:p>
          <a:p>
            <a:pPr algn="l"/>
            <a:r>
              <a:rPr lang="en-US" dirty="0" smtClean="0"/>
              <a:t>Highest and best use </a:t>
            </a:r>
            <a:r>
              <a:rPr lang="en-US" b="1" i="1" dirty="0" smtClean="0"/>
              <a:t>summary</a:t>
            </a:r>
            <a:r>
              <a:rPr lang="en-US" dirty="0" smtClean="0"/>
              <a:t> in the report?  </a:t>
            </a:r>
          </a:p>
          <a:p>
            <a:pPr algn="l"/>
            <a:r>
              <a:rPr lang="en-US" dirty="0" smtClean="0"/>
              <a:t>See SR2-2(a)(</a:t>
            </a:r>
            <a:r>
              <a:rPr lang="en-US" dirty="0" err="1" smtClean="0"/>
              <a:t>x,xi</a:t>
            </a:r>
            <a:r>
              <a:rPr lang="en-US" dirty="0" smtClean="0"/>
              <a:t>)</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95</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4147BC1A-7A4E-4F98-833D-D2311FF345C3}" type="datetime1">
              <a:rPr lang="en-US" smtClean="0"/>
              <a:pPr/>
              <a:t>5/13/2015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fontScale="92500" lnSpcReduction="10000"/>
          </a:bodyPr>
          <a:lstStyle/>
          <a:p>
            <a:pPr algn="l"/>
            <a:r>
              <a:rPr lang="en-US" b="1" dirty="0" smtClean="0"/>
              <a:t>SITE DATA</a:t>
            </a:r>
          </a:p>
          <a:p>
            <a:pPr algn="l"/>
            <a:r>
              <a:rPr lang="en-US" dirty="0" smtClean="0"/>
              <a:t>Highest and best use?  SR2-2(a)(</a:t>
            </a:r>
            <a:r>
              <a:rPr lang="en-US" dirty="0" err="1" smtClean="0"/>
              <a:t>x,xi</a:t>
            </a:r>
            <a:r>
              <a:rPr lang="en-US" dirty="0" smtClean="0"/>
              <a:t>) says:</a:t>
            </a:r>
          </a:p>
          <a:p>
            <a:pPr algn="l"/>
            <a:r>
              <a:rPr lang="en-US" dirty="0" smtClean="0"/>
              <a:t>“…when an opinion of highest and best use was developed by the appraiser, summarize the support and rationale for that opinion…”</a:t>
            </a:r>
            <a:endParaRPr lang="en-US" i="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96</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11264765-4942-403A-B132-1C00A5DB4521}" type="datetime1">
              <a:rPr lang="en-US" smtClean="0"/>
              <a:pPr/>
              <a:t>5/13/2015</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SITE DATA</a:t>
            </a:r>
          </a:p>
          <a:p>
            <a:pPr algn="l"/>
            <a:r>
              <a:rPr lang="en-US" dirty="0" smtClean="0"/>
              <a:t>Highest and best use?  </a:t>
            </a:r>
          </a:p>
          <a:p>
            <a:pPr algn="l"/>
            <a:r>
              <a:rPr lang="en-US" i="1" dirty="0" smtClean="0"/>
              <a:t>Merely checking a box on page 1 of the 1004 form does </a:t>
            </a:r>
            <a:r>
              <a:rPr lang="en-US" b="1" dirty="0" smtClean="0"/>
              <a:t>not </a:t>
            </a:r>
            <a:r>
              <a:rPr lang="en-US" i="1" dirty="0" smtClean="0"/>
              <a:t>meet with SR2-2(a)(</a:t>
            </a:r>
            <a:r>
              <a:rPr lang="en-US" i="1" dirty="0" err="1" smtClean="0"/>
              <a:t>x,xi</a:t>
            </a:r>
            <a:r>
              <a:rPr lang="en-US" i="1" dirty="0" smtClean="0"/>
              <a:t>)</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97</a:t>
            </a:fld>
            <a:endParaRPr lang="en-US"/>
          </a:p>
        </p:txBody>
      </p:sp>
      <p:pic>
        <p:nvPicPr>
          <p:cNvPr id="53250" name="Picture 2" descr="https://encrypted-tbn3.gstatic.com/images?q=tbn:ANd9GcTRRd_QPQjjv3RfZ_CxVvMMR6OBmHUFyiMArUc308OZgZdW-LK7IA">
            <a:hlinkClick r:id="rId3"/>
          </p:cNvPr>
          <p:cNvPicPr>
            <a:picLocks noChangeAspect="1" noChangeArrowheads="1"/>
          </p:cNvPicPr>
          <p:nvPr/>
        </p:nvPicPr>
        <p:blipFill>
          <a:blip r:embed="rId4" cstate="print"/>
          <a:srcRect/>
          <a:stretch>
            <a:fillRect/>
          </a:stretch>
        </p:blipFill>
        <p:spPr bwMode="auto">
          <a:xfrm>
            <a:off x="1219200" y="609600"/>
            <a:ext cx="2190750" cy="2085976"/>
          </a:xfrm>
          <a:prstGeom prst="rect">
            <a:avLst/>
          </a:prstGeom>
          <a:noFill/>
        </p:spPr>
      </p:pic>
      <p:sp>
        <p:nvSpPr>
          <p:cNvPr id="7" name="Date Placeholder 6"/>
          <p:cNvSpPr>
            <a:spLocks noGrp="1"/>
          </p:cNvSpPr>
          <p:nvPr>
            <p:ph type="dt" sz="half" idx="10"/>
          </p:nvPr>
        </p:nvSpPr>
        <p:spPr/>
        <p:txBody>
          <a:bodyPr/>
          <a:lstStyle/>
          <a:p>
            <a:fld id="{F15D5EB4-755F-4627-916C-C848DCE9236B}" type="datetime1">
              <a:rPr lang="en-US" smtClean="0"/>
              <a:pPr/>
              <a:t>5/13/2015</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IMPROVEMENTS DATA</a:t>
            </a:r>
          </a:p>
          <a:p>
            <a:pPr algn="l"/>
            <a:r>
              <a:rPr lang="en-US" b="1" dirty="0" smtClean="0"/>
              <a:t>Source(s)?  Accurate?  Authoritative?</a:t>
            </a:r>
          </a:p>
          <a:p>
            <a:pPr algn="l"/>
            <a:r>
              <a:rPr lang="en-US" b="1" dirty="0" smtClean="0"/>
              <a:t>Extent of </a:t>
            </a:r>
            <a:r>
              <a:rPr lang="en-US" b="1" i="1" dirty="0" smtClean="0"/>
              <a:t>inspection</a:t>
            </a:r>
            <a:r>
              <a:rPr lang="en-US" b="1" dirty="0" smtClean="0"/>
              <a:t> is part of Scope of Work</a:t>
            </a:r>
          </a:p>
          <a:p>
            <a:pPr algn="l"/>
            <a:r>
              <a:rPr lang="en-US" b="1" dirty="0" smtClean="0"/>
              <a:t>Data MUST be in the workfile</a:t>
            </a:r>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98</a:t>
            </a:fld>
            <a:endParaRPr lang="en-US"/>
          </a:p>
        </p:txBody>
      </p:sp>
      <p:pic>
        <p:nvPicPr>
          <p:cNvPr id="62466" name="Picture 2" descr="https://encrypted-tbn2.gstatic.com/images?q=tbn:ANd9GcSP3pWOymDby6cnPOLB27EHreIrAe6rxTHVRakfYV2L1edu1GRojw">
            <a:hlinkClick r:id="rId2"/>
          </p:cNvPr>
          <p:cNvPicPr>
            <a:picLocks noChangeAspect="1" noChangeArrowheads="1"/>
          </p:cNvPicPr>
          <p:nvPr/>
        </p:nvPicPr>
        <p:blipFill>
          <a:blip r:embed="rId3" cstate="print"/>
          <a:srcRect/>
          <a:stretch>
            <a:fillRect/>
          </a:stretch>
        </p:blipFill>
        <p:spPr bwMode="auto">
          <a:xfrm rot="1415240">
            <a:off x="5524051" y="1256489"/>
            <a:ext cx="2476500" cy="1847851"/>
          </a:xfrm>
          <a:prstGeom prst="rect">
            <a:avLst/>
          </a:prstGeom>
          <a:noFill/>
        </p:spPr>
      </p:pic>
      <p:sp>
        <p:nvSpPr>
          <p:cNvPr id="7" name="Date Placeholder 6"/>
          <p:cNvSpPr>
            <a:spLocks noGrp="1"/>
          </p:cNvSpPr>
          <p:nvPr>
            <p:ph type="dt" sz="half" idx="10"/>
          </p:nvPr>
        </p:nvSpPr>
        <p:spPr/>
        <p:txBody>
          <a:bodyPr/>
          <a:lstStyle/>
          <a:p>
            <a:fld id="{C1B84EF1-8335-4DEE-A62F-C50A9EC29794}" type="datetime1">
              <a:rPr lang="en-US" smtClean="0"/>
              <a:pPr/>
              <a:t>5/13/2015</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l"/>
            <a:r>
              <a:rPr lang="en-US" dirty="0" smtClean="0"/>
              <a:t>Common Workfile Omissions</a:t>
            </a:r>
            <a:endParaRPr lang="en-US" dirty="0"/>
          </a:p>
        </p:txBody>
      </p:sp>
      <p:sp>
        <p:nvSpPr>
          <p:cNvPr id="3" name="Subtitle 2"/>
          <p:cNvSpPr>
            <a:spLocks noGrp="1"/>
          </p:cNvSpPr>
          <p:nvPr>
            <p:ph type="subTitle" idx="1"/>
          </p:nvPr>
        </p:nvSpPr>
        <p:spPr>
          <a:xfrm>
            <a:off x="685800" y="2819400"/>
            <a:ext cx="7772400" cy="1991911"/>
          </a:xfrm>
        </p:spPr>
        <p:txBody>
          <a:bodyPr>
            <a:normAutofit/>
          </a:bodyPr>
          <a:lstStyle/>
          <a:p>
            <a:pPr algn="l"/>
            <a:r>
              <a:rPr lang="en-US" b="1" dirty="0" smtClean="0"/>
              <a:t>IMPROVEMENTS DATA</a:t>
            </a:r>
          </a:p>
          <a:p>
            <a:pPr algn="l"/>
            <a:r>
              <a:rPr lang="en-US" b="1" dirty="0" smtClean="0"/>
              <a:t>Bottom of the 1004 form page</a:t>
            </a:r>
          </a:p>
          <a:p>
            <a:pPr algn="l"/>
            <a:r>
              <a:rPr lang="en-US" b="1" i="1" dirty="0" smtClean="0"/>
              <a:t>Description and Analysis</a:t>
            </a:r>
          </a:p>
          <a:p>
            <a:pPr algn="l"/>
            <a:r>
              <a:rPr lang="en-US" b="1" dirty="0" smtClean="0"/>
              <a:t>i.e., </a:t>
            </a:r>
            <a:r>
              <a:rPr lang="en-US" b="1" i="1" dirty="0" smtClean="0"/>
              <a:t>why</a:t>
            </a:r>
            <a:r>
              <a:rPr lang="en-US" b="1" dirty="0" smtClean="0"/>
              <a:t> does the property need repairs?</a:t>
            </a:r>
          </a:p>
          <a:p>
            <a:pPr algn="l"/>
            <a:endParaRPr lang="en-US" b="1" dirty="0" smtClean="0"/>
          </a:p>
        </p:txBody>
      </p:sp>
      <p:sp>
        <p:nvSpPr>
          <p:cNvPr id="5" name="Footer Placeholder 4"/>
          <p:cNvSpPr>
            <a:spLocks noGrp="1"/>
          </p:cNvSpPr>
          <p:nvPr>
            <p:ph type="ftr" sz="quarter" idx="11"/>
          </p:nvPr>
        </p:nvSpPr>
        <p:spPr/>
        <p:txBody>
          <a:bodyPr/>
          <a:lstStyle/>
          <a:p>
            <a:r>
              <a:rPr lang="en-US" smtClean="0"/>
              <a:t>(c) 2015 Timothy C. Andersen.  All Rights Reserved</a:t>
            </a:r>
            <a:endParaRPr lang="en-US"/>
          </a:p>
        </p:txBody>
      </p:sp>
      <p:sp>
        <p:nvSpPr>
          <p:cNvPr id="4" name="Slide Number Placeholder 3"/>
          <p:cNvSpPr>
            <a:spLocks noGrp="1"/>
          </p:cNvSpPr>
          <p:nvPr>
            <p:ph type="sldNum" sz="quarter" idx="12"/>
          </p:nvPr>
        </p:nvSpPr>
        <p:spPr/>
        <p:txBody>
          <a:bodyPr/>
          <a:lstStyle/>
          <a:p>
            <a:fld id="{7CF8DF88-B906-4E93-9F54-55F6F2248785}" type="slidenum">
              <a:rPr lang="en-US" smtClean="0"/>
              <a:pPr/>
              <a:t>99</a:t>
            </a:fld>
            <a:endParaRPr lang="en-US"/>
          </a:p>
        </p:txBody>
      </p:sp>
      <p:pic>
        <p:nvPicPr>
          <p:cNvPr id="62466" name="Picture 2" descr="https://encrypted-tbn2.gstatic.com/images?q=tbn:ANd9GcSP3pWOymDby6cnPOLB27EHreIrAe6rxTHVRakfYV2L1edu1GRojw">
            <a:hlinkClick r:id="rId3"/>
          </p:cNvPr>
          <p:cNvPicPr>
            <a:picLocks noChangeAspect="1" noChangeArrowheads="1"/>
          </p:cNvPicPr>
          <p:nvPr/>
        </p:nvPicPr>
        <p:blipFill>
          <a:blip r:embed="rId4" cstate="print"/>
          <a:srcRect/>
          <a:stretch>
            <a:fillRect/>
          </a:stretch>
        </p:blipFill>
        <p:spPr bwMode="auto">
          <a:xfrm rot="1415240">
            <a:off x="5524051" y="1256489"/>
            <a:ext cx="2476500" cy="1847851"/>
          </a:xfrm>
          <a:prstGeom prst="rect">
            <a:avLst/>
          </a:prstGeom>
          <a:noFill/>
        </p:spPr>
      </p:pic>
      <p:sp>
        <p:nvSpPr>
          <p:cNvPr id="7" name="Date Placeholder 6"/>
          <p:cNvSpPr>
            <a:spLocks noGrp="1"/>
          </p:cNvSpPr>
          <p:nvPr>
            <p:ph type="dt" sz="half" idx="10"/>
          </p:nvPr>
        </p:nvSpPr>
        <p:spPr/>
        <p:txBody>
          <a:bodyPr/>
          <a:lstStyle/>
          <a:p>
            <a:fld id="{6C1B254F-B050-4C9A-AEB4-1C181C0CFB31}" type="datetime1">
              <a:rPr lang="en-US" smtClean="0"/>
              <a:pPr/>
              <a:t>5/13/2015</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12749</TotalTime>
  <Words>28353</Words>
  <Application>Microsoft Office PowerPoint</Application>
  <PresentationFormat>On-screen Show (4:3)</PresentationFormat>
  <Paragraphs>2908</Paragraphs>
  <Slides>291</Slides>
  <Notes>286</Notes>
  <HiddenSlides>2</HiddenSlides>
  <MMClips>0</MMClips>
  <ScaleCrop>false</ScaleCrop>
  <HeadingPairs>
    <vt:vector size="4" baseType="variant">
      <vt:variant>
        <vt:lpstr>Theme</vt:lpstr>
      </vt:variant>
      <vt:variant>
        <vt:i4>1</vt:i4>
      </vt:variant>
      <vt:variant>
        <vt:lpstr>Slide Titles</vt:lpstr>
      </vt:variant>
      <vt:variant>
        <vt:i4>291</vt:i4>
      </vt:variant>
    </vt:vector>
  </HeadingPairs>
  <TitlesOfParts>
    <vt:vector size="292" baseType="lpstr">
      <vt:lpstr>Concourse</vt:lpstr>
      <vt:lpstr>TIMOTHY C. ANDERSEN, MAI, M.Sc., CDEI, MNAA (Florida) State-Certified General Real Estate Appraiser, RZ998 AQB-Certified USPAP Instructor #10386 NAA Board-Certified in Appraisal Review http://www.linkedin.com/in/timothyandersen/</vt:lpstr>
      <vt:lpstr>2015 Day with Appraisers</vt:lpstr>
      <vt:lpstr>2015 Day with Appraisers</vt:lpstr>
      <vt:lpstr>DUE DILIGENCE: Solid Appraisals and Defensible Workfiles!</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In completing the workfile…</vt:lpstr>
      <vt:lpstr>So, IS YOUR WORKFILE DEFENSIBLE ?</vt:lpstr>
      <vt:lpstr>So, IS YOUR WORKFILE DEFENSIBLE ?</vt:lpstr>
      <vt:lpstr>In the RECORD KEEPING RULE, USPAP SAYS…</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The workfile MUST include:</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P R E C E D E N T</vt:lpstr>
      <vt:lpstr>P R E C E D E N T</vt:lpstr>
      <vt:lpstr>P R E C E D E N T</vt:lpstr>
      <vt:lpstr>P R E C E D E N T</vt:lpstr>
      <vt:lpstr>P R E C E D E N T</vt:lpstr>
      <vt:lpstr>P R E C E D E N T</vt:lpstr>
      <vt:lpstr>P R E C E D E N T</vt:lpstr>
      <vt:lpstr>P R E C E D E N T</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REGRESSION ANALYSIS!?</vt:lpstr>
      <vt:lpstr>REGRESSION ANALYSIS!?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INCOME APPROACH</vt:lpstr>
      <vt:lpstr>SALES COMPARISON APPROACH</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Common Workfile Omissions</vt:lpstr>
      <vt:lpstr>Let’s Wrap this Up</vt:lpstr>
      <vt:lpstr>Let’s Wrap this Up</vt:lpstr>
      <vt:lpstr>Let’s Wrap this Up</vt:lpstr>
      <vt:lpstr>Let’s Wrap this Up</vt:lpstr>
      <vt:lpstr>Let’s Wrap this Up</vt:lpstr>
      <vt:lpstr>Let’s Wrap this Up</vt:lpstr>
      <vt:lpstr>Let’s Wrap this Up</vt:lpstr>
      <vt:lpstr>Let’s Wrap this Up</vt:lpstr>
      <vt:lpstr>Let’s Wrap this Up</vt:lpstr>
      <vt:lpstr>Let’s Wrap this Up</vt:lpstr>
      <vt:lpstr>Let’s Wrap this Up</vt:lpstr>
      <vt:lpstr>Let’s Wrap this Up</vt:lpstr>
      <vt:lpstr>Let’s Wrap this Up</vt:lpstr>
      <vt:lpstr>Let’s Wrap this Up</vt:lpstr>
      <vt:lpstr>Let’s Wrap this Up</vt:lpstr>
      <vt:lpstr>This seminar in ONE WORD</vt:lpstr>
      <vt:lpstr>Slide 291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There’s WHAT in your Workfile!?</dc:title>
  <dc:creator>Tim</dc:creator>
  <cp:lastModifiedBy>Timothy C. Andersen</cp:lastModifiedBy>
  <cp:revision>227</cp:revision>
  <dcterms:created xsi:type="dcterms:W3CDTF">2013-08-11T20:39:35Z</dcterms:created>
  <dcterms:modified xsi:type="dcterms:W3CDTF">2015-05-14T01:21:22Z</dcterms:modified>
</cp:coreProperties>
</file>