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handoutMasterIdLst>
    <p:handoutMasterId r:id="rId65"/>
  </p:handoutMasterIdLst>
  <p:sldIdLst>
    <p:sldId id="256" r:id="rId2"/>
    <p:sldId id="515" r:id="rId3"/>
    <p:sldId id="312" r:id="rId4"/>
    <p:sldId id="398" r:id="rId5"/>
    <p:sldId id="309" r:id="rId6"/>
    <p:sldId id="422" r:id="rId7"/>
    <p:sldId id="421" r:id="rId8"/>
    <p:sldId id="269" r:id="rId9"/>
    <p:sldId id="360" r:id="rId10"/>
    <p:sldId id="282" r:id="rId11"/>
    <p:sldId id="367" r:id="rId12"/>
    <p:sldId id="368" r:id="rId13"/>
    <p:sldId id="369" r:id="rId14"/>
    <p:sldId id="310" r:id="rId15"/>
    <p:sldId id="375" r:id="rId16"/>
    <p:sldId id="384" r:id="rId17"/>
    <p:sldId id="385" r:id="rId18"/>
    <p:sldId id="386" r:id="rId19"/>
    <p:sldId id="371" r:id="rId20"/>
    <p:sldId id="370" r:id="rId21"/>
    <p:sldId id="366" r:id="rId22"/>
    <p:sldId id="387" r:id="rId23"/>
    <p:sldId id="388" r:id="rId24"/>
    <p:sldId id="389" r:id="rId25"/>
    <p:sldId id="390" r:id="rId26"/>
    <p:sldId id="391" r:id="rId27"/>
    <p:sldId id="376" r:id="rId28"/>
    <p:sldId id="377" r:id="rId29"/>
    <p:sldId id="287" r:id="rId30"/>
    <p:sldId id="378" r:id="rId31"/>
    <p:sldId id="281" r:id="rId32"/>
    <p:sldId id="379" r:id="rId33"/>
    <p:sldId id="380" r:id="rId34"/>
    <p:sldId id="383" r:id="rId35"/>
    <p:sldId id="408" r:id="rId36"/>
    <p:sldId id="381" r:id="rId37"/>
    <p:sldId id="394" r:id="rId38"/>
    <p:sldId id="393" r:id="rId39"/>
    <p:sldId id="396" r:id="rId40"/>
    <p:sldId id="401" r:id="rId41"/>
    <p:sldId id="400" r:id="rId42"/>
    <p:sldId id="402" r:id="rId43"/>
    <p:sldId id="404" r:id="rId44"/>
    <p:sldId id="392" r:id="rId45"/>
    <p:sldId id="405" r:id="rId46"/>
    <p:sldId id="406" r:id="rId47"/>
    <p:sldId id="407" r:id="rId48"/>
    <p:sldId id="410" r:id="rId49"/>
    <p:sldId id="411" r:id="rId50"/>
    <p:sldId id="412" r:id="rId51"/>
    <p:sldId id="289" r:id="rId52"/>
    <p:sldId id="263" r:id="rId53"/>
    <p:sldId id="292" r:id="rId54"/>
    <p:sldId id="293" r:id="rId55"/>
    <p:sldId id="265" r:id="rId56"/>
    <p:sldId id="413" r:id="rId57"/>
    <p:sldId id="414" r:id="rId58"/>
    <p:sldId id="415" r:id="rId59"/>
    <p:sldId id="416" r:id="rId60"/>
    <p:sldId id="299" r:id="rId61"/>
    <p:sldId id="294" r:id="rId62"/>
    <p:sldId id="341"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CC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88307" autoAdjust="0"/>
  </p:normalViewPr>
  <p:slideViewPr>
    <p:cSldViewPr>
      <p:cViewPr varScale="1">
        <p:scale>
          <a:sx n="93" d="100"/>
          <a:sy n="93" d="100"/>
        </p:scale>
        <p:origin x="1350" y="90"/>
      </p:cViewPr>
      <p:guideLst>
        <p:guide orient="horz" pos="2160"/>
        <p:guide pos="2880"/>
      </p:guideLst>
    </p:cSldViewPr>
  </p:slideViewPr>
  <p:outlineViewPr>
    <p:cViewPr>
      <p:scale>
        <a:sx n="33" d="100"/>
        <a:sy n="33" d="100"/>
      </p:scale>
      <p:origin x="48" y="944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D7BC1316-C9BF-4DEE-9465-3DCDD3A7F932}" type="datetimeFigureOut">
              <a:rPr lang="en-US" smtClean="0"/>
              <a:pPr/>
              <a:t>1/2/2020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EE80F3-8BBF-4FB6-BDF4-F09570F02787}" type="slidenum">
              <a:rPr lang="en-US" smtClean="0"/>
              <a:pPr/>
              <a:t>‹#›</a:t>
            </a:fld>
            <a:endParaRPr lang="en-US" dirty="0"/>
          </a:p>
        </p:txBody>
      </p:sp>
    </p:spTree>
    <p:extLst>
      <p:ext uri="{BB962C8B-B14F-4D97-AF65-F5344CB8AC3E}">
        <p14:creationId xmlns:p14="http://schemas.microsoft.com/office/powerpoint/2010/main" val="31053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FF0BA635-B32F-481F-A6FC-51C5327E004E}" type="datetimeFigureOut">
              <a:rPr lang="en-US" smtClean="0"/>
              <a:pPr/>
              <a:t>1/2/2020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59E1D1-1984-4E15-9202-A3FC28F59433}" type="slidenum">
              <a:rPr lang="en-US" smtClean="0"/>
              <a:pPr/>
              <a:t>‹#›</a:t>
            </a:fld>
            <a:endParaRPr lang="en-US" dirty="0"/>
          </a:p>
        </p:txBody>
      </p:sp>
    </p:spTree>
    <p:extLst>
      <p:ext uri="{BB962C8B-B14F-4D97-AF65-F5344CB8AC3E}">
        <p14:creationId xmlns:p14="http://schemas.microsoft.com/office/powerpoint/2010/main" val="13848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a:t>
            </a:fld>
            <a:endParaRPr lang="en-US" dirty="0"/>
          </a:p>
        </p:txBody>
      </p:sp>
    </p:spTree>
    <p:extLst>
      <p:ext uri="{BB962C8B-B14F-4D97-AF65-F5344CB8AC3E}">
        <p14:creationId xmlns:p14="http://schemas.microsoft.com/office/powerpoint/2010/main" val="47608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21</a:t>
            </a:fld>
            <a:endParaRPr lang="en-US" dirty="0"/>
          </a:p>
        </p:txBody>
      </p:sp>
    </p:spTree>
    <p:extLst>
      <p:ext uri="{BB962C8B-B14F-4D97-AF65-F5344CB8AC3E}">
        <p14:creationId xmlns:p14="http://schemas.microsoft.com/office/powerpoint/2010/main" val="89765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22</a:t>
            </a:fld>
            <a:endParaRPr lang="en-US" dirty="0"/>
          </a:p>
        </p:txBody>
      </p:sp>
    </p:spTree>
    <p:extLst>
      <p:ext uri="{BB962C8B-B14F-4D97-AF65-F5344CB8AC3E}">
        <p14:creationId xmlns:p14="http://schemas.microsoft.com/office/powerpoint/2010/main" val="140587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23</a:t>
            </a:fld>
            <a:endParaRPr lang="en-US" dirty="0"/>
          </a:p>
        </p:txBody>
      </p:sp>
    </p:spTree>
    <p:extLst>
      <p:ext uri="{BB962C8B-B14F-4D97-AF65-F5344CB8AC3E}">
        <p14:creationId xmlns:p14="http://schemas.microsoft.com/office/powerpoint/2010/main" val="388903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24</a:t>
            </a:fld>
            <a:endParaRPr lang="en-US" dirty="0"/>
          </a:p>
        </p:txBody>
      </p:sp>
    </p:spTree>
    <p:extLst>
      <p:ext uri="{BB962C8B-B14F-4D97-AF65-F5344CB8AC3E}">
        <p14:creationId xmlns:p14="http://schemas.microsoft.com/office/powerpoint/2010/main" val="299286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25</a:t>
            </a:fld>
            <a:endParaRPr lang="en-US" dirty="0"/>
          </a:p>
        </p:txBody>
      </p:sp>
    </p:spTree>
    <p:extLst>
      <p:ext uri="{BB962C8B-B14F-4D97-AF65-F5344CB8AC3E}">
        <p14:creationId xmlns:p14="http://schemas.microsoft.com/office/powerpoint/2010/main" val="125014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you done so far? </a:t>
            </a:r>
          </a:p>
          <a:p>
            <a:pPr marL="171450" indent="-171450">
              <a:buFont typeface="Arial" panose="020B0604020202020204" pitchFamily="34" charset="0"/>
              <a:buChar char="•"/>
            </a:pPr>
            <a:r>
              <a:rPr lang="en-US" dirty="0"/>
              <a:t>Compared the Stated Name, Address, and DOB to this page</a:t>
            </a:r>
          </a:p>
          <a:p>
            <a:pPr marL="171450" indent="-171450">
              <a:buFont typeface="Arial" panose="020B0604020202020204" pitchFamily="34" charset="0"/>
              <a:buChar char="•"/>
            </a:pPr>
            <a:r>
              <a:rPr lang="en-US" dirty="0"/>
              <a:t>Compared the Name on the ID to this page</a:t>
            </a:r>
          </a:p>
          <a:p>
            <a:pPr marL="171450" indent="-171450">
              <a:buFont typeface="Arial" panose="020B0604020202020204" pitchFamily="34" charset="0"/>
              <a:buChar char="•"/>
            </a:pPr>
            <a:r>
              <a:rPr lang="en-US" dirty="0"/>
              <a:t>Compared the picture on the ID to the voter standing before you</a:t>
            </a:r>
          </a:p>
        </p:txBody>
      </p:sp>
      <p:sp>
        <p:nvSpPr>
          <p:cNvPr id="4" name="Slide Number Placeholder 3"/>
          <p:cNvSpPr>
            <a:spLocks noGrp="1"/>
          </p:cNvSpPr>
          <p:nvPr>
            <p:ph type="sldNum" sz="quarter" idx="5"/>
          </p:nvPr>
        </p:nvSpPr>
        <p:spPr/>
        <p:txBody>
          <a:bodyPr/>
          <a:lstStyle/>
          <a:p>
            <a:fld id="{3859E1D1-1984-4E15-9202-A3FC28F59433}" type="slidenum">
              <a:rPr lang="en-US" smtClean="0"/>
              <a:pPr/>
              <a:t>26</a:t>
            </a:fld>
            <a:endParaRPr lang="en-US" dirty="0"/>
          </a:p>
        </p:txBody>
      </p:sp>
    </p:spTree>
    <p:extLst>
      <p:ext uri="{BB962C8B-B14F-4D97-AF65-F5344CB8AC3E}">
        <p14:creationId xmlns:p14="http://schemas.microsoft.com/office/powerpoint/2010/main" val="294364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3401A771-178F-47FF-B65D-2B2E95B804E8}" type="slidenum">
              <a:rPr lang="en-US" smtClean="0"/>
              <a:pPr>
                <a:defRPr/>
              </a:pPr>
              <a:t>29</a:t>
            </a:fld>
            <a:endParaRPr lang="en-US" dirty="0"/>
          </a:p>
        </p:txBody>
      </p:sp>
    </p:spTree>
    <p:extLst>
      <p:ext uri="{BB962C8B-B14F-4D97-AF65-F5344CB8AC3E}">
        <p14:creationId xmlns:p14="http://schemas.microsoft.com/office/powerpoint/2010/main" val="144207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31</a:t>
            </a:fld>
            <a:endParaRPr lang="en-US" dirty="0"/>
          </a:p>
        </p:txBody>
      </p:sp>
    </p:spTree>
    <p:extLst>
      <p:ext uri="{BB962C8B-B14F-4D97-AF65-F5344CB8AC3E}">
        <p14:creationId xmlns:p14="http://schemas.microsoft.com/office/powerpoint/2010/main" val="342799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36</a:t>
            </a:fld>
            <a:endParaRPr lang="en-US" dirty="0"/>
          </a:p>
        </p:txBody>
      </p:sp>
    </p:spTree>
    <p:extLst>
      <p:ext uri="{BB962C8B-B14F-4D97-AF65-F5344CB8AC3E}">
        <p14:creationId xmlns:p14="http://schemas.microsoft.com/office/powerpoint/2010/main" val="371264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38</a:t>
            </a:fld>
            <a:endParaRPr lang="en-US" dirty="0"/>
          </a:p>
        </p:txBody>
      </p:sp>
    </p:spTree>
    <p:extLst>
      <p:ext uri="{BB962C8B-B14F-4D97-AF65-F5344CB8AC3E}">
        <p14:creationId xmlns:p14="http://schemas.microsoft.com/office/powerpoint/2010/main" val="180148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voting hours:</a:t>
            </a:r>
          </a:p>
          <a:p>
            <a:r>
              <a:rPr lang="en-US" dirty="0"/>
              <a:t>Processing voters</a:t>
            </a:r>
          </a:p>
          <a:p>
            <a:r>
              <a:rPr lang="en-US" dirty="0"/>
              <a:t>Primary &amp; Runoff points of emphasis</a:t>
            </a:r>
          </a:p>
          <a:p>
            <a:r>
              <a:rPr lang="en-US" dirty="0"/>
              <a:t>Fail-Safe voting, etc.</a:t>
            </a:r>
          </a:p>
          <a:p>
            <a:r>
              <a:rPr lang="en-US" dirty="0"/>
              <a:t>Assisting voters</a:t>
            </a:r>
          </a:p>
          <a:p>
            <a:r>
              <a:rPr lang="en-US" dirty="0"/>
              <a:t>Provisional voting</a:t>
            </a:r>
          </a:p>
          <a:p>
            <a:r>
              <a:rPr lang="en-US" dirty="0"/>
              <a:t>Poll watchers</a:t>
            </a:r>
          </a:p>
          <a:p>
            <a:r>
              <a:rPr lang="en-US" dirty="0"/>
              <a:t>Electioneering</a:t>
            </a:r>
          </a:p>
          <a:p>
            <a:r>
              <a:rPr lang="en-US" dirty="0"/>
              <a:t>Spoiled and abandoned ballots</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3</a:t>
            </a:fld>
            <a:endParaRPr lang="en-US" dirty="0"/>
          </a:p>
        </p:txBody>
      </p:sp>
    </p:spTree>
    <p:extLst>
      <p:ext uri="{BB962C8B-B14F-4D97-AF65-F5344CB8AC3E}">
        <p14:creationId xmlns:p14="http://schemas.microsoft.com/office/powerpoint/2010/main" val="3902413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5 Counties Are in two Congressional Districts</a:t>
            </a:r>
          </a:p>
          <a:p>
            <a:pPr marL="171450" indent="-171450">
              <a:buFont typeface="Arial" panose="020B0604020202020204" pitchFamily="34" charset="0"/>
              <a:buChar char="•"/>
            </a:pPr>
            <a:r>
              <a:rPr lang="en-US" dirty="0"/>
              <a:t>Newton</a:t>
            </a:r>
          </a:p>
          <a:p>
            <a:pPr marL="171450" indent="-171450">
              <a:buFont typeface="Arial" panose="020B0604020202020204" pitchFamily="34" charset="0"/>
              <a:buChar char="•"/>
            </a:pPr>
            <a:r>
              <a:rPr lang="en-US" dirty="0"/>
              <a:t>Crawford </a:t>
            </a:r>
          </a:p>
          <a:p>
            <a:pPr marL="171450" indent="-171450">
              <a:buFont typeface="Arial" panose="020B0604020202020204" pitchFamily="34" charset="0"/>
              <a:buChar char="•"/>
            </a:pPr>
            <a:r>
              <a:rPr lang="en-US" dirty="0"/>
              <a:t>Sabastian </a:t>
            </a:r>
          </a:p>
          <a:p>
            <a:pPr marL="171450" indent="-171450">
              <a:buFont typeface="Arial" panose="020B0604020202020204" pitchFamily="34" charset="0"/>
              <a:buChar char="•"/>
            </a:pPr>
            <a:r>
              <a:rPr lang="en-US" dirty="0"/>
              <a:t>Searcy</a:t>
            </a:r>
          </a:p>
          <a:p>
            <a:pPr marL="171450" indent="-171450">
              <a:buFont typeface="Arial" panose="020B0604020202020204" pitchFamily="34" charset="0"/>
              <a:buChar char="•"/>
            </a:pPr>
            <a:r>
              <a:rPr lang="en-US" dirty="0"/>
              <a:t>Jefferson</a:t>
            </a:r>
          </a:p>
        </p:txBody>
      </p:sp>
      <p:sp>
        <p:nvSpPr>
          <p:cNvPr id="4" name="Slide Number Placeholder 3"/>
          <p:cNvSpPr>
            <a:spLocks noGrp="1"/>
          </p:cNvSpPr>
          <p:nvPr>
            <p:ph type="sldNum" sz="quarter" idx="5"/>
          </p:nvPr>
        </p:nvSpPr>
        <p:spPr/>
        <p:txBody>
          <a:bodyPr/>
          <a:lstStyle/>
          <a:p>
            <a:fld id="{3859E1D1-1984-4E15-9202-A3FC28F59433}" type="slidenum">
              <a:rPr lang="en-US" smtClean="0"/>
              <a:pPr/>
              <a:t>39</a:t>
            </a:fld>
            <a:endParaRPr lang="en-US" dirty="0"/>
          </a:p>
        </p:txBody>
      </p:sp>
    </p:spTree>
    <p:extLst>
      <p:ext uri="{BB962C8B-B14F-4D97-AF65-F5344CB8AC3E}">
        <p14:creationId xmlns:p14="http://schemas.microsoft.com/office/powerpoint/2010/main" val="312252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40</a:t>
            </a:fld>
            <a:endParaRPr lang="en-US" dirty="0"/>
          </a:p>
        </p:txBody>
      </p:sp>
    </p:spTree>
    <p:extLst>
      <p:ext uri="{BB962C8B-B14F-4D97-AF65-F5344CB8AC3E}">
        <p14:creationId xmlns:p14="http://schemas.microsoft.com/office/powerpoint/2010/main" val="268777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 the County?  </a:t>
            </a:r>
          </a:p>
          <a:p>
            <a:r>
              <a:rPr lang="en-US" dirty="0"/>
              <a:t>Congressional District Issue </a:t>
            </a:r>
          </a:p>
        </p:txBody>
      </p:sp>
      <p:sp>
        <p:nvSpPr>
          <p:cNvPr id="4" name="Slide Number Placeholder 3"/>
          <p:cNvSpPr>
            <a:spLocks noGrp="1"/>
          </p:cNvSpPr>
          <p:nvPr>
            <p:ph type="sldNum" sz="quarter" idx="5"/>
          </p:nvPr>
        </p:nvSpPr>
        <p:spPr/>
        <p:txBody>
          <a:bodyPr/>
          <a:lstStyle/>
          <a:p>
            <a:fld id="{3859E1D1-1984-4E15-9202-A3FC28F59433}" type="slidenum">
              <a:rPr lang="en-US" smtClean="0"/>
              <a:pPr/>
              <a:t>43</a:t>
            </a:fld>
            <a:endParaRPr lang="en-US" dirty="0"/>
          </a:p>
        </p:txBody>
      </p:sp>
    </p:spTree>
    <p:extLst>
      <p:ext uri="{BB962C8B-B14F-4D97-AF65-F5344CB8AC3E}">
        <p14:creationId xmlns:p14="http://schemas.microsoft.com/office/powerpoint/2010/main" val="838461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51</a:t>
            </a:fld>
            <a:endParaRPr lang="en-US" dirty="0"/>
          </a:p>
        </p:txBody>
      </p:sp>
    </p:spTree>
    <p:extLst>
      <p:ext uri="{BB962C8B-B14F-4D97-AF65-F5344CB8AC3E}">
        <p14:creationId xmlns:p14="http://schemas.microsoft.com/office/powerpoint/2010/main" val="251273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52</a:t>
            </a:fld>
            <a:endParaRPr lang="en-US" dirty="0"/>
          </a:p>
        </p:txBody>
      </p:sp>
    </p:spTree>
    <p:extLst>
      <p:ext uri="{BB962C8B-B14F-4D97-AF65-F5344CB8AC3E}">
        <p14:creationId xmlns:p14="http://schemas.microsoft.com/office/powerpoint/2010/main" val="84423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not registered to vote… </a:t>
            </a:r>
          </a:p>
        </p:txBody>
      </p:sp>
      <p:sp>
        <p:nvSpPr>
          <p:cNvPr id="4" name="Slide Number Placeholder 3"/>
          <p:cNvSpPr>
            <a:spLocks noGrp="1"/>
          </p:cNvSpPr>
          <p:nvPr>
            <p:ph type="sldNum" sz="quarter" idx="10"/>
          </p:nvPr>
        </p:nvSpPr>
        <p:spPr/>
        <p:txBody>
          <a:bodyPr/>
          <a:lstStyle/>
          <a:p>
            <a:fld id="{3859E1D1-1984-4E15-9202-A3FC28F59433}" type="slidenum">
              <a:rPr lang="en-US" smtClean="0"/>
              <a:pPr/>
              <a:t>53</a:t>
            </a:fld>
            <a:endParaRPr lang="en-US" dirty="0"/>
          </a:p>
        </p:txBody>
      </p:sp>
    </p:spTree>
    <p:extLst>
      <p:ext uri="{BB962C8B-B14F-4D97-AF65-F5344CB8AC3E}">
        <p14:creationId xmlns:p14="http://schemas.microsoft.com/office/powerpoint/2010/main" val="2208131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54</a:t>
            </a:fld>
            <a:endParaRPr lang="en-US" dirty="0"/>
          </a:p>
        </p:txBody>
      </p:sp>
    </p:spTree>
    <p:extLst>
      <p:ext uri="{BB962C8B-B14F-4D97-AF65-F5344CB8AC3E}">
        <p14:creationId xmlns:p14="http://schemas.microsoft.com/office/powerpoint/2010/main" val="18615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55</a:t>
            </a:fld>
            <a:endParaRPr lang="en-US" dirty="0"/>
          </a:p>
        </p:txBody>
      </p:sp>
    </p:spTree>
    <p:extLst>
      <p:ext uri="{BB962C8B-B14F-4D97-AF65-F5344CB8AC3E}">
        <p14:creationId xmlns:p14="http://schemas.microsoft.com/office/powerpoint/2010/main" val="2192177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60</a:t>
            </a:fld>
            <a:endParaRPr lang="en-US" dirty="0"/>
          </a:p>
        </p:txBody>
      </p:sp>
    </p:spTree>
    <p:extLst>
      <p:ext uri="{BB962C8B-B14F-4D97-AF65-F5344CB8AC3E}">
        <p14:creationId xmlns:p14="http://schemas.microsoft.com/office/powerpoint/2010/main" val="109938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61</a:t>
            </a:fld>
            <a:endParaRPr lang="en-US" dirty="0"/>
          </a:p>
        </p:txBody>
      </p:sp>
    </p:spTree>
    <p:extLst>
      <p:ext uri="{BB962C8B-B14F-4D97-AF65-F5344CB8AC3E}">
        <p14:creationId xmlns:p14="http://schemas.microsoft.com/office/powerpoint/2010/main" val="32668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5</a:t>
            </a:fld>
            <a:endParaRPr lang="en-US" dirty="0"/>
          </a:p>
        </p:txBody>
      </p:sp>
    </p:spTree>
    <p:extLst>
      <p:ext uri="{BB962C8B-B14F-4D97-AF65-F5344CB8AC3E}">
        <p14:creationId xmlns:p14="http://schemas.microsoft.com/office/powerpoint/2010/main" val="346506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62</a:t>
            </a:fld>
            <a:endParaRPr lang="en-US" dirty="0"/>
          </a:p>
        </p:txBody>
      </p:sp>
    </p:spTree>
    <p:extLst>
      <p:ext uri="{BB962C8B-B14F-4D97-AF65-F5344CB8AC3E}">
        <p14:creationId xmlns:p14="http://schemas.microsoft.com/office/powerpoint/2010/main" val="91536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Before opening the poll, poll workers must verify that a voter can walk up to each machine, vote, and exit the voting area without being able to see the screen of any other machines.  </a:t>
            </a:r>
          </a:p>
          <a:p>
            <a:endParaRPr lang="en-US" sz="1000" dirty="0"/>
          </a:p>
          <a:p>
            <a:r>
              <a:rPr lang="en-US" sz="1000" dirty="0"/>
              <a:t>Voters must also be six feet away from all other machines; however, the fact the machines are six feet apart does not necessarily make the poll arrangement lawful.   </a:t>
            </a:r>
          </a:p>
          <a:p>
            <a:r>
              <a:rPr lang="en-US" sz="1000" dirty="0"/>
              <a:t>Each voter must be able to cast his or her vote in private. </a:t>
            </a:r>
          </a:p>
          <a:p>
            <a:endParaRPr lang="en-US" sz="1000" dirty="0"/>
          </a:p>
          <a:p>
            <a:r>
              <a:rPr lang="en-US" sz="1000" dirty="0"/>
              <a:t>The exterior of all voting machines must also be in plain view of the poll workers.  </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8</a:t>
            </a:fld>
            <a:endParaRPr lang="en-US" dirty="0"/>
          </a:p>
        </p:txBody>
      </p:sp>
    </p:spTree>
    <p:extLst>
      <p:ext uri="{BB962C8B-B14F-4D97-AF65-F5344CB8AC3E}">
        <p14:creationId xmlns:p14="http://schemas.microsoft.com/office/powerpoint/2010/main" val="14302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a single tape</a:t>
            </a:r>
            <a:r>
              <a:rPr lang="en-US" altLang="en-US" sz="1200" kern="1200" baseline="0" dirty="0">
                <a:solidFill>
                  <a:schemeClr val="tx1"/>
                </a:solidFill>
                <a:latin typeface="+mn-lt"/>
                <a:ea typeface="+mn-ea"/>
                <a:cs typeface="+mn-cs"/>
              </a:rPr>
              <a:t> </a:t>
            </a:r>
            <a:r>
              <a:rPr lang="en-US" altLang="en-US" sz="1200" kern="1200" dirty="0">
                <a:solidFill>
                  <a:schemeClr val="tx1"/>
                </a:solidFill>
                <a:latin typeface="+mn-lt"/>
                <a:ea typeface="+mn-ea"/>
                <a:cs typeface="+mn-cs"/>
              </a:rPr>
              <a:t>showing the serial # and that</a:t>
            </a:r>
            <a:r>
              <a:rPr lang="en-US" altLang="en-US" sz="1200" kern="1200" baseline="0" dirty="0">
                <a:solidFill>
                  <a:schemeClr val="tx1"/>
                </a:solidFill>
                <a:latin typeface="+mn-lt"/>
                <a:ea typeface="+mn-ea"/>
                <a:cs typeface="+mn-cs"/>
              </a:rPr>
              <a:t> the </a:t>
            </a:r>
            <a:r>
              <a:rPr lang="en-US" altLang="en-US" sz="1200" b="0" kern="1200" dirty="0">
                <a:solidFill>
                  <a:srgbClr val="0000CC"/>
                </a:solidFill>
                <a:latin typeface="+mn-lt"/>
                <a:ea typeface="+mn-ea"/>
                <a:cs typeface="+mn-cs"/>
              </a:rPr>
              <a:t>candidate</a:t>
            </a:r>
            <a:r>
              <a:rPr lang="en-US" altLang="en-US" sz="1200" b="0" kern="1200" baseline="0" dirty="0">
                <a:solidFill>
                  <a:srgbClr val="0000CC"/>
                </a:solidFill>
                <a:latin typeface="+mn-lt"/>
                <a:ea typeface="+mn-ea"/>
                <a:cs typeface="+mn-cs"/>
              </a:rPr>
              <a:t> and question counters = 0</a:t>
            </a:r>
            <a:r>
              <a:rPr lang="en-US" altLang="en-US" sz="1200" kern="1200" dirty="0">
                <a:solidFill>
                  <a:schemeClr val="tx1"/>
                </a:solidFill>
                <a:latin typeface="+mn-lt"/>
                <a:ea typeface="+mn-ea"/>
                <a:cs typeface="+mn-cs"/>
              </a:rPr>
              <a:t> for each machine is ok</a:t>
            </a:r>
          </a:p>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9</a:t>
            </a:fld>
            <a:endParaRPr lang="en-US" dirty="0"/>
          </a:p>
        </p:txBody>
      </p:sp>
    </p:spTree>
    <p:extLst>
      <p:ext uri="{BB962C8B-B14F-4D97-AF65-F5344CB8AC3E}">
        <p14:creationId xmlns:p14="http://schemas.microsoft.com/office/powerpoint/2010/main" val="42727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10</a:t>
            </a:fld>
            <a:endParaRPr lang="en-US" dirty="0"/>
          </a:p>
        </p:txBody>
      </p:sp>
    </p:spTree>
    <p:extLst>
      <p:ext uri="{BB962C8B-B14F-4D97-AF65-F5344CB8AC3E}">
        <p14:creationId xmlns:p14="http://schemas.microsoft.com/office/powerpoint/2010/main" val="25864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14</a:t>
            </a:fld>
            <a:endParaRPr lang="en-US" dirty="0"/>
          </a:p>
        </p:txBody>
      </p:sp>
    </p:spTree>
    <p:extLst>
      <p:ext uri="{BB962C8B-B14F-4D97-AF65-F5344CB8AC3E}">
        <p14:creationId xmlns:p14="http://schemas.microsoft.com/office/powerpoint/2010/main" val="307555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15</a:t>
            </a:fld>
            <a:endParaRPr lang="en-US" dirty="0"/>
          </a:p>
        </p:txBody>
      </p:sp>
    </p:spTree>
    <p:extLst>
      <p:ext uri="{BB962C8B-B14F-4D97-AF65-F5344CB8AC3E}">
        <p14:creationId xmlns:p14="http://schemas.microsoft.com/office/powerpoint/2010/main" val="185369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E1D1-1984-4E15-9202-A3FC28F59433}" type="slidenum">
              <a:rPr lang="en-US" smtClean="0"/>
              <a:pPr/>
              <a:t>20</a:t>
            </a:fld>
            <a:endParaRPr lang="en-US" dirty="0"/>
          </a:p>
        </p:txBody>
      </p:sp>
    </p:spTree>
    <p:extLst>
      <p:ext uri="{BB962C8B-B14F-4D97-AF65-F5344CB8AC3E}">
        <p14:creationId xmlns:p14="http://schemas.microsoft.com/office/powerpoint/2010/main" val="204934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4D5ED4-2195-4C09-8ACE-7803B9CA07B4}" type="datetime1">
              <a:rPr lang="en-US" smtClean="0"/>
              <a:pPr/>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1944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0EEAE-9FCE-4850-9E4D-29CCE91CDDF9}" type="datetime1">
              <a:rPr lang="en-US" smtClean="0"/>
              <a:pPr/>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78048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E9779-E95B-4476-9E04-FAB8D9011DDA}" type="datetime1">
              <a:rPr lang="en-US" smtClean="0"/>
              <a:pPr/>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56928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61903-BE43-4477-AE99-80507AF617BC}" type="datetime1">
              <a:rPr lang="en-US" smtClean="0"/>
              <a:pPr/>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183449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7B85E-BE1D-4745-A9F0-9438DADBD108}" type="datetime1">
              <a:rPr lang="en-US" smtClean="0"/>
              <a:pPr/>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7635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895589-D919-4F1A-86E5-F300D1A37B66}" type="datetime1">
              <a:rPr lang="en-US" smtClean="0"/>
              <a:pPr/>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8321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89F1F-822B-4D47-BAB9-2C98C3F3D364}" type="datetime1">
              <a:rPr lang="en-US" smtClean="0"/>
              <a:pPr/>
              <a:t>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14348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EC699-3CC7-4DB6-9950-88F40141E353}" type="datetime1">
              <a:rPr lang="en-US" smtClean="0"/>
              <a:pPr/>
              <a:t>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3107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632AA-2FB8-4E80-8830-53FFE877B842}" type="datetime1">
              <a:rPr lang="en-US" smtClean="0"/>
              <a:pPr/>
              <a:t>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69431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F1D92-C7F4-4D2B-BDBA-D9034E12F4C7}" type="datetime1">
              <a:rPr lang="en-US" smtClean="0"/>
              <a:pPr/>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22757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0CCB7-7808-40CF-89AD-A94C4E2DA023}" type="datetime1">
              <a:rPr lang="en-US" smtClean="0"/>
              <a:pPr/>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34466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3C668-2532-4C28-B40E-73B64D24F4F1}" type="datetime1">
              <a:rPr lang="en-US" smtClean="0"/>
              <a:pPr/>
              <a:t>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65B84-0BB5-47E8-AC19-1D9532A9236D}" type="slidenum">
              <a:rPr lang="en-US" smtClean="0"/>
              <a:pPr/>
              <a:t>‹#›</a:t>
            </a:fld>
            <a:endParaRPr lang="en-US" dirty="0"/>
          </a:p>
        </p:txBody>
      </p:sp>
    </p:spTree>
    <p:extLst>
      <p:ext uri="{BB962C8B-B14F-4D97-AF65-F5344CB8AC3E}">
        <p14:creationId xmlns:p14="http://schemas.microsoft.com/office/powerpoint/2010/main" val="4129338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PO-gIDdj8cCFVJ-kgodOl8KRA&amp;url=https://allninemuses.wordpress.com/2013/04/14/words-open-doors-night-on-the-great-river-three-translations/&amp;ei=AdjAVbO6K9L8yQS6vqmgBA&amp;bvm=bv.99261572,d.aWw&amp;psig=AFQjCNHW75DavNHgy-F7-6MSWd30d3JIpA&amp;ust=14387879461084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NC-i_rij8cCFYJJkgod7s4HTg&amp;url=https://bugs.freenas.org/issues/7155&amp;ei=P97AVZCjOIKTyQTunZ_wBA&amp;bvm=bv.99261572,d.aWw&amp;psig=AFQjCNE32CsMC9XiLHpC9pz0ZX8iYuTObQ&amp;ust=1438789535967874"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info.sbec@sos.arkansa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rkansas.gov/sbe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a:xfrm>
            <a:off x="304800" y="152400"/>
            <a:ext cx="8534400" cy="6553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0"/>
              </a:spcBef>
            </a:pPr>
            <a:r>
              <a:rPr lang="en-US" altLang="en-US" sz="4400" b="1" dirty="0">
                <a:solidFill>
                  <a:srgbClr val="0000CC"/>
                </a:solidFill>
                <a:latin typeface="+mj-lt"/>
                <a:cs typeface="Tahoma" pitchFamily="34" charset="0"/>
              </a:rPr>
              <a:t>2020 Poll Worker Training</a:t>
            </a:r>
          </a:p>
          <a:p>
            <a:pPr>
              <a:lnSpc>
                <a:spcPct val="90000"/>
              </a:lnSpc>
              <a:buFontTx/>
              <a:buNone/>
            </a:pPr>
            <a:r>
              <a:rPr lang="en-US" altLang="en-US" b="1" u="sng" dirty="0">
                <a:solidFill>
                  <a:srgbClr val="0000CC"/>
                </a:solidFill>
                <a:latin typeface="+mj-lt"/>
                <a:ea typeface="Tahoma" pitchFamily="34" charset="0"/>
                <a:cs typeface="Times New Roman" pitchFamily="18" charset="0"/>
              </a:rPr>
              <a:t>General Session </a:t>
            </a:r>
          </a:p>
          <a:p>
            <a:pPr>
              <a:lnSpc>
                <a:spcPct val="90000"/>
              </a:lnSpc>
              <a:buFontTx/>
              <a:buNone/>
            </a:pPr>
            <a:endParaRPr lang="en-US" altLang="en-US" b="1"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4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0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000" dirty="0">
              <a:solidFill>
                <a:srgbClr val="000000"/>
              </a:solidFill>
              <a:latin typeface="Tahoma" pitchFamily="34" charset="0"/>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endParaRPr lang="en-US" altLang="en-US" sz="2200" b="1" dirty="0">
              <a:solidFill>
                <a:schemeClr val="tx1"/>
              </a:solidFill>
              <a:latin typeface="+mj-lt"/>
              <a:ea typeface="Tahoma" pitchFamily="34" charset="0"/>
              <a:cs typeface="Times New Roman" pitchFamily="18" charset="0"/>
            </a:endParaRPr>
          </a:p>
          <a:p>
            <a:pPr>
              <a:lnSpc>
                <a:spcPct val="90000"/>
              </a:lnSpc>
              <a:buFontTx/>
              <a:buNone/>
            </a:pPr>
            <a:r>
              <a:rPr lang="en-US" altLang="en-US" sz="2200" b="1" dirty="0">
                <a:solidFill>
                  <a:schemeClr val="tx1"/>
                </a:solidFill>
                <a:latin typeface="+mj-lt"/>
                <a:ea typeface="Tahoma" pitchFamily="34" charset="0"/>
                <a:cs typeface="Times New Roman" pitchFamily="18" charset="0"/>
              </a:rPr>
              <a:t>Provided by the: </a:t>
            </a:r>
          </a:p>
          <a:p>
            <a:pPr>
              <a:spcBef>
                <a:spcPct val="0"/>
              </a:spcBef>
              <a:buFontTx/>
              <a:buNone/>
            </a:pPr>
            <a:r>
              <a:rPr lang="en-US" altLang="en-US" sz="2200" b="1" dirty="0">
                <a:solidFill>
                  <a:schemeClr val="tx1"/>
                </a:solidFill>
                <a:latin typeface="+mj-lt"/>
                <a:ea typeface="Tahoma" pitchFamily="34" charset="0"/>
                <a:cs typeface="Times New Roman" pitchFamily="18" charset="0"/>
              </a:rPr>
              <a:t>State Board of Election Commissioners</a:t>
            </a:r>
          </a:p>
          <a:p>
            <a:pPr>
              <a:spcBef>
                <a:spcPct val="0"/>
              </a:spcBef>
              <a:buFontTx/>
              <a:buNone/>
            </a:pPr>
            <a:r>
              <a:rPr lang="en-US" altLang="en-US" sz="2200" b="1" dirty="0">
                <a:solidFill>
                  <a:schemeClr val="tx1"/>
                </a:solidFill>
                <a:latin typeface="+mj-lt"/>
                <a:ea typeface="Tahoma" pitchFamily="34" charset="0"/>
                <a:cs typeface="Times New Roman" pitchFamily="18" charset="0"/>
              </a:rPr>
              <a:t>501 Woodlane – Suite 401N</a:t>
            </a:r>
          </a:p>
          <a:p>
            <a:pPr>
              <a:spcBef>
                <a:spcPct val="0"/>
              </a:spcBef>
              <a:buFontTx/>
              <a:buNone/>
            </a:pPr>
            <a:r>
              <a:rPr lang="en-US" altLang="en-US" sz="2200" b="1" dirty="0">
                <a:solidFill>
                  <a:schemeClr val="tx1"/>
                </a:solidFill>
                <a:latin typeface="+mj-lt"/>
                <a:ea typeface="Tahoma" pitchFamily="34" charset="0"/>
                <a:cs typeface="Times New Roman" pitchFamily="18" charset="0"/>
              </a:rPr>
              <a:t>Little Rock, AR 72201</a:t>
            </a:r>
          </a:p>
          <a:p>
            <a:pPr>
              <a:spcBef>
                <a:spcPct val="0"/>
              </a:spcBef>
              <a:buFontTx/>
              <a:buNone/>
            </a:pPr>
            <a:r>
              <a:rPr lang="en-US" altLang="en-US" sz="2200" b="1" dirty="0">
                <a:solidFill>
                  <a:schemeClr val="tx1"/>
                </a:solidFill>
                <a:latin typeface="+mj-lt"/>
                <a:ea typeface="Tahoma" pitchFamily="34" charset="0"/>
                <a:cs typeface="Times New Roman" pitchFamily="18" charset="0"/>
              </a:rPr>
              <a:t>501-682-1834</a:t>
            </a:r>
          </a:p>
          <a:p>
            <a:pPr>
              <a:spcBef>
                <a:spcPct val="0"/>
              </a:spcBef>
              <a:buFontTx/>
              <a:buNone/>
            </a:pPr>
            <a:r>
              <a:rPr lang="en-US" altLang="en-US" sz="2200" b="1" dirty="0">
                <a:solidFill>
                  <a:schemeClr val="tx1"/>
                </a:solidFill>
                <a:latin typeface="+mj-lt"/>
                <a:ea typeface="Tahoma" pitchFamily="34" charset="0"/>
                <a:cs typeface="Times New Roman" pitchFamily="18" charset="0"/>
              </a:rPr>
              <a:t>1-800-411-6996</a:t>
            </a:r>
          </a:p>
        </p:txBody>
      </p:sp>
      <p:pic>
        <p:nvPicPr>
          <p:cNvPr id="5" name="Picture 11" descr="Great Seal"/>
          <p:cNvPicPr>
            <a:picLocks noChangeAspect="1" noChangeArrowheads="1"/>
          </p:cNvPicPr>
          <p:nvPr/>
        </p:nvPicPr>
        <p:blipFill>
          <a:blip r:embed="rId3" cstate="print"/>
          <a:srcRect/>
          <a:stretch>
            <a:fillRect/>
          </a:stretch>
        </p:blipFill>
        <p:spPr bwMode="auto">
          <a:xfrm>
            <a:off x="2944127" y="1447800"/>
            <a:ext cx="3255745" cy="3017520"/>
          </a:xfrm>
          <a:prstGeom prst="ellipse">
            <a:avLst/>
          </a:prstGeom>
          <a:ln>
            <a:noFill/>
          </a:ln>
          <a:effectLst>
            <a:glow rad="12700">
              <a:srgbClr val="0000CC"/>
            </a:glow>
            <a:softEdge rad="25400"/>
          </a:effectLst>
        </p:spPr>
      </p:pic>
    </p:spTree>
    <p:extLst>
      <p:ext uri="{BB962C8B-B14F-4D97-AF65-F5344CB8AC3E}">
        <p14:creationId xmlns:p14="http://schemas.microsoft.com/office/powerpoint/2010/main" val="275795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0"/>
            <a:ext cx="8229600" cy="685800"/>
          </a:xfrm>
        </p:spPr>
        <p:txBody>
          <a:bodyPr/>
          <a:lstStyle/>
          <a:p>
            <a:r>
              <a:rPr lang="en-US" altLang="en-US" sz="3600" b="1" dirty="0">
                <a:solidFill>
                  <a:srgbClr val="0000CC"/>
                </a:solidFill>
                <a:cs typeface="Tahoma" pitchFamily="34" charset="0"/>
              </a:rPr>
              <a:t>Open the Poll</a:t>
            </a:r>
          </a:p>
        </p:txBody>
      </p:sp>
      <p:sp>
        <p:nvSpPr>
          <p:cNvPr id="13315" name="Content Placeholder 2"/>
          <p:cNvSpPr>
            <a:spLocks noGrp="1"/>
          </p:cNvSpPr>
          <p:nvPr>
            <p:ph idx="1"/>
          </p:nvPr>
        </p:nvSpPr>
        <p:spPr>
          <a:xfrm>
            <a:off x="76200" y="1447800"/>
            <a:ext cx="8991600" cy="1600200"/>
          </a:xfrm>
        </p:spPr>
        <p:txBody>
          <a:bodyPr/>
          <a:lstStyle/>
          <a:p>
            <a:pPr>
              <a:spcBef>
                <a:spcPct val="0"/>
              </a:spcBef>
              <a:buClr>
                <a:srgbClr val="0000CC"/>
              </a:buClr>
              <a:buSzPct val="60000"/>
              <a:buFont typeface="Wingdings 3" panose="05040102010807070707" pitchFamily="18" charset="2"/>
              <a:buChar char=""/>
              <a:defRPr/>
            </a:pPr>
            <a:r>
              <a:rPr lang="en-US" altLang="en-US" sz="2600" b="1" dirty="0">
                <a:latin typeface="+mj-lt"/>
                <a:cs typeface="Tahoma" pitchFamily="34" charset="0"/>
              </a:rPr>
              <a:t>Open promptly at </a:t>
            </a:r>
            <a:r>
              <a:rPr lang="en-US" altLang="en-US" sz="2600" b="1" dirty="0">
                <a:solidFill>
                  <a:srgbClr val="0000CC"/>
                </a:solidFill>
                <a:latin typeface="+mj-lt"/>
                <a:cs typeface="Tahoma" pitchFamily="34" charset="0"/>
              </a:rPr>
              <a:t>7:30am</a:t>
            </a:r>
            <a:endParaRPr lang="en-US" altLang="en-US" sz="4400" b="1" dirty="0">
              <a:solidFill>
                <a:srgbClr val="0000CC"/>
              </a:solidFill>
            </a:endParaRPr>
          </a:p>
          <a:p>
            <a:pPr>
              <a:spcBef>
                <a:spcPct val="0"/>
              </a:spcBef>
              <a:buClr>
                <a:srgbClr val="0000CC"/>
              </a:buClr>
              <a:buSzPct val="60000"/>
              <a:buFont typeface="Wingdings 3" panose="05040102010807070707" pitchFamily="18" charset="2"/>
              <a:buChar char=""/>
              <a:defRPr/>
            </a:pPr>
            <a:endParaRPr lang="en-US" altLang="en-US" sz="2600" dirty="0">
              <a:latin typeface="+mj-lt"/>
              <a:cs typeface="Tahoma" pitchFamily="34" charset="0"/>
            </a:endParaRPr>
          </a:p>
          <a:p>
            <a:pPr>
              <a:spcBef>
                <a:spcPct val="0"/>
              </a:spcBef>
              <a:buClr>
                <a:srgbClr val="0000CC"/>
              </a:buClr>
              <a:buSzPct val="60000"/>
              <a:buFont typeface="Wingdings 3" panose="05040102010807070707" pitchFamily="18" charset="2"/>
              <a:buChar char=""/>
              <a:defRPr/>
            </a:pPr>
            <a:r>
              <a:rPr lang="en-US" altLang="en-US" sz="2600" b="1" dirty="0">
                <a:latin typeface="+mj-lt"/>
                <a:cs typeface="Tahoma" pitchFamily="34" charset="0"/>
              </a:rPr>
              <a:t>Keep open continuously until </a:t>
            </a:r>
            <a:r>
              <a:rPr lang="en-US" altLang="en-US" sz="2600" b="1" dirty="0">
                <a:solidFill>
                  <a:srgbClr val="0000CC"/>
                </a:solidFill>
                <a:latin typeface="+mj-lt"/>
                <a:cs typeface="Tahoma" pitchFamily="34" charset="0"/>
              </a:rPr>
              <a:t>7:30pm</a:t>
            </a:r>
          </a:p>
        </p:txBody>
      </p:sp>
      <p:sp>
        <p:nvSpPr>
          <p:cNvPr id="4" name="Slide Number Placeholder 3"/>
          <p:cNvSpPr>
            <a:spLocks noGrp="1"/>
          </p:cNvSpPr>
          <p:nvPr>
            <p:ph type="sldNum" sz="quarter" idx="12"/>
          </p:nvPr>
        </p:nvSpPr>
        <p:spPr/>
        <p:txBody>
          <a:bodyPr/>
          <a:lstStyle/>
          <a:p>
            <a:pPr>
              <a:defRPr/>
            </a:pPr>
            <a:fld id="{FD30FE38-2AB5-4743-B63A-0D0D19DE15BB}" type="slidenum">
              <a:rPr lang="en-US" smtClean="0"/>
              <a:pPr>
                <a:defRPr/>
              </a:pPr>
              <a:t>10</a:t>
            </a:fld>
            <a:endParaRPr lang="en-US" dirty="0"/>
          </a:p>
        </p:txBody>
      </p:sp>
      <p:pic>
        <p:nvPicPr>
          <p:cNvPr id="12293" name="Picture 6" descr="https://allninemuses.files.wordpress.com/2013/04/do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057525"/>
            <a:ext cx="5135079" cy="3435662"/>
          </a:xfrm>
          <a:prstGeom prst="rect">
            <a:avLst/>
          </a:prstGeom>
          <a:noFill/>
          <a:ln>
            <a:noFill/>
          </a:ln>
          <a:effectLst>
            <a:glow rad="63500">
              <a:srgbClr val="0000C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2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038600" cy="4756150"/>
          </a:xfrm>
        </p:spPr>
        <p:txBody>
          <a:bodyPr>
            <a:normAutofit fontScale="92500"/>
          </a:bodyPr>
          <a:lstStyle/>
          <a:p>
            <a:r>
              <a:rPr lang="en-US" b="1" dirty="0"/>
              <a:t>What if the Poll Tablets cannot be connected to the internet?</a:t>
            </a:r>
          </a:p>
          <a:p>
            <a:pPr lvl="1"/>
            <a:r>
              <a:rPr lang="en-US" dirty="0">
                <a:solidFill>
                  <a:srgbClr val="0000CC"/>
                </a:solidFill>
              </a:rPr>
              <a:t>Open the poll to voting at 7:30am</a:t>
            </a:r>
          </a:p>
          <a:p>
            <a:pPr lvl="1"/>
            <a:r>
              <a:rPr lang="en-US" b="1" u="sng" dirty="0"/>
              <a:t>Use the tablets in offline mode</a:t>
            </a:r>
          </a:p>
          <a:p>
            <a:pPr lvl="1"/>
            <a:r>
              <a:rPr lang="en-US" dirty="0"/>
              <a:t>Report the problem immediately to the CBEC or designated contact  </a:t>
            </a:r>
          </a:p>
        </p:txBody>
      </p:sp>
      <p:sp>
        <p:nvSpPr>
          <p:cNvPr id="4" name="Content Placeholder 3">
            <a:extLst>
              <a:ext uri="{FF2B5EF4-FFF2-40B4-BE49-F238E27FC236}">
                <a16:creationId xmlns:a16="http://schemas.microsoft.com/office/drawing/2014/main" id="{D5D02680-E81D-4812-A75B-3382F1315845}"/>
              </a:ext>
            </a:extLst>
          </p:cNvPr>
          <p:cNvSpPr>
            <a:spLocks noGrp="1"/>
          </p:cNvSpPr>
          <p:nvPr>
            <p:ph sz="half" idx="2"/>
          </p:nvPr>
        </p:nvSpPr>
        <p:spPr>
          <a:xfrm>
            <a:off x="4648200" y="1600200"/>
            <a:ext cx="4038600" cy="4756150"/>
          </a:xfrm>
        </p:spPr>
        <p:txBody>
          <a:bodyPr>
            <a:normAutofit fontScale="92500"/>
          </a:bodyPr>
          <a:lstStyle/>
          <a:p>
            <a:r>
              <a:rPr lang="en-US" b="1" dirty="0"/>
              <a:t>What if the Poll Tablets fail entirely?</a:t>
            </a:r>
          </a:p>
          <a:p>
            <a:pPr lvl="1"/>
            <a:r>
              <a:rPr lang="en-US" dirty="0">
                <a:solidFill>
                  <a:srgbClr val="0000CC"/>
                </a:solidFill>
              </a:rPr>
              <a:t>Open the poll to voting at 7:30am</a:t>
            </a:r>
          </a:p>
          <a:p>
            <a:pPr lvl="1"/>
            <a:r>
              <a:rPr lang="en-US" dirty="0"/>
              <a:t>Open the poll using the paper backups, if available</a:t>
            </a:r>
          </a:p>
          <a:p>
            <a:pPr lvl="1"/>
            <a:r>
              <a:rPr lang="en-US" b="1" u="sng" dirty="0"/>
              <a:t>IF no PVR List is available, check in voters by calling the county clerk’s office</a:t>
            </a:r>
          </a:p>
          <a:p>
            <a:pPr lvl="1"/>
            <a:r>
              <a:rPr lang="en-US" dirty="0"/>
              <a:t>Report the problem immediately to the CBEC or designated contact  </a:t>
            </a:r>
          </a:p>
          <a:p>
            <a:endParaRPr lang="en-US" dirty="0"/>
          </a:p>
        </p:txBody>
      </p:sp>
      <p:sp>
        <p:nvSpPr>
          <p:cNvPr id="5" name="Slide Number Placeholder 4">
            <a:extLst>
              <a:ext uri="{FF2B5EF4-FFF2-40B4-BE49-F238E27FC236}">
                <a16:creationId xmlns:a16="http://schemas.microsoft.com/office/drawing/2014/main" id="{3853A78F-EA4B-4307-9A02-31BB5FBDBADE}"/>
              </a:ext>
            </a:extLst>
          </p:cNvPr>
          <p:cNvSpPr>
            <a:spLocks noGrp="1"/>
          </p:cNvSpPr>
          <p:nvPr>
            <p:ph type="sldNum" sz="quarter" idx="12"/>
          </p:nvPr>
        </p:nvSpPr>
        <p:spPr/>
        <p:txBody>
          <a:bodyPr/>
          <a:lstStyle/>
          <a:p>
            <a:fld id="{35365B84-0BB5-47E8-AC19-1D9532A9236D}" type="slidenum">
              <a:rPr lang="en-US" smtClean="0"/>
              <a:pPr/>
              <a:t>11</a:t>
            </a:fld>
            <a:endParaRPr lang="en-US" dirty="0"/>
          </a:p>
        </p:txBody>
      </p:sp>
    </p:spTree>
    <p:extLst>
      <p:ext uri="{BB962C8B-B14F-4D97-AF65-F5344CB8AC3E}">
        <p14:creationId xmlns:p14="http://schemas.microsoft.com/office/powerpoint/2010/main" val="35843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495800" cy="4783692"/>
          </a:xfrm>
        </p:spPr>
        <p:txBody>
          <a:bodyPr>
            <a:normAutofit fontScale="92500"/>
          </a:bodyPr>
          <a:lstStyle/>
          <a:p>
            <a:r>
              <a:rPr lang="en-US" b="1" dirty="0"/>
              <a:t>What if the DS200 Tabulator fails or isn’t available at 7:30am but the ballot markers are working?</a:t>
            </a:r>
          </a:p>
          <a:p>
            <a:pPr lvl="1"/>
            <a:r>
              <a:rPr lang="en-US" dirty="0">
                <a:solidFill>
                  <a:srgbClr val="0000CC"/>
                </a:solidFill>
              </a:rPr>
              <a:t>Open the poll to voting at 7:30am</a:t>
            </a:r>
          </a:p>
          <a:p>
            <a:pPr lvl="1"/>
            <a:r>
              <a:rPr lang="en-US" b="1" u="sng" dirty="0"/>
              <a:t>Place voted ballots in the emergency slot until the tabulator is operational</a:t>
            </a:r>
          </a:p>
          <a:p>
            <a:pPr lvl="1"/>
            <a:r>
              <a:rPr lang="en-US" dirty="0"/>
              <a:t>Report the problem immediately to the CBEC or designated contact  </a:t>
            </a:r>
          </a:p>
          <a:p>
            <a:pPr lvl="1"/>
            <a:endParaRPr lang="en-US" dirty="0"/>
          </a:p>
        </p:txBody>
      </p:sp>
      <p:pic>
        <p:nvPicPr>
          <p:cNvPr id="7" name="Content Placeholder 6">
            <a:extLst>
              <a:ext uri="{FF2B5EF4-FFF2-40B4-BE49-F238E27FC236}">
                <a16:creationId xmlns:a16="http://schemas.microsoft.com/office/drawing/2014/main" id="{119D6410-C831-447D-806D-0CE8B6CA95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0342" y="1600200"/>
            <a:ext cx="2530658" cy="4783692"/>
          </a:xfrm>
        </p:spPr>
      </p:pic>
      <p:sp>
        <p:nvSpPr>
          <p:cNvPr id="5" name="Slide Number Placeholder 4">
            <a:extLst>
              <a:ext uri="{FF2B5EF4-FFF2-40B4-BE49-F238E27FC236}">
                <a16:creationId xmlns:a16="http://schemas.microsoft.com/office/drawing/2014/main" id="{3853A78F-EA4B-4307-9A02-31BB5FBDBADE}"/>
              </a:ext>
            </a:extLst>
          </p:cNvPr>
          <p:cNvSpPr>
            <a:spLocks noGrp="1"/>
          </p:cNvSpPr>
          <p:nvPr>
            <p:ph type="sldNum" sz="quarter" idx="12"/>
          </p:nvPr>
        </p:nvSpPr>
        <p:spPr/>
        <p:txBody>
          <a:bodyPr/>
          <a:lstStyle/>
          <a:p>
            <a:fld id="{35365B84-0BB5-47E8-AC19-1D9532A9236D}" type="slidenum">
              <a:rPr lang="en-US" smtClean="0"/>
              <a:pPr/>
              <a:t>12</a:t>
            </a:fld>
            <a:endParaRPr lang="en-US" dirty="0"/>
          </a:p>
        </p:txBody>
      </p:sp>
      <p:sp>
        <p:nvSpPr>
          <p:cNvPr id="8" name="Arrow: Right 7">
            <a:extLst>
              <a:ext uri="{FF2B5EF4-FFF2-40B4-BE49-F238E27FC236}">
                <a16:creationId xmlns:a16="http://schemas.microsoft.com/office/drawing/2014/main" id="{C66CF11E-C951-4553-83FD-C68469C3E2FD}"/>
              </a:ext>
            </a:extLst>
          </p:cNvPr>
          <p:cNvSpPr/>
          <p:nvPr/>
        </p:nvSpPr>
        <p:spPr>
          <a:xfrm>
            <a:off x="5029200" y="4038600"/>
            <a:ext cx="1447800" cy="5564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593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65FE-20DE-4021-9BC4-7F557CFCBEEA}"/>
              </a:ext>
            </a:extLst>
          </p:cNvPr>
          <p:cNvSpPr>
            <a:spLocks noGrp="1"/>
          </p:cNvSpPr>
          <p:nvPr>
            <p:ph type="title"/>
          </p:nvPr>
        </p:nvSpPr>
        <p:spPr/>
        <p:txBody>
          <a:bodyPr>
            <a:normAutofit fontScale="90000"/>
          </a:bodyPr>
          <a:lstStyle/>
          <a:p>
            <a:r>
              <a:rPr lang="en-US" dirty="0">
                <a:solidFill>
                  <a:srgbClr val="0000CC"/>
                </a:solidFill>
              </a:rPr>
              <a:t>WHAT IF – Problems Opening the Poll</a:t>
            </a:r>
          </a:p>
        </p:txBody>
      </p:sp>
      <p:sp>
        <p:nvSpPr>
          <p:cNvPr id="3" name="Content Placeholder 2">
            <a:extLst>
              <a:ext uri="{FF2B5EF4-FFF2-40B4-BE49-F238E27FC236}">
                <a16:creationId xmlns:a16="http://schemas.microsoft.com/office/drawing/2014/main" id="{9C9EA815-5F25-45E2-94BF-D0F54CDA4174}"/>
              </a:ext>
            </a:extLst>
          </p:cNvPr>
          <p:cNvSpPr>
            <a:spLocks noGrp="1"/>
          </p:cNvSpPr>
          <p:nvPr>
            <p:ph sz="half" idx="1"/>
          </p:nvPr>
        </p:nvSpPr>
        <p:spPr>
          <a:xfrm>
            <a:off x="457200" y="1600200"/>
            <a:ext cx="4419600" cy="4983162"/>
          </a:xfrm>
        </p:spPr>
        <p:txBody>
          <a:bodyPr>
            <a:normAutofit fontScale="92500" lnSpcReduction="20000"/>
          </a:bodyPr>
          <a:lstStyle/>
          <a:p>
            <a:r>
              <a:rPr lang="en-US" b="1" dirty="0"/>
              <a:t>What if the ballot markers are not functioning?</a:t>
            </a:r>
          </a:p>
          <a:p>
            <a:pPr lvl="1"/>
            <a:r>
              <a:rPr lang="en-US" dirty="0">
                <a:solidFill>
                  <a:srgbClr val="0000CC"/>
                </a:solidFill>
              </a:rPr>
              <a:t>Open the poll to voting at 7:30am</a:t>
            </a:r>
          </a:p>
          <a:p>
            <a:pPr lvl="1"/>
            <a:r>
              <a:rPr lang="en-US" b="1" u="sng" dirty="0"/>
              <a:t>Allow voters to vote on any provisional paper ballots that are available and cast them in the emergency slot</a:t>
            </a:r>
          </a:p>
          <a:p>
            <a:pPr lvl="1"/>
            <a:r>
              <a:rPr lang="en-US" dirty="0"/>
              <a:t>Report the problem immediately to the CBEC or designated contact  </a:t>
            </a:r>
          </a:p>
          <a:p>
            <a:pPr lvl="1"/>
            <a:r>
              <a:rPr lang="en-US" dirty="0"/>
              <a:t>If you cannot reach the county election officials, </a:t>
            </a:r>
            <a:r>
              <a:rPr lang="en-US" u="sng" dirty="0"/>
              <a:t>call the SBEC or Secretary of State</a:t>
            </a:r>
            <a:r>
              <a:rPr lang="en-US" dirty="0"/>
              <a:t>!</a:t>
            </a:r>
          </a:p>
          <a:p>
            <a:pPr lvl="2"/>
            <a:r>
              <a:rPr lang="en-US" dirty="0"/>
              <a:t>Our phone number is located on the PW Guide and Checklist</a:t>
            </a:r>
          </a:p>
          <a:p>
            <a:pPr lvl="1"/>
            <a:endParaRPr lang="en-US" dirty="0"/>
          </a:p>
          <a:p>
            <a:pPr lvl="1"/>
            <a:endParaRPr lang="en-US" dirty="0"/>
          </a:p>
        </p:txBody>
      </p:sp>
      <p:pic>
        <p:nvPicPr>
          <p:cNvPr id="7" name="Content Placeholder 6">
            <a:extLst>
              <a:ext uri="{FF2B5EF4-FFF2-40B4-BE49-F238E27FC236}">
                <a16:creationId xmlns:a16="http://schemas.microsoft.com/office/drawing/2014/main" id="{119D6410-C831-447D-806D-0CE8B6CA95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0342" y="1600200"/>
            <a:ext cx="2530658" cy="4783692"/>
          </a:xfrm>
        </p:spPr>
      </p:pic>
      <p:sp>
        <p:nvSpPr>
          <p:cNvPr id="5" name="Slide Number Placeholder 4">
            <a:extLst>
              <a:ext uri="{FF2B5EF4-FFF2-40B4-BE49-F238E27FC236}">
                <a16:creationId xmlns:a16="http://schemas.microsoft.com/office/drawing/2014/main" id="{3853A78F-EA4B-4307-9A02-31BB5FBDBADE}"/>
              </a:ext>
            </a:extLst>
          </p:cNvPr>
          <p:cNvSpPr>
            <a:spLocks noGrp="1"/>
          </p:cNvSpPr>
          <p:nvPr>
            <p:ph type="sldNum" sz="quarter" idx="12"/>
          </p:nvPr>
        </p:nvSpPr>
        <p:spPr/>
        <p:txBody>
          <a:bodyPr/>
          <a:lstStyle/>
          <a:p>
            <a:fld id="{35365B84-0BB5-47E8-AC19-1D9532A9236D}" type="slidenum">
              <a:rPr lang="en-US" smtClean="0"/>
              <a:pPr/>
              <a:t>13</a:t>
            </a:fld>
            <a:endParaRPr lang="en-US" dirty="0"/>
          </a:p>
        </p:txBody>
      </p:sp>
      <p:sp>
        <p:nvSpPr>
          <p:cNvPr id="8" name="Arrow: Right 7">
            <a:extLst>
              <a:ext uri="{FF2B5EF4-FFF2-40B4-BE49-F238E27FC236}">
                <a16:creationId xmlns:a16="http://schemas.microsoft.com/office/drawing/2014/main" id="{C66CF11E-C951-4553-83FD-C68469C3E2FD}"/>
              </a:ext>
            </a:extLst>
          </p:cNvPr>
          <p:cNvSpPr/>
          <p:nvPr/>
        </p:nvSpPr>
        <p:spPr>
          <a:xfrm>
            <a:off x="5029200" y="4038600"/>
            <a:ext cx="1447800" cy="5564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83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0342" y="304800"/>
            <a:ext cx="8229600" cy="958850"/>
          </a:xfrm>
        </p:spPr>
        <p:txBody>
          <a:bodyPr>
            <a:normAutofit/>
          </a:bodyPr>
          <a:lstStyle/>
          <a:p>
            <a:r>
              <a:rPr lang="en-US" altLang="en-US" sz="3600" b="1" u="sng" dirty="0">
                <a:solidFill>
                  <a:srgbClr val="C00000"/>
                </a:solidFill>
                <a:uFill>
                  <a:solidFill>
                    <a:srgbClr val="0000CC"/>
                  </a:solidFill>
                </a:uFill>
                <a:cs typeface="Tahoma" pitchFamily="34" charset="0"/>
              </a:rPr>
              <a:t>During Voting Hours</a:t>
            </a:r>
          </a:p>
        </p:txBody>
      </p:sp>
      <p:sp>
        <p:nvSpPr>
          <p:cNvPr id="46083" name="Content Placeholder 2"/>
          <p:cNvSpPr>
            <a:spLocks noGrp="1"/>
          </p:cNvSpPr>
          <p:nvPr>
            <p:ph idx="1"/>
          </p:nvPr>
        </p:nvSpPr>
        <p:spPr>
          <a:xfrm>
            <a:off x="76200" y="1524000"/>
            <a:ext cx="8991600" cy="3962400"/>
          </a:xfrm>
        </p:spPr>
        <p:txBody>
          <a:bodyPr/>
          <a:lstStyle/>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This section is intended for poll workers who process voters and contains general information that all poll workers should familiarize themselves with.</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We’ll talk about the steps for processing voters and what to expect on Election Day.</a:t>
            </a:r>
          </a:p>
          <a:p>
            <a:pPr marL="0" indent="0">
              <a:spcBef>
                <a:spcPct val="0"/>
              </a:spcBef>
              <a:buClr>
                <a:srgbClr val="3333CC"/>
              </a:buClr>
              <a:buSzPct val="70000"/>
              <a:buNone/>
              <a:defRPr/>
            </a:pPr>
            <a:endParaRPr lang="en-US" altLang="en-US" sz="2600" dirty="0">
              <a:latin typeface="+mj-lt"/>
              <a:cs typeface="Tahoma" pitchFamily="34" charset="0"/>
            </a:endParaRPr>
          </a:p>
          <a:p>
            <a:pPr>
              <a:spcBef>
                <a:spcPct val="0"/>
              </a:spcBef>
              <a:buClr>
                <a:srgbClr val="3333CC"/>
              </a:buClr>
              <a:buSzPct val="70000"/>
              <a:buFont typeface="Wingdings" panose="05000000000000000000" pitchFamily="2" charset="2"/>
              <a:buChar char="§"/>
              <a:defRPr/>
            </a:pPr>
            <a:endParaRPr lang="en-US" altLang="en-US" sz="2600" b="1" dirty="0">
              <a:solidFill>
                <a:srgbClr val="00B050"/>
              </a:solidFill>
              <a:latin typeface="+mj-lt"/>
              <a:cs typeface="Tahoma" pitchFamily="34" charset="0"/>
            </a:endParaRPr>
          </a:p>
          <a:p>
            <a:pPr marL="0" indent="0">
              <a:spcBef>
                <a:spcPct val="0"/>
              </a:spcBef>
              <a:buSzPct val="70000"/>
              <a:buFont typeface="Arial" pitchFamily="34" charset="0"/>
              <a:buNone/>
              <a:defRPr/>
            </a:pPr>
            <a:endParaRPr lang="en-US" altLang="en-US" sz="26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F372E1CA-2BC7-47E2-BEFC-F27A9ECAE58C}" type="slidenum">
              <a:rPr lang="en-US" smtClean="0"/>
              <a:pPr>
                <a:defRPr/>
              </a:pPr>
              <a:t>14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724400"/>
            <a:ext cx="1828800" cy="1828800"/>
          </a:xfrm>
          <a:prstGeom prst="rect">
            <a:avLst/>
          </a:prstGeom>
          <a:effectLst>
            <a:glow rad="76200">
              <a:srgbClr val="0000CC"/>
            </a:glow>
          </a:effectLst>
        </p:spPr>
      </p:pic>
    </p:spTree>
    <p:extLst>
      <p:ext uri="{BB962C8B-B14F-4D97-AF65-F5344CB8AC3E}">
        <p14:creationId xmlns:p14="http://schemas.microsoft.com/office/powerpoint/2010/main" val="13196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09466"/>
            <a:ext cx="8458200" cy="5486400"/>
          </a:xfrm>
        </p:spPr>
        <p:txBody>
          <a:bodyPr>
            <a:normAutofit/>
          </a:bodyPr>
          <a:lstStyle/>
          <a:p>
            <a:pPr marL="0" lvl="0" indent="0">
              <a:buNone/>
            </a:pPr>
            <a:endParaRPr lang="en-US" sz="600" dirty="0"/>
          </a:p>
          <a:p>
            <a:pPr>
              <a:buClr>
                <a:srgbClr val="0000CC"/>
              </a:buClr>
              <a:buFont typeface="Wingdings" panose="05000000000000000000" pitchFamily="2" charset="2"/>
              <a:buChar char="§"/>
            </a:pPr>
            <a:r>
              <a:rPr lang="en-US" sz="2600" b="1" u="sng" dirty="0">
                <a:solidFill>
                  <a:srgbClr val="0000CC"/>
                </a:solidFill>
              </a:rPr>
              <a:t>Step 1:</a:t>
            </a:r>
            <a:r>
              <a:rPr lang="en-US" sz="2600" b="1" u="sng" dirty="0"/>
              <a:t> Ask the voter to state his or her name aloud</a:t>
            </a:r>
            <a:endParaRPr lang="en-US" sz="2600" b="1" u="sng" dirty="0">
              <a:solidFill>
                <a:srgbClr val="0000CC"/>
              </a:solidFill>
            </a:endParaRPr>
          </a:p>
          <a:p>
            <a:pPr lvl="1">
              <a:buClr>
                <a:srgbClr val="0000CC"/>
              </a:buClr>
              <a:buFont typeface="Wingdings" panose="05000000000000000000" pitchFamily="2" charset="2"/>
              <a:buChar char="§"/>
            </a:pPr>
            <a:r>
              <a:rPr lang="en-US" sz="2200" b="1" dirty="0">
                <a:solidFill>
                  <a:srgbClr val="0000CC"/>
                </a:solidFill>
              </a:rPr>
              <a:t>Enter the name into the tablet to find the PVR List Entry for the voter and select the voter’s entry when it is found  </a:t>
            </a:r>
          </a:p>
          <a:p>
            <a:pPr lvl="1">
              <a:buClr>
                <a:srgbClr val="0000CC"/>
              </a:buClr>
              <a:buFont typeface="Wingdings" panose="05000000000000000000" pitchFamily="2" charset="2"/>
              <a:buChar char="§"/>
            </a:pPr>
            <a:r>
              <a:rPr lang="en-US" sz="2200" b="1" dirty="0"/>
              <a:t>If multiple voters have the same name, it may be necessary to enter their date of birth also</a:t>
            </a:r>
            <a:endParaRPr lang="en-US" sz="1100" dirty="0"/>
          </a:p>
          <a:p>
            <a:pPr>
              <a:buClr>
                <a:srgbClr val="0000CC"/>
              </a:buClr>
              <a:buFont typeface="Wingdings" panose="05000000000000000000" pitchFamily="2" charset="2"/>
              <a:buChar char="§"/>
            </a:pPr>
            <a:r>
              <a:rPr lang="en-US" sz="2800" b="1" u="sng" dirty="0">
                <a:solidFill>
                  <a:srgbClr val="0000CC"/>
                </a:solidFill>
              </a:rPr>
              <a:t>Step 2: </a:t>
            </a:r>
            <a:r>
              <a:rPr lang="en-US" sz="2700" b="1" u="sng" dirty="0"/>
              <a:t>Ask the voter to state his or her address and date of birth aloud</a:t>
            </a:r>
            <a:endParaRPr lang="en-US" sz="1900" b="1" u="sng" dirty="0"/>
          </a:p>
          <a:p>
            <a:pPr lvl="1">
              <a:buClr>
                <a:srgbClr val="0000CC"/>
              </a:buClr>
              <a:buFont typeface="Wingdings" panose="05000000000000000000" pitchFamily="2" charset="2"/>
              <a:buChar char="§"/>
            </a:pPr>
            <a:r>
              <a:rPr lang="en-US" sz="2200" b="1" dirty="0"/>
              <a:t>Poll Watchers must be able to hear the information and have the opportunity to object</a:t>
            </a:r>
          </a:p>
          <a:p>
            <a:pPr lvl="1">
              <a:buClr>
                <a:srgbClr val="0000CC"/>
              </a:buClr>
              <a:buFont typeface="Wingdings" panose="05000000000000000000" pitchFamily="2" charset="2"/>
              <a:buChar char="§"/>
            </a:pPr>
            <a:r>
              <a:rPr lang="en-US" sz="2200" b="1" u="sng" dirty="0">
                <a:solidFill>
                  <a:srgbClr val="C00000"/>
                </a:solidFill>
              </a:rPr>
              <a:t>DO NOT </a:t>
            </a:r>
            <a:r>
              <a:rPr lang="en-US" sz="2200" b="1" dirty="0">
                <a:solidFill>
                  <a:srgbClr val="C00000"/>
                </a:solidFill>
              </a:rPr>
              <a:t>use a Photo ID to obtain this information </a:t>
            </a:r>
          </a:p>
          <a:p>
            <a:pPr>
              <a:buClr>
                <a:srgbClr val="0000CC"/>
              </a:buClr>
              <a:buFont typeface="Wingdings" panose="05000000000000000000" pitchFamily="2" charset="2"/>
              <a:buChar char="§"/>
            </a:pPr>
            <a:r>
              <a:rPr lang="en-US" sz="2800" b="1" u="sng" dirty="0">
                <a:solidFill>
                  <a:srgbClr val="0000CC"/>
                </a:solidFill>
              </a:rPr>
              <a:t>Step 3: </a:t>
            </a:r>
            <a:r>
              <a:rPr lang="en-US" sz="2700" b="1" u="sng" dirty="0"/>
              <a:t>Verify that the information given by the voter is the same as the information in the PVR List (tablet)</a:t>
            </a:r>
          </a:p>
          <a:p>
            <a:pPr lvl="1">
              <a:buClr>
                <a:srgbClr val="0000CC"/>
              </a:buClr>
              <a:buFont typeface="Wingdings" panose="05000000000000000000" pitchFamily="2" charset="2"/>
              <a:buChar char="§"/>
            </a:pPr>
            <a:endParaRPr lang="en-US" sz="2800" b="1" dirty="0">
              <a:solidFill>
                <a:schemeClr val="accent2"/>
              </a:solidFill>
            </a:endParaRPr>
          </a:p>
          <a:p>
            <a:pPr lvl="1">
              <a:buClr>
                <a:srgbClr val="0000CC"/>
              </a:buClr>
              <a:buFont typeface="Wingdings" panose="05000000000000000000" pitchFamily="2" charset="2"/>
              <a:buChar char="§"/>
            </a:pPr>
            <a:endParaRPr lang="en-US" sz="2300" dirty="0"/>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cap="none" dirty="0">
                <a:solidFill>
                  <a:srgbClr val="0000CC"/>
                </a:solidFill>
                <a:latin typeface="+mn-lt"/>
              </a:rPr>
              <a:t>How to Process Voters into the Poll</a:t>
            </a:r>
          </a:p>
          <a:p>
            <a:pPr algn="ctr"/>
            <a:r>
              <a:rPr lang="en-US" sz="2800" b="1" dirty="0">
                <a:solidFill>
                  <a:srgbClr val="0000CC"/>
                </a:solidFill>
                <a:latin typeface="+mn-lt"/>
              </a:rPr>
              <a:t>(Step 1-3) p.23</a:t>
            </a:r>
            <a:endParaRPr lang="en-US" sz="2800" b="1" dirty="0">
              <a:latin typeface="+mn-lt"/>
            </a:endParaRPr>
          </a:p>
        </p:txBody>
      </p:sp>
    </p:spTree>
    <p:extLst>
      <p:ext uri="{BB962C8B-B14F-4D97-AF65-F5344CB8AC3E}">
        <p14:creationId xmlns:p14="http://schemas.microsoft.com/office/powerpoint/2010/main" val="7147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274639"/>
            <a:ext cx="8229600" cy="944562"/>
          </a:xfrm>
        </p:spPr>
        <p:txBody>
          <a:bodyPr>
            <a:noAutofit/>
          </a:bodyPr>
          <a:lstStyle/>
          <a:p>
            <a:pPr lvl="0">
              <a:spcBef>
                <a:spcPts val="0"/>
              </a:spcBef>
            </a:pPr>
            <a:r>
              <a:rPr lang="en-US" sz="2800" b="1" dirty="0">
                <a:solidFill>
                  <a:srgbClr val="0000CC"/>
                </a:solidFill>
                <a:ea typeface="+mn-ea"/>
                <a:cs typeface="+mn-cs"/>
              </a:rPr>
              <a:t>How to Verify the Name</a:t>
            </a:r>
            <a:br>
              <a:rPr lang="en-US" sz="2800" b="1" dirty="0">
                <a:solidFill>
                  <a:srgbClr val="0000CC"/>
                </a:solidFill>
                <a:ea typeface="+mn-ea"/>
                <a:cs typeface="+mn-cs"/>
              </a:rPr>
            </a:br>
            <a:r>
              <a:rPr lang="en-US" sz="2800" b="1" dirty="0">
                <a:solidFill>
                  <a:srgbClr val="0000CC"/>
                </a:solidFill>
                <a:ea typeface="+mn-ea"/>
                <a:cs typeface="+mn-cs"/>
              </a:rPr>
              <a:t>Step 3 (Supplemental)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447800"/>
            <a:ext cx="8229600" cy="4678363"/>
          </a:xfrm>
        </p:spPr>
        <p:txBody>
          <a:bodyPr/>
          <a:lstStyle/>
          <a:p>
            <a:r>
              <a:rPr lang="en-US" b="1" dirty="0"/>
              <a:t>If the voter’s name varies slightly, but the name is comparable, then move forward</a:t>
            </a:r>
          </a:p>
          <a:p>
            <a:pPr lvl="1"/>
            <a:r>
              <a:rPr lang="en-US" b="1" dirty="0"/>
              <a:t>Abby vs. Abbigail</a:t>
            </a:r>
          </a:p>
          <a:p>
            <a:pPr lvl="1"/>
            <a:r>
              <a:rPr lang="en-US" b="1" dirty="0"/>
              <a:t>Bill vs. William </a:t>
            </a:r>
          </a:p>
          <a:p>
            <a:r>
              <a:rPr lang="en-US" b="1" dirty="0"/>
              <a:t>If the voter’s name has changed due to marriage, divorce, adoption, etc., then the voter must complete a Voter Registration Application (</a:t>
            </a:r>
            <a:r>
              <a:rPr lang="en-US" b="1" dirty="0">
                <a:solidFill>
                  <a:srgbClr val="0000CC"/>
                </a:solidFill>
              </a:rPr>
              <a:t>Votes a Regular Ballot</a:t>
            </a:r>
            <a:r>
              <a:rPr lang="en-US" b="1" dirty="0"/>
              <a:t>)  </a:t>
            </a:r>
          </a:p>
          <a:p>
            <a:pPr lvl="1"/>
            <a:endParaRPr lang="en-US" dirty="0"/>
          </a:p>
        </p:txBody>
      </p:sp>
      <p:sp>
        <p:nvSpPr>
          <p:cNvPr id="4" name="Slide Number Placeholder 3">
            <a:extLst>
              <a:ext uri="{FF2B5EF4-FFF2-40B4-BE49-F238E27FC236}">
                <a16:creationId xmlns:a16="http://schemas.microsoft.com/office/drawing/2014/main" id="{BF0D56F9-5CE0-4C4C-8772-1343F12E711F}"/>
              </a:ext>
            </a:extLst>
          </p:cNvPr>
          <p:cNvSpPr>
            <a:spLocks noGrp="1"/>
          </p:cNvSpPr>
          <p:nvPr>
            <p:ph type="sldNum" sz="quarter" idx="12"/>
          </p:nvPr>
        </p:nvSpPr>
        <p:spPr/>
        <p:txBody>
          <a:bodyPr/>
          <a:lstStyle/>
          <a:p>
            <a:fld id="{35365B84-0BB5-47E8-AC19-1D9532A9236D}" type="slidenum">
              <a:rPr lang="en-US" smtClean="0"/>
              <a:pPr/>
              <a:t>16</a:t>
            </a:fld>
            <a:endParaRPr lang="en-US" dirty="0"/>
          </a:p>
        </p:txBody>
      </p:sp>
    </p:spTree>
    <p:extLst>
      <p:ext uri="{BB962C8B-B14F-4D97-AF65-F5344CB8AC3E}">
        <p14:creationId xmlns:p14="http://schemas.microsoft.com/office/powerpoint/2010/main" val="9484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274639"/>
            <a:ext cx="8229600" cy="944562"/>
          </a:xfrm>
        </p:spPr>
        <p:txBody>
          <a:bodyPr>
            <a:noAutofit/>
          </a:bodyPr>
          <a:lstStyle/>
          <a:p>
            <a:pPr lvl="0">
              <a:spcBef>
                <a:spcPts val="0"/>
              </a:spcBef>
            </a:pPr>
            <a:r>
              <a:rPr lang="en-US" sz="2800" b="1" dirty="0">
                <a:solidFill>
                  <a:srgbClr val="0000CC"/>
                </a:solidFill>
                <a:ea typeface="+mn-ea"/>
                <a:cs typeface="+mn-cs"/>
              </a:rPr>
              <a:t>How to Verify the DOB</a:t>
            </a:r>
            <a:br>
              <a:rPr lang="en-US" sz="2800" b="1" dirty="0">
                <a:solidFill>
                  <a:srgbClr val="0000CC"/>
                </a:solidFill>
                <a:ea typeface="+mn-ea"/>
                <a:cs typeface="+mn-cs"/>
              </a:rPr>
            </a:br>
            <a:r>
              <a:rPr lang="en-US" sz="2800" b="1" dirty="0">
                <a:solidFill>
                  <a:srgbClr val="0000CC"/>
                </a:solidFill>
                <a:ea typeface="+mn-ea"/>
                <a:cs typeface="+mn-cs"/>
              </a:rPr>
              <a:t>Step 3 </a:t>
            </a:r>
            <a:r>
              <a:rPr lang="en-US" sz="2800" b="1" dirty="0">
                <a:solidFill>
                  <a:srgbClr val="0000CC"/>
                </a:solidFill>
              </a:rPr>
              <a:t>(Supplemental)</a:t>
            </a:r>
            <a:r>
              <a:rPr lang="en-US" sz="2800" b="1" dirty="0">
                <a:solidFill>
                  <a:srgbClr val="0000CC"/>
                </a:solidFill>
                <a:ea typeface="+mn-ea"/>
                <a:cs typeface="+mn-cs"/>
              </a:rPr>
              <a:t>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447800"/>
            <a:ext cx="8229600" cy="5029200"/>
          </a:xfrm>
        </p:spPr>
        <p:txBody>
          <a:bodyPr>
            <a:normAutofit/>
          </a:bodyPr>
          <a:lstStyle/>
          <a:p>
            <a:r>
              <a:rPr lang="en-US" b="1" dirty="0"/>
              <a:t>If the date of birth is incorrect in the Poll Book, but the voter asserts this is a clerical error, then continue with the Photo ID process</a:t>
            </a:r>
          </a:p>
          <a:p>
            <a:pPr lvl="1"/>
            <a:r>
              <a:rPr lang="en-US" b="1" dirty="0"/>
              <a:t>Provides Photo ID </a:t>
            </a:r>
            <a:r>
              <a:rPr lang="en-US" b="1" dirty="0">
                <a:solidFill>
                  <a:srgbClr val="FF0000"/>
                </a:solidFill>
              </a:rPr>
              <a:t>(Showing the DOB stated by the voter)</a:t>
            </a:r>
            <a:r>
              <a:rPr lang="en-US" b="1" dirty="0"/>
              <a:t> – Have voter complete a Voter Registration Application and issue a </a:t>
            </a:r>
            <a:r>
              <a:rPr lang="en-US" b="1" dirty="0">
                <a:solidFill>
                  <a:srgbClr val="0000CC"/>
                </a:solidFill>
              </a:rPr>
              <a:t>Regular Ballot</a:t>
            </a:r>
          </a:p>
          <a:p>
            <a:pPr lvl="1"/>
            <a:r>
              <a:rPr lang="en-US" b="1" u="sng" dirty="0"/>
              <a:t>Does NOT </a:t>
            </a:r>
            <a:r>
              <a:rPr lang="en-US" b="1" dirty="0"/>
              <a:t>Provide Photo ID – Have the voter vote a </a:t>
            </a:r>
            <a:r>
              <a:rPr lang="en-US" b="1" dirty="0">
                <a:solidFill>
                  <a:srgbClr val="0000CC"/>
                </a:solidFill>
              </a:rPr>
              <a:t>Provisional Ballot</a:t>
            </a:r>
          </a:p>
          <a:p>
            <a:endParaRPr lang="en-US" dirty="0"/>
          </a:p>
          <a:p>
            <a:pPr lvl="1"/>
            <a:endParaRPr lang="en-US" dirty="0"/>
          </a:p>
        </p:txBody>
      </p:sp>
      <p:sp>
        <p:nvSpPr>
          <p:cNvPr id="4" name="Slide Number Placeholder 3">
            <a:extLst>
              <a:ext uri="{FF2B5EF4-FFF2-40B4-BE49-F238E27FC236}">
                <a16:creationId xmlns:a16="http://schemas.microsoft.com/office/drawing/2014/main" id="{BF0D56F9-5CE0-4C4C-8772-1343F12E711F}"/>
              </a:ext>
            </a:extLst>
          </p:cNvPr>
          <p:cNvSpPr>
            <a:spLocks noGrp="1"/>
          </p:cNvSpPr>
          <p:nvPr>
            <p:ph type="sldNum" sz="quarter" idx="12"/>
          </p:nvPr>
        </p:nvSpPr>
        <p:spPr/>
        <p:txBody>
          <a:bodyPr/>
          <a:lstStyle/>
          <a:p>
            <a:fld id="{35365B84-0BB5-47E8-AC19-1D9532A9236D}" type="slidenum">
              <a:rPr lang="en-US" smtClean="0"/>
              <a:pPr/>
              <a:t>17</a:t>
            </a:fld>
            <a:endParaRPr lang="en-US" dirty="0"/>
          </a:p>
        </p:txBody>
      </p:sp>
    </p:spTree>
    <p:extLst>
      <p:ext uri="{BB962C8B-B14F-4D97-AF65-F5344CB8AC3E}">
        <p14:creationId xmlns:p14="http://schemas.microsoft.com/office/powerpoint/2010/main" val="411417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CB51-9B1A-4CFA-B5BE-FAAC5B75C843}"/>
              </a:ext>
            </a:extLst>
          </p:cNvPr>
          <p:cNvSpPr>
            <a:spLocks noGrp="1"/>
          </p:cNvSpPr>
          <p:nvPr>
            <p:ph type="title"/>
          </p:nvPr>
        </p:nvSpPr>
        <p:spPr>
          <a:xfrm>
            <a:off x="457200" y="274639"/>
            <a:ext cx="8229600" cy="944562"/>
          </a:xfrm>
        </p:spPr>
        <p:txBody>
          <a:bodyPr>
            <a:noAutofit/>
          </a:bodyPr>
          <a:lstStyle/>
          <a:p>
            <a:pPr lvl="0">
              <a:spcBef>
                <a:spcPts val="0"/>
              </a:spcBef>
            </a:pPr>
            <a:r>
              <a:rPr lang="en-US" sz="2800" b="1" dirty="0">
                <a:solidFill>
                  <a:srgbClr val="0000CC"/>
                </a:solidFill>
                <a:ea typeface="+mn-ea"/>
                <a:cs typeface="+mn-cs"/>
              </a:rPr>
              <a:t>How to Verify the Address</a:t>
            </a:r>
            <a:br>
              <a:rPr lang="en-US" sz="2800" b="1" dirty="0">
                <a:solidFill>
                  <a:srgbClr val="0000CC"/>
                </a:solidFill>
                <a:ea typeface="+mn-ea"/>
                <a:cs typeface="+mn-cs"/>
              </a:rPr>
            </a:br>
            <a:r>
              <a:rPr lang="en-US" sz="2800" b="1" dirty="0">
                <a:solidFill>
                  <a:srgbClr val="0000CC"/>
                </a:solidFill>
                <a:ea typeface="+mn-ea"/>
                <a:cs typeface="+mn-cs"/>
              </a:rPr>
              <a:t>Step 3 </a:t>
            </a:r>
            <a:r>
              <a:rPr lang="en-US" sz="2800" b="1" dirty="0">
                <a:solidFill>
                  <a:srgbClr val="0000CC"/>
                </a:solidFill>
              </a:rPr>
              <a:t>(Supplemental)</a:t>
            </a:r>
            <a:r>
              <a:rPr lang="en-US" sz="2800" b="1" dirty="0">
                <a:solidFill>
                  <a:srgbClr val="0000CC"/>
                </a:solidFill>
                <a:ea typeface="+mn-ea"/>
                <a:cs typeface="+mn-cs"/>
              </a:rPr>
              <a:t> P.23</a:t>
            </a:r>
            <a:endParaRPr lang="en-US" sz="2800" dirty="0"/>
          </a:p>
        </p:txBody>
      </p:sp>
      <p:sp>
        <p:nvSpPr>
          <p:cNvPr id="3" name="Content Placeholder 2">
            <a:extLst>
              <a:ext uri="{FF2B5EF4-FFF2-40B4-BE49-F238E27FC236}">
                <a16:creationId xmlns:a16="http://schemas.microsoft.com/office/drawing/2014/main" id="{4832F3C2-6BB8-49F7-9B60-BBA7381A01CC}"/>
              </a:ext>
            </a:extLst>
          </p:cNvPr>
          <p:cNvSpPr>
            <a:spLocks noGrp="1"/>
          </p:cNvSpPr>
          <p:nvPr>
            <p:ph idx="1"/>
          </p:nvPr>
        </p:nvSpPr>
        <p:spPr>
          <a:xfrm>
            <a:off x="457200" y="1447800"/>
            <a:ext cx="8229600" cy="4678363"/>
          </a:xfrm>
        </p:spPr>
        <p:txBody>
          <a:bodyPr/>
          <a:lstStyle/>
          <a:p>
            <a:r>
              <a:rPr lang="en-US" b="1" dirty="0"/>
              <a:t>If the address stated by the voter differs from the address in the PVR List (tablet), </a:t>
            </a:r>
            <a:r>
              <a:rPr lang="en-US" b="1" dirty="0">
                <a:solidFill>
                  <a:srgbClr val="0000CC"/>
                </a:solidFill>
              </a:rPr>
              <a:t>the matter should be referred to the </a:t>
            </a:r>
            <a:r>
              <a:rPr lang="en-US" b="1" u="sng" dirty="0">
                <a:solidFill>
                  <a:srgbClr val="0000CC"/>
                </a:solidFill>
              </a:rPr>
              <a:t>Poll Judge</a:t>
            </a:r>
            <a:r>
              <a:rPr lang="en-US" b="1" dirty="0"/>
              <a:t>.</a:t>
            </a:r>
          </a:p>
          <a:p>
            <a:pPr marL="0" indent="0">
              <a:buNone/>
            </a:pPr>
            <a:r>
              <a:rPr lang="en-US" b="1" dirty="0"/>
              <a:t> </a:t>
            </a:r>
          </a:p>
          <a:p>
            <a:r>
              <a:rPr lang="en-US" b="1" dirty="0"/>
              <a:t>This process will be addressed in more detail in the afternoon session. </a:t>
            </a:r>
          </a:p>
          <a:p>
            <a:endParaRPr lang="en-US" dirty="0"/>
          </a:p>
          <a:p>
            <a:pPr lvl="1"/>
            <a:endParaRPr lang="en-US" dirty="0"/>
          </a:p>
        </p:txBody>
      </p:sp>
      <p:sp>
        <p:nvSpPr>
          <p:cNvPr id="4" name="Slide Number Placeholder 3">
            <a:extLst>
              <a:ext uri="{FF2B5EF4-FFF2-40B4-BE49-F238E27FC236}">
                <a16:creationId xmlns:a16="http://schemas.microsoft.com/office/drawing/2014/main" id="{BF0D56F9-5CE0-4C4C-8772-1343F12E711F}"/>
              </a:ext>
            </a:extLst>
          </p:cNvPr>
          <p:cNvSpPr>
            <a:spLocks noGrp="1"/>
          </p:cNvSpPr>
          <p:nvPr>
            <p:ph type="sldNum" sz="quarter" idx="12"/>
          </p:nvPr>
        </p:nvSpPr>
        <p:spPr/>
        <p:txBody>
          <a:bodyPr/>
          <a:lstStyle/>
          <a:p>
            <a:fld id="{35365B84-0BB5-47E8-AC19-1D9532A9236D}" type="slidenum">
              <a:rPr lang="en-US" smtClean="0"/>
              <a:pPr/>
              <a:t>18</a:t>
            </a:fld>
            <a:endParaRPr lang="en-US" dirty="0"/>
          </a:p>
        </p:txBody>
      </p:sp>
    </p:spTree>
    <p:extLst>
      <p:ext uri="{BB962C8B-B14F-4D97-AF65-F5344CB8AC3E}">
        <p14:creationId xmlns:p14="http://schemas.microsoft.com/office/powerpoint/2010/main" val="5201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9A06E-1533-49C5-9B08-BA8FDA38124A}"/>
              </a:ext>
            </a:extLst>
          </p:cNvPr>
          <p:cNvPicPr>
            <a:picLocks noChangeAspect="1"/>
          </p:cNvPicPr>
          <p:nvPr/>
        </p:nvPicPr>
        <p:blipFill>
          <a:blip r:embed="rId2"/>
          <a:stretch>
            <a:fillRect/>
          </a:stretch>
        </p:blipFill>
        <p:spPr>
          <a:xfrm>
            <a:off x="1409700" y="4879279"/>
            <a:ext cx="6324600" cy="1209675"/>
          </a:xfrm>
          <a:prstGeom prst="rect">
            <a:avLst/>
          </a:prstGeom>
        </p:spPr>
      </p:pic>
      <p:sp>
        <p:nvSpPr>
          <p:cNvPr id="2" name="Title 1">
            <a:extLst>
              <a:ext uri="{FF2B5EF4-FFF2-40B4-BE49-F238E27FC236}">
                <a16:creationId xmlns:a16="http://schemas.microsoft.com/office/drawing/2014/main" id="{B18188D3-045D-432D-A7E1-2AC4D02951BA}"/>
              </a:ext>
            </a:extLst>
          </p:cNvPr>
          <p:cNvSpPr>
            <a:spLocks noGrp="1"/>
          </p:cNvSpPr>
          <p:nvPr>
            <p:ph type="title"/>
          </p:nvPr>
        </p:nvSpPr>
        <p:spPr>
          <a:xfrm>
            <a:off x="457200" y="501652"/>
            <a:ext cx="8229600" cy="847546"/>
          </a:xfrm>
        </p:spPr>
        <p:txBody>
          <a:bodyPr>
            <a:noAutofit/>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4 - P.23</a:t>
            </a:r>
            <a:br>
              <a:rPr lang="en-US" sz="2800" b="1" dirty="0"/>
            </a:br>
            <a:endParaRPr lang="en-US" sz="2800" dirty="0"/>
          </a:p>
        </p:txBody>
      </p:sp>
      <p:sp>
        <p:nvSpPr>
          <p:cNvPr id="3" name="Content Placeholder 2">
            <a:extLst>
              <a:ext uri="{FF2B5EF4-FFF2-40B4-BE49-F238E27FC236}">
                <a16:creationId xmlns:a16="http://schemas.microsoft.com/office/drawing/2014/main" id="{FB291181-5330-48BF-AD97-4873F29607DD}"/>
              </a:ext>
            </a:extLst>
          </p:cNvPr>
          <p:cNvSpPr>
            <a:spLocks noGrp="1"/>
          </p:cNvSpPr>
          <p:nvPr>
            <p:ph idx="1"/>
          </p:nvPr>
        </p:nvSpPr>
        <p:spPr>
          <a:xfrm>
            <a:off x="457200" y="1238202"/>
            <a:ext cx="8229600" cy="3657600"/>
          </a:xfrm>
        </p:spPr>
        <p:txBody>
          <a:bodyPr>
            <a:normAutofit fontScale="92500" lnSpcReduction="20000"/>
          </a:bodyPr>
          <a:lstStyle/>
          <a:p>
            <a:r>
              <a:rPr lang="en-US" b="1" dirty="0">
                <a:solidFill>
                  <a:srgbClr val="0000CC"/>
                </a:solidFill>
              </a:rPr>
              <a:t>Step 4: </a:t>
            </a:r>
            <a:r>
              <a:rPr lang="en-US" dirty="0"/>
              <a:t>Check to see whether the voter is “flagged”</a:t>
            </a:r>
          </a:p>
          <a:p>
            <a:r>
              <a:rPr lang="en-US" dirty="0"/>
              <a:t>Flagged voters have Special ID Requirements:</a:t>
            </a:r>
          </a:p>
          <a:p>
            <a:pPr lvl="1"/>
            <a:r>
              <a:rPr lang="en-US" dirty="0"/>
              <a:t>Must show a </a:t>
            </a:r>
            <a:r>
              <a:rPr lang="en-US" b="1" dirty="0"/>
              <a:t>CURRENT</a:t>
            </a:r>
            <a:r>
              <a:rPr lang="en-US" dirty="0"/>
              <a:t> Driver License - </a:t>
            </a:r>
            <a:r>
              <a:rPr lang="en-US" dirty="0">
                <a:solidFill>
                  <a:srgbClr val="FF0000"/>
                </a:solidFill>
              </a:rPr>
              <a:t>NOT EXPIRED</a:t>
            </a:r>
          </a:p>
          <a:p>
            <a:pPr marL="457200" lvl="1" indent="0">
              <a:buNone/>
            </a:pPr>
            <a:r>
              <a:rPr lang="en-US" dirty="0">
                <a:solidFill>
                  <a:srgbClr val="0000CC"/>
                </a:solidFill>
              </a:rPr>
              <a:t>				</a:t>
            </a:r>
            <a:r>
              <a:rPr lang="en-US" sz="3000" b="1" dirty="0">
                <a:solidFill>
                  <a:srgbClr val="0000CC"/>
                </a:solidFill>
              </a:rPr>
              <a:t>OR</a:t>
            </a:r>
            <a:r>
              <a:rPr lang="en-US" sz="3000" b="1" dirty="0"/>
              <a:t> </a:t>
            </a:r>
          </a:p>
          <a:p>
            <a:pPr lvl="1"/>
            <a:r>
              <a:rPr lang="en-US" dirty="0"/>
              <a:t>Must show one of the following: Current utility bill, bank statement, government check, paycheck, or other government document that shows: </a:t>
            </a:r>
          </a:p>
          <a:p>
            <a:pPr lvl="2"/>
            <a:r>
              <a:rPr lang="en-US" dirty="0"/>
              <a:t>Voter's </a:t>
            </a:r>
            <a:r>
              <a:rPr lang="en-US" dirty="0">
                <a:solidFill>
                  <a:srgbClr val="0000CC"/>
                </a:solidFill>
              </a:rPr>
              <a:t>Name</a:t>
            </a:r>
            <a:r>
              <a:rPr lang="en-US" dirty="0"/>
              <a:t> and </a:t>
            </a:r>
            <a:r>
              <a:rPr lang="en-US" dirty="0">
                <a:solidFill>
                  <a:srgbClr val="0000CC"/>
                </a:solidFill>
              </a:rPr>
              <a:t>Voting Address </a:t>
            </a:r>
          </a:p>
        </p:txBody>
      </p:sp>
      <p:sp>
        <p:nvSpPr>
          <p:cNvPr id="5" name="Slide Number Placeholder 4">
            <a:extLst>
              <a:ext uri="{FF2B5EF4-FFF2-40B4-BE49-F238E27FC236}">
                <a16:creationId xmlns:a16="http://schemas.microsoft.com/office/drawing/2014/main" id="{0B8B87E9-064E-4A7D-8F43-5A870D360685}"/>
              </a:ext>
            </a:extLst>
          </p:cNvPr>
          <p:cNvSpPr>
            <a:spLocks noGrp="1"/>
          </p:cNvSpPr>
          <p:nvPr>
            <p:ph type="sldNum" sz="quarter" idx="12"/>
          </p:nvPr>
        </p:nvSpPr>
        <p:spPr/>
        <p:txBody>
          <a:bodyPr/>
          <a:lstStyle/>
          <a:p>
            <a:fld id="{35365B84-0BB5-47E8-AC19-1D9532A9236D}" type="slidenum">
              <a:rPr lang="en-US" smtClean="0"/>
              <a:pPr/>
              <a:t>19</a:t>
            </a:fld>
            <a:endParaRPr lang="en-US" dirty="0"/>
          </a:p>
        </p:txBody>
      </p:sp>
      <p:sp>
        <p:nvSpPr>
          <p:cNvPr id="7" name="Arrow: Right 6">
            <a:extLst>
              <a:ext uri="{FF2B5EF4-FFF2-40B4-BE49-F238E27FC236}">
                <a16:creationId xmlns:a16="http://schemas.microsoft.com/office/drawing/2014/main" id="{8FA4DC68-72B3-4870-BAD3-C6D5029AA995}"/>
              </a:ext>
            </a:extLst>
          </p:cNvPr>
          <p:cNvSpPr/>
          <p:nvPr/>
        </p:nvSpPr>
        <p:spPr>
          <a:xfrm rot="9554413">
            <a:off x="6876593" y="5168437"/>
            <a:ext cx="1715413" cy="4576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1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772D-3755-4E1A-8C37-75F67FA1B986}"/>
              </a:ext>
            </a:extLst>
          </p:cNvPr>
          <p:cNvSpPr>
            <a:spLocks noGrp="1"/>
          </p:cNvSpPr>
          <p:nvPr>
            <p:ph type="title"/>
          </p:nvPr>
        </p:nvSpPr>
        <p:spPr>
          <a:xfrm>
            <a:off x="457200" y="274638"/>
            <a:ext cx="8229600" cy="1143000"/>
          </a:xfrm>
        </p:spPr>
        <p:txBody>
          <a:bodyPr>
            <a:normAutofit fontScale="90000"/>
          </a:bodyPr>
          <a:lstStyle/>
          <a:p>
            <a:r>
              <a:rPr lang="en-US" dirty="0">
                <a:solidFill>
                  <a:srgbClr val="0000CC"/>
                </a:solidFill>
              </a:rPr>
              <a:t>Thank You for Serving your Community as an Election Official</a:t>
            </a:r>
          </a:p>
        </p:txBody>
      </p:sp>
      <p:sp>
        <p:nvSpPr>
          <p:cNvPr id="3" name="Content Placeholder 2">
            <a:extLst>
              <a:ext uri="{FF2B5EF4-FFF2-40B4-BE49-F238E27FC236}">
                <a16:creationId xmlns:a16="http://schemas.microsoft.com/office/drawing/2014/main" id="{B0CF5F4A-9B23-4036-B273-FD3B75578880}"/>
              </a:ext>
            </a:extLst>
          </p:cNvPr>
          <p:cNvSpPr>
            <a:spLocks noGrp="1"/>
          </p:cNvSpPr>
          <p:nvPr>
            <p:ph idx="1"/>
          </p:nvPr>
        </p:nvSpPr>
        <p:spPr/>
        <p:txBody>
          <a:bodyPr>
            <a:normAutofit fontScale="92500" lnSpcReduction="10000"/>
          </a:bodyPr>
          <a:lstStyle/>
          <a:p>
            <a:r>
              <a:rPr lang="en-US" b="1" dirty="0"/>
              <a:t>The Election is in Your Hands! </a:t>
            </a:r>
          </a:p>
          <a:p>
            <a:pPr lvl="1"/>
            <a:r>
              <a:rPr lang="en-US" dirty="0"/>
              <a:t>This role comes with a great deal of responsibility!  </a:t>
            </a:r>
            <a:r>
              <a:rPr lang="en-US" u="sng" dirty="0"/>
              <a:t>Please pay careful attention to the instruction and materials provided to you today.  </a:t>
            </a:r>
          </a:p>
          <a:p>
            <a:r>
              <a:rPr lang="en-US" b="1" dirty="0"/>
              <a:t>Use the Training Guides Provided to You</a:t>
            </a:r>
          </a:p>
          <a:p>
            <a:pPr lvl="1"/>
            <a:r>
              <a:rPr lang="en-US" dirty="0"/>
              <a:t>The SBEC has provided a Training Guide and Checklist</a:t>
            </a:r>
          </a:p>
          <a:p>
            <a:pPr lvl="2"/>
            <a:r>
              <a:rPr lang="en-US" dirty="0"/>
              <a:t>Please Follow Along in this Guide During this Training</a:t>
            </a:r>
          </a:p>
          <a:p>
            <a:pPr lvl="2"/>
            <a:r>
              <a:rPr lang="en-US" dirty="0"/>
              <a:t>Don’t Forget to Consult the Guide while Working the Poll </a:t>
            </a:r>
          </a:p>
          <a:p>
            <a:pPr lvl="1"/>
            <a:r>
              <a:rPr lang="en-US" dirty="0"/>
              <a:t>If your county provides additional materials that include local instructions, please consult those materials as well.  </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70A8BC85-284F-44FB-86F9-946C1461018F}"/>
              </a:ext>
            </a:extLst>
          </p:cNvPr>
          <p:cNvSpPr>
            <a:spLocks noGrp="1"/>
          </p:cNvSpPr>
          <p:nvPr>
            <p:ph type="sldNum" sz="quarter" idx="12"/>
          </p:nvPr>
        </p:nvSpPr>
        <p:spPr/>
        <p:txBody>
          <a:bodyPr/>
          <a:lstStyle/>
          <a:p>
            <a:fld id="{35365B84-0BB5-47E8-AC19-1D9532A9236D}" type="slidenum">
              <a:rPr lang="en-US" smtClean="0"/>
              <a:pPr/>
              <a:t>2</a:t>
            </a:fld>
            <a:endParaRPr lang="en-US" dirty="0"/>
          </a:p>
        </p:txBody>
      </p:sp>
    </p:spTree>
    <p:extLst>
      <p:ext uri="{BB962C8B-B14F-4D97-AF65-F5344CB8AC3E}">
        <p14:creationId xmlns:p14="http://schemas.microsoft.com/office/powerpoint/2010/main" val="1597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09466"/>
            <a:ext cx="8458200" cy="5486400"/>
          </a:xfrm>
        </p:spPr>
        <p:txBody>
          <a:bodyPr>
            <a:normAutofit/>
          </a:bodyPr>
          <a:lstStyle/>
          <a:p>
            <a:pPr marL="0" lvl="0" indent="0">
              <a:buNone/>
            </a:pPr>
            <a:endParaRPr lang="en-US" sz="600" dirty="0"/>
          </a:p>
          <a:p>
            <a:pPr>
              <a:buClr>
                <a:srgbClr val="0000CC"/>
              </a:buClr>
              <a:buFont typeface="Wingdings" panose="05000000000000000000" pitchFamily="2" charset="2"/>
              <a:buChar char="§"/>
            </a:pPr>
            <a:r>
              <a:rPr lang="en-US" sz="3100" b="1" dirty="0">
                <a:solidFill>
                  <a:srgbClr val="0000CC"/>
                </a:solidFill>
              </a:rPr>
              <a:t>Step 5</a:t>
            </a:r>
            <a:r>
              <a:rPr lang="en-US" sz="3100" b="1" dirty="0"/>
              <a:t>: Ask the voter to provide a Photo ID</a:t>
            </a:r>
          </a:p>
          <a:p>
            <a:pPr>
              <a:buClr>
                <a:srgbClr val="0000CC"/>
              </a:buClr>
              <a:buFont typeface="Wingdings" panose="05000000000000000000" pitchFamily="2" charset="2"/>
              <a:buChar char="§"/>
            </a:pPr>
            <a:r>
              <a:rPr lang="en-US" sz="3100" b="1" dirty="0">
                <a:solidFill>
                  <a:srgbClr val="0000CC"/>
                </a:solidFill>
              </a:rPr>
              <a:t>Step 6</a:t>
            </a:r>
            <a:r>
              <a:rPr lang="en-US" sz="3100" b="1" dirty="0"/>
              <a:t>:</a:t>
            </a:r>
            <a:r>
              <a:rPr lang="en-US" sz="3100" b="1" dirty="0">
                <a:solidFill>
                  <a:srgbClr val="0000CC"/>
                </a:solidFill>
              </a:rPr>
              <a:t> </a:t>
            </a:r>
            <a:r>
              <a:rPr lang="en-US" sz="3100" b="1" dirty="0"/>
              <a:t>Use the Photo ID to:</a:t>
            </a:r>
          </a:p>
          <a:p>
            <a:pPr lvl="1">
              <a:buClr>
                <a:srgbClr val="0000CC"/>
              </a:buClr>
              <a:buFont typeface="Wingdings" panose="05000000000000000000" pitchFamily="2" charset="2"/>
              <a:buChar char="§"/>
            </a:pPr>
            <a:r>
              <a:rPr lang="en-US" sz="2700" b="1" dirty="0">
                <a:solidFill>
                  <a:srgbClr val="0000CC"/>
                </a:solidFill>
              </a:rPr>
              <a:t>Compare the photo on the ID to the person standing in front of you</a:t>
            </a:r>
          </a:p>
          <a:p>
            <a:pPr marL="457200" lvl="1" indent="0">
              <a:buClr>
                <a:srgbClr val="0000CC"/>
              </a:buClr>
              <a:buNone/>
            </a:pPr>
            <a:r>
              <a:rPr lang="en-US" sz="2200" b="1" dirty="0"/>
              <a:t>				</a:t>
            </a:r>
            <a:r>
              <a:rPr lang="en-US" b="1" dirty="0"/>
              <a:t>AND</a:t>
            </a:r>
            <a:endParaRPr lang="en-US" b="1" dirty="0">
              <a:solidFill>
                <a:srgbClr val="0000CC"/>
              </a:solidFill>
            </a:endParaRPr>
          </a:p>
          <a:p>
            <a:pPr lvl="1">
              <a:buClr>
                <a:srgbClr val="0000CC"/>
              </a:buClr>
              <a:buFont typeface="Wingdings" panose="05000000000000000000" pitchFamily="2" charset="2"/>
              <a:buChar char="§"/>
            </a:pPr>
            <a:r>
              <a:rPr lang="en-US" sz="2700" b="1" dirty="0">
                <a:solidFill>
                  <a:srgbClr val="0000CC"/>
                </a:solidFill>
              </a:rPr>
              <a:t>Compare the name on the ID to the name in the PVR List (tablet)</a:t>
            </a:r>
          </a:p>
          <a:p>
            <a:pPr>
              <a:buClr>
                <a:srgbClr val="0000CC"/>
              </a:buClr>
              <a:buFont typeface="Wingdings" panose="05000000000000000000" pitchFamily="2" charset="2"/>
              <a:buChar char="§"/>
            </a:pPr>
            <a:r>
              <a:rPr lang="en-US" sz="3100" b="1" u="sng" dirty="0">
                <a:solidFill>
                  <a:srgbClr val="C00000"/>
                </a:solidFill>
              </a:rPr>
              <a:t>DO NOT</a:t>
            </a:r>
            <a:r>
              <a:rPr lang="en-US" sz="3100" b="1" dirty="0">
                <a:solidFill>
                  <a:srgbClr val="C00000"/>
                </a:solidFill>
              </a:rPr>
              <a:t> </a:t>
            </a:r>
            <a:r>
              <a:rPr lang="en-US" sz="3100" b="1" dirty="0"/>
              <a:t>compare the address on the ID to the address in the PVR List</a:t>
            </a:r>
          </a:p>
          <a:p>
            <a:pPr lvl="1">
              <a:buClr>
                <a:srgbClr val="0000CC"/>
              </a:buClr>
              <a:buFont typeface="Wingdings" panose="05000000000000000000" pitchFamily="2" charset="2"/>
              <a:buChar char="§"/>
            </a:pPr>
            <a:endParaRPr lang="en-US" sz="2300" dirty="0"/>
          </a:p>
          <a:p>
            <a:pPr>
              <a:buClr>
                <a:schemeClr val="tx2"/>
              </a:buClr>
              <a:buFont typeface="Wingdings" panose="05000000000000000000" pitchFamily="2" charset="2"/>
              <a:buChar char="§"/>
            </a:pPr>
            <a:endParaRPr lang="en-US" sz="2700" dirty="0"/>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cap="none" dirty="0">
                <a:solidFill>
                  <a:srgbClr val="0000CC"/>
                </a:solidFill>
                <a:latin typeface="+mn-lt"/>
              </a:rPr>
              <a:t>How to Process Voters Into the Poll</a:t>
            </a:r>
          </a:p>
          <a:p>
            <a:pPr algn="ctr"/>
            <a:r>
              <a:rPr lang="en-US" sz="2800" b="1" dirty="0">
                <a:solidFill>
                  <a:srgbClr val="0000CC"/>
                </a:solidFill>
                <a:latin typeface="+mn-lt"/>
              </a:rPr>
              <a:t>Step 5-6 - p.23</a:t>
            </a:r>
            <a:endParaRPr lang="en-US" sz="2800" b="1" dirty="0">
              <a:latin typeface="+mn-lt"/>
            </a:endParaRPr>
          </a:p>
        </p:txBody>
      </p:sp>
    </p:spTree>
    <p:extLst>
      <p:ext uri="{BB962C8B-B14F-4D97-AF65-F5344CB8AC3E}">
        <p14:creationId xmlns:p14="http://schemas.microsoft.com/office/powerpoint/2010/main" val="36259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09466"/>
            <a:ext cx="8458200" cy="5486400"/>
          </a:xfrm>
        </p:spPr>
        <p:txBody>
          <a:bodyPr>
            <a:normAutofit/>
          </a:bodyPr>
          <a:lstStyle/>
          <a:p>
            <a:pPr marL="0" lvl="0" indent="0">
              <a:buNone/>
            </a:pPr>
            <a:endParaRPr lang="en-US" sz="600" dirty="0"/>
          </a:p>
          <a:p>
            <a:pPr marL="0" lvl="0" indent="0">
              <a:buNone/>
            </a:pPr>
            <a:r>
              <a:rPr lang="en-US" sz="2600" dirty="0"/>
              <a:t>Voters must verify their registration by showing a document or identification card that shows the </a:t>
            </a:r>
            <a:r>
              <a:rPr lang="en-US" sz="2600" b="1" dirty="0">
                <a:solidFill>
                  <a:srgbClr val="FF0000"/>
                </a:solidFill>
              </a:rPr>
              <a:t>name</a:t>
            </a:r>
            <a:r>
              <a:rPr lang="en-US" sz="2600" dirty="0">
                <a:solidFill>
                  <a:srgbClr val="FF0000"/>
                </a:solidFill>
              </a:rPr>
              <a:t> </a:t>
            </a:r>
            <a:r>
              <a:rPr lang="en-US" sz="2600" dirty="0"/>
              <a:t>and </a:t>
            </a:r>
            <a:r>
              <a:rPr lang="en-US" sz="2600" b="1" dirty="0">
                <a:solidFill>
                  <a:srgbClr val="FF0000"/>
                </a:solidFill>
              </a:rPr>
              <a:t>photograph</a:t>
            </a:r>
            <a:r>
              <a:rPr lang="en-US" sz="2600" b="1" dirty="0"/>
              <a:t> </a:t>
            </a:r>
            <a:r>
              <a:rPr lang="en-US" sz="2600" dirty="0"/>
              <a:t>of the person to whom it was issued and is </a:t>
            </a:r>
            <a:r>
              <a:rPr lang="en-US" sz="2600" b="1" dirty="0"/>
              <a:t>issued by</a:t>
            </a:r>
            <a:r>
              <a:rPr lang="en-US" sz="2600" dirty="0"/>
              <a:t>:</a:t>
            </a:r>
          </a:p>
          <a:p>
            <a:pPr marL="0" lvl="0" indent="0">
              <a:buNone/>
            </a:pPr>
            <a:endParaRPr lang="en-US" sz="1100" dirty="0"/>
          </a:p>
          <a:p>
            <a:pPr>
              <a:buClr>
                <a:schemeClr val="tx2"/>
              </a:buClr>
              <a:buFont typeface="Wingdings" panose="05000000000000000000" pitchFamily="2" charset="2"/>
              <a:buChar char="§"/>
            </a:pPr>
            <a:r>
              <a:rPr lang="en-US" sz="2700" dirty="0"/>
              <a:t>The</a:t>
            </a:r>
            <a:r>
              <a:rPr lang="en-US" sz="2700" b="1" dirty="0"/>
              <a:t> </a:t>
            </a:r>
            <a:r>
              <a:rPr lang="en-US" sz="2700" b="1" dirty="0">
                <a:solidFill>
                  <a:srgbClr val="FF0000"/>
                </a:solidFill>
              </a:rPr>
              <a:t>United States</a:t>
            </a:r>
            <a:r>
              <a:rPr lang="en-US" sz="2700" dirty="0"/>
              <a:t>, </a:t>
            </a:r>
          </a:p>
          <a:p>
            <a:pPr>
              <a:buClr>
                <a:schemeClr val="tx2"/>
              </a:buClr>
              <a:buFont typeface="Wingdings" panose="05000000000000000000" pitchFamily="2" charset="2"/>
              <a:buChar char="§"/>
            </a:pPr>
            <a:r>
              <a:rPr lang="en-US" sz="2700" dirty="0"/>
              <a:t>The </a:t>
            </a:r>
            <a:r>
              <a:rPr lang="en-US" sz="2700" b="1" dirty="0"/>
              <a:t>State of </a:t>
            </a:r>
            <a:r>
              <a:rPr lang="en-US" sz="2700" b="1" dirty="0">
                <a:solidFill>
                  <a:srgbClr val="FF0000"/>
                </a:solidFill>
              </a:rPr>
              <a:t>Arkansas</a:t>
            </a:r>
            <a:r>
              <a:rPr lang="en-US" sz="2700" b="1" dirty="0"/>
              <a:t>, </a:t>
            </a:r>
          </a:p>
          <a:p>
            <a:pPr>
              <a:buClr>
                <a:schemeClr val="tx2"/>
              </a:buClr>
              <a:buFont typeface="Wingdings" panose="05000000000000000000" pitchFamily="2" charset="2"/>
              <a:buChar char="§"/>
            </a:pPr>
            <a:r>
              <a:rPr lang="en-US" sz="2700" dirty="0"/>
              <a:t>Any </a:t>
            </a:r>
            <a:r>
              <a:rPr lang="en-US" sz="2700" b="1" dirty="0">
                <a:solidFill>
                  <a:srgbClr val="FF0000"/>
                </a:solidFill>
              </a:rPr>
              <a:t>Postsecondary Educational Institution accredited in the State, </a:t>
            </a:r>
            <a:r>
              <a:rPr lang="en-US" sz="2700" dirty="0"/>
              <a:t>or</a:t>
            </a:r>
          </a:p>
          <a:p>
            <a:pPr>
              <a:buClr>
                <a:schemeClr val="tx2"/>
              </a:buClr>
              <a:buFont typeface="Wingdings" panose="05000000000000000000" pitchFamily="2" charset="2"/>
              <a:buChar char="§"/>
            </a:pPr>
            <a:r>
              <a:rPr lang="en-US" sz="2700" dirty="0"/>
              <a:t>The </a:t>
            </a:r>
            <a:r>
              <a:rPr lang="en-US" sz="2700" b="1" dirty="0">
                <a:solidFill>
                  <a:srgbClr val="FF0000"/>
                </a:solidFill>
              </a:rPr>
              <a:t>County Clerk</a:t>
            </a:r>
            <a:endParaRPr lang="en-US" sz="1600" dirty="0"/>
          </a:p>
          <a:p>
            <a:pPr lvl="1">
              <a:buClr>
                <a:schemeClr val="tx2"/>
              </a:buClr>
              <a:buFont typeface="Wingdings" panose="05000000000000000000" pitchFamily="2" charset="2"/>
              <a:buChar char="§"/>
            </a:pPr>
            <a:r>
              <a:rPr lang="en-US" sz="2000" dirty="0"/>
              <a:t>If the Photo ID displays an expiration date, it must either be </a:t>
            </a:r>
            <a:r>
              <a:rPr lang="en-US" sz="2000" b="1" dirty="0"/>
              <a:t>current or not expired more than four years before the date of the election </a:t>
            </a:r>
            <a:r>
              <a:rPr lang="en-US" sz="2000" dirty="0"/>
              <a:t>in which the person seeks to vote</a:t>
            </a:r>
          </a:p>
        </p:txBody>
      </p:sp>
      <p:sp>
        <p:nvSpPr>
          <p:cNvPr id="5" name="Title 1"/>
          <p:cNvSpPr txBox="1">
            <a:spLocks/>
          </p:cNvSpPr>
          <p:nvPr/>
        </p:nvSpPr>
        <p:spPr>
          <a:xfrm>
            <a:off x="647231" y="161318"/>
            <a:ext cx="7773338" cy="82928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cap="none" dirty="0">
                <a:solidFill>
                  <a:srgbClr val="0000CC"/>
                </a:solidFill>
                <a:latin typeface="+mn-lt"/>
              </a:rPr>
              <a:t>Requirements for the Photo ID</a:t>
            </a:r>
          </a:p>
          <a:p>
            <a:pPr algn="ctr"/>
            <a:r>
              <a:rPr lang="en-US" sz="2800" b="1" cap="none" dirty="0">
                <a:solidFill>
                  <a:srgbClr val="0000CC"/>
                </a:solidFill>
                <a:latin typeface="+mn-lt"/>
              </a:rPr>
              <a:t>Step 5-6 </a:t>
            </a:r>
            <a:r>
              <a:rPr lang="en-US" sz="2800" b="1" dirty="0">
                <a:solidFill>
                  <a:srgbClr val="0000CC"/>
                </a:solidFill>
              </a:rPr>
              <a:t>(</a:t>
            </a:r>
            <a:r>
              <a:rPr lang="en-US" sz="2800" b="1" cap="none" dirty="0">
                <a:solidFill>
                  <a:srgbClr val="0000CC"/>
                </a:solidFill>
              </a:rPr>
              <a:t>Supplemental</a:t>
            </a:r>
            <a:r>
              <a:rPr lang="en-US" sz="2800" b="1" dirty="0">
                <a:solidFill>
                  <a:srgbClr val="0000CC"/>
                </a:solidFill>
              </a:rPr>
              <a:t>)</a:t>
            </a:r>
            <a:r>
              <a:rPr lang="en-US" sz="2800" b="1" dirty="0">
                <a:solidFill>
                  <a:srgbClr val="0000CC"/>
                </a:solidFill>
                <a:latin typeface="+mn-lt"/>
              </a:rPr>
              <a:t> p.23</a:t>
            </a:r>
            <a:endParaRPr lang="en-US" sz="2800" b="1" dirty="0">
              <a:latin typeface="+mn-lt"/>
            </a:endParaRPr>
          </a:p>
        </p:txBody>
      </p:sp>
    </p:spTree>
    <p:extLst>
      <p:ext uri="{BB962C8B-B14F-4D97-AF65-F5344CB8AC3E}">
        <p14:creationId xmlns:p14="http://schemas.microsoft.com/office/powerpoint/2010/main" val="6385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331" y="210764"/>
            <a:ext cx="7773338" cy="73577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cap="none" dirty="0">
                <a:solidFill>
                  <a:srgbClr val="0000CC"/>
                </a:solidFill>
              </a:rPr>
              <a:t>Requirements for the Photo ID</a:t>
            </a:r>
          </a:p>
          <a:p>
            <a:pPr algn="ctr"/>
            <a:r>
              <a:rPr lang="en-US" sz="2800" b="1" dirty="0">
                <a:solidFill>
                  <a:srgbClr val="0000CC"/>
                </a:solidFill>
              </a:rPr>
              <a:t>Step 5-6 (</a:t>
            </a:r>
            <a:r>
              <a:rPr lang="en-US" sz="2800" b="1" cap="none" dirty="0">
                <a:solidFill>
                  <a:srgbClr val="0000CC"/>
                </a:solidFill>
              </a:rPr>
              <a:t>Supplemental</a:t>
            </a:r>
            <a:r>
              <a:rPr lang="en-US" sz="2800" b="1" dirty="0">
                <a:solidFill>
                  <a:srgbClr val="0000CC"/>
                </a:solidFill>
              </a:rPr>
              <a:t>) p.23</a:t>
            </a:r>
            <a:endParaRPr lang="en-US" sz="2800" b="1" dirty="0"/>
          </a:p>
        </p:txBody>
      </p:sp>
      <p:sp>
        <p:nvSpPr>
          <p:cNvPr id="6" name="Rectangle 5"/>
          <p:cNvSpPr/>
          <p:nvPr/>
        </p:nvSpPr>
        <p:spPr>
          <a:xfrm>
            <a:off x="152400" y="990600"/>
            <a:ext cx="8839200" cy="5724644"/>
          </a:xfrm>
          <a:prstGeom prst="rect">
            <a:avLst/>
          </a:prstGeom>
        </p:spPr>
        <p:txBody>
          <a:bodyPr wrap="square">
            <a:spAutoFit/>
          </a:bodyPr>
          <a:lstStyle/>
          <a:p>
            <a:pPr>
              <a:spcBef>
                <a:spcPts val="600"/>
              </a:spcBef>
            </a:pPr>
            <a:r>
              <a:rPr lang="en-US" sz="2500" b="1" dirty="0">
                <a:solidFill>
                  <a:srgbClr val="000000"/>
                </a:solidFill>
              </a:rPr>
              <a:t>Examples of acceptable Voter IDs include </a:t>
            </a:r>
            <a:r>
              <a:rPr lang="en-US" sz="1900" dirty="0">
                <a:solidFill>
                  <a:srgbClr val="000000"/>
                </a:solidFill>
              </a:rPr>
              <a:t>(but are not limited to): </a:t>
            </a:r>
          </a:p>
          <a:p>
            <a:pPr marL="342900" indent="-342900">
              <a:spcBef>
                <a:spcPts val="600"/>
              </a:spcBef>
              <a:buFont typeface="Wingdings" panose="05000000000000000000" pitchFamily="2" charset="2"/>
              <a:buChar char="ü"/>
            </a:pPr>
            <a:r>
              <a:rPr lang="en-US" sz="2300" dirty="0">
                <a:solidFill>
                  <a:srgbClr val="000000"/>
                </a:solidFill>
              </a:rPr>
              <a:t>An Arkansas driver’s license; </a:t>
            </a:r>
          </a:p>
          <a:p>
            <a:pPr marL="342900" indent="-342900">
              <a:buFont typeface="Wingdings" panose="05000000000000000000" pitchFamily="2" charset="2"/>
              <a:buChar char="ü"/>
            </a:pPr>
            <a:r>
              <a:rPr lang="en-US" sz="2300" dirty="0">
                <a:solidFill>
                  <a:srgbClr val="000000"/>
                </a:solidFill>
              </a:rPr>
              <a:t>A concealed carry handgun license; </a:t>
            </a:r>
          </a:p>
          <a:p>
            <a:pPr marL="342900" indent="-342900">
              <a:buFont typeface="Wingdings" panose="05000000000000000000" pitchFamily="2" charset="2"/>
              <a:buChar char="ü"/>
            </a:pPr>
            <a:r>
              <a:rPr lang="en-US" sz="2300" dirty="0">
                <a:solidFill>
                  <a:srgbClr val="000000"/>
                </a:solidFill>
              </a:rPr>
              <a:t>A US passport; </a:t>
            </a:r>
          </a:p>
          <a:p>
            <a:pPr marL="342900" indent="-342900">
              <a:buFont typeface="Wingdings" panose="05000000000000000000" pitchFamily="2" charset="2"/>
              <a:buChar char="ü"/>
            </a:pPr>
            <a:r>
              <a:rPr lang="en-US" sz="2300" dirty="0">
                <a:solidFill>
                  <a:srgbClr val="000000"/>
                </a:solidFill>
              </a:rPr>
              <a:t>An employee badge or ID document issued by the </a:t>
            </a:r>
            <a:r>
              <a:rPr lang="en-US" sz="2300" dirty="0"/>
              <a:t>State</a:t>
            </a:r>
            <a:r>
              <a:rPr lang="en-US" sz="2300" b="1" dirty="0">
                <a:solidFill>
                  <a:srgbClr val="C00000"/>
                </a:solidFill>
              </a:rPr>
              <a:t> </a:t>
            </a:r>
            <a:r>
              <a:rPr lang="en-US" sz="2300" dirty="0">
                <a:solidFill>
                  <a:srgbClr val="000000"/>
                </a:solidFill>
              </a:rPr>
              <a:t>of </a:t>
            </a:r>
            <a:r>
              <a:rPr lang="en-US" sz="2300" b="1" dirty="0">
                <a:solidFill>
                  <a:srgbClr val="C00000"/>
                </a:solidFill>
              </a:rPr>
              <a:t>Arkansas</a:t>
            </a:r>
            <a:r>
              <a:rPr lang="en-US" sz="2300" dirty="0">
                <a:solidFill>
                  <a:srgbClr val="000000"/>
                </a:solidFill>
              </a:rPr>
              <a:t>, the </a:t>
            </a:r>
            <a:r>
              <a:rPr lang="en-US" sz="2300" b="1" dirty="0">
                <a:solidFill>
                  <a:srgbClr val="C00000"/>
                </a:solidFill>
              </a:rPr>
              <a:t>federal government, </a:t>
            </a:r>
            <a:r>
              <a:rPr lang="en-US" sz="2300" dirty="0">
                <a:solidFill>
                  <a:srgbClr val="000000"/>
                </a:solidFill>
              </a:rPr>
              <a:t>or a </a:t>
            </a:r>
            <a:r>
              <a:rPr lang="en-US" sz="2300" b="1" dirty="0">
                <a:solidFill>
                  <a:srgbClr val="C00000"/>
                </a:solidFill>
              </a:rPr>
              <a:t>postsecondary educational institution located in Arkansas</a:t>
            </a:r>
            <a:r>
              <a:rPr lang="en-US" sz="2300" dirty="0">
                <a:solidFill>
                  <a:srgbClr val="000000"/>
                </a:solidFill>
              </a:rPr>
              <a:t>; </a:t>
            </a:r>
          </a:p>
          <a:p>
            <a:pPr marL="342900" indent="-342900">
              <a:buFont typeface="Wingdings" panose="05000000000000000000" pitchFamily="2" charset="2"/>
              <a:buChar char="ü"/>
            </a:pPr>
            <a:r>
              <a:rPr lang="en-US" sz="2300" dirty="0">
                <a:solidFill>
                  <a:srgbClr val="000000"/>
                </a:solidFill>
              </a:rPr>
              <a:t>A US military ID document; </a:t>
            </a:r>
          </a:p>
          <a:p>
            <a:pPr marL="342900" indent="-342900">
              <a:buFont typeface="Wingdings" panose="05000000000000000000" pitchFamily="2" charset="2"/>
              <a:buChar char="ü"/>
            </a:pPr>
            <a:r>
              <a:rPr lang="en-US" sz="2300" dirty="0">
                <a:solidFill>
                  <a:srgbClr val="000000"/>
                </a:solidFill>
              </a:rPr>
              <a:t>A </a:t>
            </a:r>
            <a:r>
              <a:rPr lang="en-US" sz="2300" b="1" dirty="0">
                <a:solidFill>
                  <a:srgbClr val="C00000"/>
                </a:solidFill>
              </a:rPr>
              <a:t>student </a:t>
            </a:r>
            <a:r>
              <a:rPr lang="en-US" sz="2300" dirty="0">
                <a:solidFill>
                  <a:srgbClr val="000000"/>
                </a:solidFill>
              </a:rPr>
              <a:t>ID card issued by a postsecondary educational institution; </a:t>
            </a:r>
          </a:p>
          <a:p>
            <a:pPr marL="342900" indent="-342900">
              <a:buFont typeface="Wingdings" panose="05000000000000000000" pitchFamily="2" charset="2"/>
              <a:buChar char="ü"/>
            </a:pPr>
            <a:r>
              <a:rPr lang="en-US" sz="2300" dirty="0">
                <a:solidFill>
                  <a:srgbClr val="000000"/>
                </a:solidFill>
              </a:rPr>
              <a:t>A public assistance ID card; or </a:t>
            </a:r>
          </a:p>
          <a:p>
            <a:pPr marL="342900" indent="-342900">
              <a:buFont typeface="Wingdings" panose="05000000000000000000" pitchFamily="2" charset="2"/>
              <a:buChar char="ü"/>
            </a:pPr>
            <a:r>
              <a:rPr lang="en-US" sz="2300" dirty="0">
                <a:solidFill>
                  <a:srgbClr val="000000"/>
                </a:solidFill>
              </a:rPr>
              <a:t>A voter ID card issued by the county clerk. </a:t>
            </a:r>
          </a:p>
          <a:p>
            <a:pPr marL="342900" indent="-342900">
              <a:spcBef>
                <a:spcPts val="600"/>
              </a:spcBef>
              <a:buFont typeface="Wingdings" panose="05000000000000000000" pitchFamily="2" charset="2"/>
              <a:buChar char="ü"/>
            </a:pPr>
            <a:endParaRPr lang="en-US" sz="400" dirty="0">
              <a:solidFill>
                <a:srgbClr val="000000"/>
              </a:solidFill>
            </a:endParaRPr>
          </a:p>
          <a:p>
            <a:pPr marL="342900" indent="-342900">
              <a:spcBef>
                <a:spcPts val="600"/>
              </a:spcBef>
              <a:buFont typeface="Wingdings" panose="05000000000000000000" pitchFamily="2" charset="2"/>
              <a:buChar char="ü"/>
            </a:pPr>
            <a:endParaRPr lang="en-US" sz="400" dirty="0">
              <a:solidFill>
                <a:srgbClr val="000000"/>
              </a:solidFill>
            </a:endParaRPr>
          </a:p>
          <a:p>
            <a:pPr marL="514350" lvl="1" indent="-228600">
              <a:buFont typeface="Wingdings" panose="05000000000000000000" pitchFamily="2" charset="2"/>
              <a:buChar char="§"/>
            </a:pPr>
            <a:r>
              <a:rPr lang="en-US" sz="2200" b="1" dirty="0">
                <a:solidFill>
                  <a:srgbClr val="FF0000"/>
                </a:solidFill>
              </a:rPr>
              <a:t>EXCEPTION</a:t>
            </a:r>
            <a:r>
              <a:rPr lang="en-US" sz="2200" b="1" dirty="0"/>
              <a:t>: </a:t>
            </a:r>
            <a:r>
              <a:rPr lang="en-US" sz="2200" dirty="0"/>
              <a:t>Voters who live in a long-term or residential care facility licensed by the state may show </a:t>
            </a:r>
            <a:r>
              <a:rPr lang="en-US" sz="2200" b="1" dirty="0"/>
              <a:t>documentation from the administrator (Documentation of Residency) </a:t>
            </a:r>
            <a:r>
              <a:rPr lang="en-US" sz="2200" dirty="0"/>
              <a:t>attesting that the voter is a resident of the facility</a:t>
            </a:r>
          </a:p>
        </p:txBody>
      </p:sp>
    </p:spTree>
    <p:extLst>
      <p:ext uri="{BB962C8B-B14F-4D97-AF65-F5344CB8AC3E}">
        <p14:creationId xmlns:p14="http://schemas.microsoft.com/office/powerpoint/2010/main" val="16446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CUMENTATION OF RESIDENCY.PDF - Adobe Acrobat Pro DC">
            <a:extLst>
              <a:ext uri="{FF2B5EF4-FFF2-40B4-BE49-F238E27FC236}">
                <a16:creationId xmlns:a16="http://schemas.microsoft.com/office/drawing/2014/main" id="{8D93BE97-6BC8-4164-AD31-4964B7513FA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13" t="10304" r="25001"/>
          <a:stretch/>
        </p:blipFill>
        <p:spPr>
          <a:xfrm>
            <a:off x="838200" y="76200"/>
            <a:ext cx="7619999" cy="6680408"/>
          </a:xfrm>
        </p:spPr>
      </p:pic>
      <p:sp>
        <p:nvSpPr>
          <p:cNvPr id="4" name="Slide Number Placeholder 3">
            <a:extLst>
              <a:ext uri="{FF2B5EF4-FFF2-40B4-BE49-F238E27FC236}">
                <a16:creationId xmlns:a16="http://schemas.microsoft.com/office/drawing/2014/main" id="{11BB2199-AEB5-42B5-AFC4-81BBF1062CA5}"/>
              </a:ext>
            </a:extLst>
          </p:cNvPr>
          <p:cNvSpPr>
            <a:spLocks noGrp="1"/>
          </p:cNvSpPr>
          <p:nvPr>
            <p:ph type="sldNum" sz="quarter" idx="12"/>
          </p:nvPr>
        </p:nvSpPr>
        <p:spPr/>
        <p:txBody>
          <a:bodyPr/>
          <a:lstStyle/>
          <a:p>
            <a:fld id="{35365B84-0BB5-47E8-AC19-1D9532A9236D}" type="slidenum">
              <a:rPr lang="en-US" smtClean="0"/>
              <a:pPr/>
              <a:t>23</a:t>
            </a:fld>
            <a:endParaRPr lang="en-US" dirty="0"/>
          </a:p>
        </p:txBody>
      </p:sp>
    </p:spTree>
    <p:extLst>
      <p:ext uri="{BB962C8B-B14F-4D97-AF65-F5344CB8AC3E}">
        <p14:creationId xmlns:p14="http://schemas.microsoft.com/office/powerpoint/2010/main" val="11695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31" y="8918"/>
            <a:ext cx="7773338" cy="829282"/>
          </a:xfrm>
        </p:spPr>
        <p:txBody>
          <a:bodyPr>
            <a:noAutofit/>
          </a:bodyPr>
          <a:lstStyle/>
          <a:p>
            <a:r>
              <a:rPr lang="en-US" sz="2800" b="1" dirty="0">
                <a:solidFill>
                  <a:srgbClr val="0000CC"/>
                </a:solidFill>
                <a:latin typeface="+mn-lt"/>
              </a:rPr>
              <a:t>Assessing Validity of ID</a:t>
            </a:r>
            <a:br>
              <a:rPr lang="en-US" sz="2800" b="1" dirty="0">
                <a:solidFill>
                  <a:srgbClr val="0000CC"/>
                </a:solidFill>
                <a:latin typeface="+mn-lt"/>
              </a:rPr>
            </a:br>
            <a:r>
              <a:rPr lang="en-US" sz="2800" b="1" dirty="0">
                <a:solidFill>
                  <a:srgbClr val="0000CC"/>
                </a:solidFill>
                <a:latin typeface="+mn-lt"/>
              </a:rPr>
              <a:t> </a:t>
            </a:r>
            <a:r>
              <a:rPr lang="en-US" sz="2800" b="1" dirty="0">
                <a:solidFill>
                  <a:srgbClr val="0000CC"/>
                </a:solidFill>
              </a:rPr>
              <a:t>Step 5-6 (Supplemental) P.35</a:t>
            </a:r>
            <a:endParaRPr lang="en-US" sz="2800" b="1" dirty="0">
              <a:latin typeface="+mn-lt"/>
            </a:endParaRPr>
          </a:p>
        </p:txBody>
      </p:sp>
      <p:sp>
        <p:nvSpPr>
          <p:cNvPr id="3" name="Content Placeholder 2"/>
          <p:cNvSpPr>
            <a:spLocks noGrp="1"/>
          </p:cNvSpPr>
          <p:nvPr>
            <p:ph sz="quarter" idx="4294967295"/>
          </p:nvPr>
        </p:nvSpPr>
        <p:spPr>
          <a:xfrm>
            <a:off x="182955" y="914400"/>
            <a:ext cx="8778089" cy="6201623"/>
          </a:xfrm>
        </p:spPr>
        <p:txBody>
          <a:bodyPr>
            <a:noAutofit/>
          </a:bodyPr>
          <a:lstStyle/>
          <a:p>
            <a:pPr marL="0" indent="0">
              <a:buNone/>
            </a:pPr>
            <a:r>
              <a:rPr lang="en-US" sz="2200" dirty="0"/>
              <a:t>The poll worker must:</a:t>
            </a:r>
          </a:p>
          <a:p>
            <a:pPr lvl="0">
              <a:spcBef>
                <a:spcPts val="400"/>
              </a:spcBef>
              <a:spcAft>
                <a:spcPts val="400"/>
              </a:spcAft>
              <a:buClr>
                <a:schemeClr val="tx2"/>
              </a:buClr>
              <a:buFont typeface="Wingdings" panose="05000000000000000000" pitchFamily="2" charset="2"/>
              <a:buChar char="Ø"/>
            </a:pPr>
            <a:r>
              <a:rPr lang="en-US" sz="2200" dirty="0"/>
              <a:t>Verify that the </a:t>
            </a:r>
            <a:r>
              <a:rPr lang="en-US" sz="2200" b="1" dirty="0">
                <a:solidFill>
                  <a:srgbClr val="FF0000"/>
                </a:solidFill>
              </a:rPr>
              <a:t>name on the ID is consistent</a:t>
            </a:r>
            <a:r>
              <a:rPr lang="en-US" sz="2200" dirty="0">
                <a:solidFill>
                  <a:srgbClr val="FF0000"/>
                </a:solidFill>
              </a:rPr>
              <a:t> </a:t>
            </a:r>
            <a:r>
              <a:rPr lang="en-US" sz="2200" dirty="0"/>
              <a:t>with the name in the Poll Book while </a:t>
            </a:r>
            <a:r>
              <a:rPr lang="en-US" sz="2200" b="1" dirty="0">
                <a:solidFill>
                  <a:srgbClr val="0000CC"/>
                </a:solidFill>
              </a:rPr>
              <a:t>allowing for </a:t>
            </a:r>
            <a:r>
              <a:rPr lang="en-US" sz="2200" dirty="0"/>
              <a:t>abbreviations, nicknames, and name changes;</a:t>
            </a:r>
          </a:p>
          <a:p>
            <a:pPr lvl="0">
              <a:spcBef>
                <a:spcPts val="400"/>
              </a:spcBef>
              <a:spcAft>
                <a:spcPts val="400"/>
              </a:spcAft>
              <a:buClr>
                <a:schemeClr val="tx2"/>
              </a:buClr>
              <a:buFont typeface="Wingdings" panose="05000000000000000000" pitchFamily="2" charset="2"/>
              <a:buChar char="Ø"/>
            </a:pPr>
            <a:r>
              <a:rPr lang="en-US" sz="2200" dirty="0"/>
              <a:t>If the name is consistent, </a:t>
            </a:r>
            <a:r>
              <a:rPr lang="en-US" sz="2200" b="1" dirty="0">
                <a:solidFill>
                  <a:srgbClr val="FF0000"/>
                </a:solidFill>
              </a:rPr>
              <a:t>compare the photograph </a:t>
            </a:r>
            <a:r>
              <a:rPr lang="en-US" sz="2200" dirty="0"/>
              <a:t>to the voter to determine whether the voter is the person depicted in the photograph </a:t>
            </a:r>
            <a:r>
              <a:rPr lang="en-US" sz="2200" b="1" dirty="0">
                <a:solidFill>
                  <a:srgbClr val="0000CC"/>
                </a:solidFill>
              </a:rPr>
              <a:t>while considering changes </a:t>
            </a:r>
            <a:r>
              <a:rPr lang="en-US" sz="2200" dirty="0"/>
              <a:t>in hair color, glasses, facial hair, cosmetics, weight, age, injury, and other physical characteristics;</a:t>
            </a:r>
          </a:p>
          <a:p>
            <a:pPr lvl="0">
              <a:spcBef>
                <a:spcPts val="400"/>
              </a:spcBef>
              <a:spcAft>
                <a:spcPts val="400"/>
              </a:spcAft>
              <a:buClr>
                <a:schemeClr val="tx2"/>
              </a:buClr>
              <a:buFont typeface="Wingdings" panose="05000000000000000000" pitchFamily="2" charset="2"/>
              <a:buChar char="Ø"/>
            </a:pPr>
            <a:r>
              <a:rPr lang="en-US" sz="2200" dirty="0"/>
              <a:t>If the poll worker is </a:t>
            </a:r>
            <a:r>
              <a:rPr lang="en-US" sz="2200" b="1" dirty="0">
                <a:solidFill>
                  <a:srgbClr val="FF0000"/>
                </a:solidFill>
              </a:rPr>
              <a:t>satisfied</a:t>
            </a:r>
            <a:r>
              <a:rPr lang="en-US" sz="2200" dirty="0"/>
              <a:t> that the voter is the person depicted in the photograph and the name is consistent with the name in the Poll Book, then issue the voter a </a:t>
            </a:r>
            <a:r>
              <a:rPr lang="en-US" sz="2200" b="1" dirty="0">
                <a:solidFill>
                  <a:srgbClr val="FF0000"/>
                </a:solidFill>
              </a:rPr>
              <a:t>regular</a:t>
            </a:r>
            <a:r>
              <a:rPr lang="en-US" sz="2200" dirty="0"/>
              <a:t> ballot;</a:t>
            </a:r>
          </a:p>
          <a:p>
            <a:pPr lvl="0">
              <a:spcBef>
                <a:spcPts val="400"/>
              </a:spcBef>
              <a:spcAft>
                <a:spcPts val="400"/>
              </a:spcAft>
              <a:buClr>
                <a:schemeClr val="tx2"/>
              </a:buClr>
              <a:buFont typeface="Wingdings" panose="05000000000000000000" pitchFamily="2" charset="2"/>
              <a:buChar char="Ø"/>
            </a:pPr>
            <a:r>
              <a:rPr lang="en-US" sz="2200" dirty="0"/>
              <a:t>If the voter’s </a:t>
            </a:r>
            <a:r>
              <a:rPr lang="en-US" sz="2200" b="1" dirty="0">
                <a:solidFill>
                  <a:srgbClr val="FF0000"/>
                </a:solidFill>
              </a:rPr>
              <a:t>name has changed, </a:t>
            </a:r>
            <a:r>
              <a:rPr lang="en-US" sz="2200" b="1" dirty="0"/>
              <a:t>or is different </a:t>
            </a:r>
            <a:r>
              <a:rPr lang="en-US" sz="2200" dirty="0"/>
              <a:t>from the name in the Poll Book or the name as stated by the voter, but the poll worker is</a:t>
            </a:r>
            <a:r>
              <a:rPr lang="en-US" sz="2200" b="1" dirty="0">
                <a:solidFill>
                  <a:srgbClr val="FF0000"/>
                </a:solidFill>
              </a:rPr>
              <a:t> satisfied </a:t>
            </a:r>
            <a:r>
              <a:rPr lang="en-US" sz="2200" dirty="0"/>
              <a:t>that the voter is the person depicted in the photograph, issue the person a </a:t>
            </a:r>
            <a:r>
              <a:rPr lang="en-US" sz="2200" b="1" dirty="0">
                <a:solidFill>
                  <a:srgbClr val="FF0000"/>
                </a:solidFill>
              </a:rPr>
              <a:t>regular </a:t>
            </a:r>
            <a:r>
              <a:rPr lang="en-US" sz="2200" dirty="0"/>
              <a:t>ballot </a:t>
            </a:r>
            <a:r>
              <a:rPr lang="en-US" sz="2200" b="1" dirty="0">
                <a:solidFill>
                  <a:srgbClr val="FF0000"/>
                </a:solidFill>
              </a:rPr>
              <a:t>after</a:t>
            </a:r>
            <a:r>
              <a:rPr lang="en-US" sz="2200" dirty="0"/>
              <a:t> the voter completes a voter registration application for the purpose of updating the voter’s information.</a:t>
            </a:r>
          </a:p>
        </p:txBody>
      </p:sp>
    </p:spTree>
    <p:extLst>
      <p:ext uri="{BB962C8B-B14F-4D97-AF65-F5344CB8AC3E}">
        <p14:creationId xmlns:p14="http://schemas.microsoft.com/office/powerpoint/2010/main" val="4442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762000"/>
          </a:xfrm>
        </p:spPr>
        <p:txBody>
          <a:bodyPr>
            <a:noAutofit/>
          </a:bodyPr>
          <a:lstStyle/>
          <a:p>
            <a:r>
              <a:rPr lang="en-US" sz="2800" b="1" dirty="0">
                <a:solidFill>
                  <a:srgbClr val="0000CC"/>
                </a:solidFill>
              </a:rPr>
              <a:t>Assessing Validity of ID</a:t>
            </a:r>
            <a:br>
              <a:rPr lang="en-US" sz="2800" b="1" dirty="0">
                <a:solidFill>
                  <a:srgbClr val="0000CC"/>
                </a:solidFill>
              </a:rPr>
            </a:br>
            <a:r>
              <a:rPr lang="en-US" sz="2800" b="1" dirty="0">
                <a:solidFill>
                  <a:srgbClr val="0000CC"/>
                </a:solidFill>
              </a:rPr>
              <a:t> Step 5-6 (Supplemental) P.35</a:t>
            </a:r>
            <a:endParaRPr lang="en-US" sz="2800" b="1" dirty="0">
              <a:latin typeface="+mn-lt"/>
            </a:endParaRPr>
          </a:p>
        </p:txBody>
      </p:sp>
      <p:sp>
        <p:nvSpPr>
          <p:cNvPr id="5" name="Content Placeholder 2"/>
          <p:cNvSpPr>
            <a:spLocks noGrp="1"/>
          </p:cNvSpPr>
          <p:nvPr>
            <p:ph idx="1"/>
          </p:nvPr>
        </p:nvSpPr>
        <p:spPr>
          <a:xfrm>
            <a:off x="244444" y="1143000"/>
            <a:ext cx="8655112" cy="6061290"/>
          </a:xfrm>
        </p:spPr>
        <p:txBody>
          <a:bodyPr>
            <a:noAutofit/>
          </a:bodyPr>
          <a:lstStyle/>
          <a:p>
            <a:pPr marL="0" indent="0">
              <a:buNone/>
            </a:pPr>
            <a:endParaRPr lang="en-US" sz="500" b="1" dirty="0"/>
          </a:p>
          <a:p>
            <a:pPr>
              <a:buClr>
                <a:schemeClr val="tx2"/>
              </a:buClr>
              <a:buFont typeface="Wingdings" panose="05000000000000000000" pitchFamily="2" charset="2"/>
              <a:buChar char="Ø"/>
            </a:pPr>
            <a:r>
              <a:rPr lang="en-US" sz="2600" dirty="0"/>
              <a:t>If the poll worker determines that the ID does not depict the      voter, or the name is not similar, the voter is referred to the </a:t>
            </a:r>
            <a:r>
              <a:rPr lang="en-US" sz="2600" b="1" dirty="0"/>
              <a:t>Election Judge </a:t>
            </a:r>
            <a:r>
              <a:rPr lang="en-US" sz="2600" dirty="0"/>
              <a:t>of the poll</a:t>
            </a:r>
          </a:p>
          <a:p>
            <a:pPr>
              <a:buClr>
                <a:schemeClr val="tx2"/>
              </a:buClr>
              <a:buFont typeface="Wingdings" panose="05000000000000000000" pitchFamily="2" charset="2"/>
              <a:buChar char="Ø"/>
            </a:pPr>
            <a:r>
              <a:rPr lang="en-US" sz="2600" dirty="0"/>
              <a:t>The </a:t>
            </a:r>
            <a:r>
              <a:rPr lang="en-US" sz="2600" b="1" dirty="0"/>
              <a:t>Election Judge </a:t>
            </a:r>
            <a:r>
              <a:rPr lang="en-US" sz="2600" dirty="0"/>
              <a:t>shall:</a:t>
            </a:r>
          </a:p>
          <a:p>
            <a:pPr lvl="1">
              <a:buClr>
                <a:schemeClr val="tx2"/>
              </a:buClr>
              <a:buFont typeface="Wingdings" panose="05000000000000000000" pitchFamily="2" charset="2"/>
              <a:buChar char="Ø"/>
            </a:pPr>
            <a:r>
              <a:rPr lang="en-US" sz="2600" dirty="0"/>
              <a:t>Compare the name of the voter to the PVR</a:t>
            </a:r>
          </a:p>
          <a:p>
            <a:pPr lvl="1">
              <a:buClr>
                <a:schemeClr val="tx2"/>
              </a:buClr>
              <a:buFont typeface="Wingdings" panose="05000000000000000000" pitchFamily="2" charset="2"/>
              <a:buChar char="Ø"/>
            </a:pPr>
            <a:r>
              <a:rPr lang="en-US" sz="2600" dirty="0"/>
              <a:t>Compare the photo to the voter</a:t>
            </a:r>
          </a:p>
          <a:p>
            <a:pPr>
              <a:buClr>
                <a:schemeClr val="tx2"/>
              </a:buClr>
              <a:buFont typeface="Wingdings" panose="05000000000000000000" pitchFamily="2" charset="2"/>
              <a:buChar char="Ø"/>
            </a:pPr>
            <a:r>
              <a:rPr lang="en-US" sz="2600" dirty="0"/>
              <a:t>The </a:t>
            </a:r>
            <a:r>
              <a:rPr lang="en-US" sz="2600" b="1" dirty="0"/>
              <a:t>Election Judge </a:t>
            </a:r>
            <a:r>
              <a:rPr lang="en-US" sz="2600" b="1" u="sng" dirty="0">
                <a:solidFill>
                  <a:srgbClr val="C00000"/>
                </a:solidFill>
              </a:rPr>
              <a:t>shall resolve any marginal cases in favor of the voter</a:t>
            </a:r>
          </a:p>
          <a:p>
            <a:pPr>
              <a:buClr>
                <a:schemeClr val="tx2"/>
              </a:buClr>
              <a:buFont typeface="Wingdings" panose="05000000000000000000" pitchFamily="2" charset="2"/>
              <a:buChar char="Ø"/>
            </a:pPr>
            <a:r>
              <a:rPr lang="en-US" sz="2600" dirty="0"/>
              <a:t>If the </a:t>
            </a:r>
            <a:r>
              <a:rPr lang="en-US" sz="2600" b="1" dirty="0"/>
              <a:t>Election Judge </a:t>
            </a:r>
            <a:r>
              <a:rPr lang="en-US" sz="2600" dirty="0"/>
              <a:t>determines that the ID does not depict the voter then the voter is offered a </a:t>
            </a:r>
            <a:r>
              <a:rPr lang="en-US" sz="2600" b="1" dirty="0"/>
              <a:t>Provisional Ballot</a:t>
            </a:r>
          </a:p>
          <a:p>
            <a:pPr marL="0" indent="0">
              <a:buNone/>
            </a:pPr>
            <a:endParaRPr lang="en-US" sz="2400" b="1" dirty="0"/>
          </a:p>
        </p:txBody>
      </p:sp>
    </p:spTree>
    <p:extLst>
      <p:ext uri="{BB962C8B-B14F-4D97-AF65-F5344CB8AC3E}">
        <p14:creationId xmlns:p14="http://schemas.microsoft.com/office/powerpoint/2010/main" val="13320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C8185D-CB7D-4206-9AC5-213FD93BB81E}"/>
              </a:ext>
            </a:extLst>
          </p:cNvPr>
          <p:cNvPicPr>
            <a:picLocks noChangeAspect="1"/>
          </p:cNvPicPr>
          <p:nvPr/>
        </p:nvPicPr>
        <p:blipFill>
          <a:blip r:embed="rId3"/>
          <a:stretch>
            <a:fillRect/>
          </a:stretch>
        </p:blipFill>
        <p:spPr>
          <a:xfrm>
            <a:off x="2438400" y="2497698"/>
            <a:ext cx="6248400" cy="3878317"/>
          </a:xfrm>
          <a:prstGeom prst="rect">
            <a:avLst/>
          </a:prstGeom>
        </p:spPr>
      </p:pic>
      <p:sp>
        <p:nvSpPr>
          <p:cNvPr id="5" name="Title 4">
            <a:extLst>
              <a:ext uri="{FF2B5EF4-FFF2-40B4-BE49-F238E27FC236}">
                <a16:creationId xmlns:a16="http://schemas.microsoft.com/office/drawing/2014/main" id="{48F2C26E-069F-4449-8A3D-F2E96CB37D67}"/>
              </a:ext>
            </a:extLst>
          </p:cNvPr>
          <p:cNvSpPr>
            <a:spLocks noGrp="1"/>
          </p:cNvSpPr>
          <p:nvPr>
            <p:ph type="title"/>
          </p:nvPr>
        </p:nvSpPr>
        <p:spPr/>
        <p:txBody>
          <a:bodyPr>
            <a:normAutofit/>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7 - P.24</a:t>
            </a:r>
            <a:endParaRPr lang="en-US" dirty="0"/>
          </a:p>
        </p:txBody>
      </p:sp>
      <p:sp>
        <p:nvSpPr>
          <p:cNvPr id="6" name="Content Placeholder 5">
            <a:extLst>
              <a:ext uri="{FF2B5EF4-FFF2-40B4-BE49-F238E27FC236}">
                <a16:creationId xmlns:a16="http://schemas.microsoft.com/office/drawing/2014/main" id="{A4E24F02-559C-46A3-8C27-E245AC7C35A9}"/>
              </a:ext>
            </a:extLst>
          </p:cNvPr>
          <p:cNvSpPr>
            <a:spLocks noGrp="1"/>
          </p:cNvSpPr>
          <p:nvPr>
            <p:ph sz="half" idx="1"/>
          </p:nvPr>
        </p:nvSpPr>
        <p:spPr>
          <a:xfrm>
            <a:off x="457200" y="1393850"/>
            <a:ext cx="8001000" cy="1143001"/>
          </a:xfrm>
        </p:spPr>
        <p:txBody>
          <a:bodyPr>
            <a:normAutofit/>
          </a:bodyPr>
          <a:lstStyle/>
          <a:p>
            <a:r>
              <a:rPr lang="en-US" b="1" dirty="0">
                <a:solidFill>
                  <a:srgbClr val="0000CC"/>
                </a:solidFill>
              </a:rPr>
              <a:t>Step 7: </a:t>
            </a:r>
            <a:r>
              <a:rPr lang="en-US" dirty="0"/>
              <a:t>Select the “ID Provided/Issue Regular Ballot” box on the PVR List</a:t>
            </a:r>
          </a:p>
          <a:p>
            <a:endParaRPr lang="en-US" dirty="0"/>
          </a:p>
          <a:p>
            <a:endParaRPr lang="en-US" dirty="0"/>
          </a:p>
        </p:txBody>
      </p:sp>
      <p:sp>
        <p:nvSpPr>
          <p:cNvPr id="4" name="Slide Number Placeholder 3">
            <a:extLst>
              <a:ext uri="{FF2B5EF4-FFF2-40B4-BE49-F238E27FC236}">
                <a16:creationId xmlns:a16="http://schemas.microsoft.com/office/drawing/2014/main" id="{7A14F0BB-3F35-49A4-BD55-691B28629FF6}"/>
              </a:ext>
            </a:extLst>
          </p:cNvPr>
          <p:cNvSpPr>
            <a:spLocks noGrp="1"/>
          </p:cNvSpPr>
          <p:nvPr>
            <p:ph type="sldNum" sz="quarter" idx="12"/>
          </p:nvPr>
        </p:nvSpPr>
        <p:spPr/>
        <p:txBody>
          <a:bodyPr/>
          <a:lstStyle/>
          <a:p>
            <a:fld id="{35365B84-0BB5-47E8-AC19-1D9532A9236D}" type="slidenum">
              <a:rPr lang="en-US" smtClean="0"/>
              <a:pPr/>
              <a:t>26</a:t>
            </a:fld>
            <a:endParaRPr lang="en-US" dirty="0"/>
          </a:p>
        </p:txBody>
      </p:sp>
      <p:sp>
        <p:nvSpPr>
          <p:cNvPr id="10" name="Arrow: Down 9">
            <a:extLst>
              <a:ext uri="{FF2B5EF4-FFF2-40B4-BE49-F238E27FC236}">
                <a16:creationId xmlns:a16="http://schemas.microsoft.com/office/drawing/2014/main" id="{08C50073-54C0-4B12-86B0-762C408F10B0}"/>
              </a:ext>
            </a:extLst>
          </p:cNvPr>
          <p:cNvSpPr/>
          <p:nvPr/>
        </p:nvSpPr>
        <p:spPr>
          <a:xfrm rot="16200000">
            <a:off x="1485900" y="5219700"/>
            <a:ext cx="533400" cy="1524000"/>
          </a:xfrm>
          <a:prstGeom prst="downArrow">
            <a:avLst>
              <a:gd name="adj1" fmla="val 50000"/>
              <a:gd name="adj2" fmla="val 8055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00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F862-66DD-4828-9D9A-02B9B149AA28}"/>
              </a:ext>
            </a:extLst>
          </p:cNvPr>
          <p:cNvSpPr>
            <a:spLocks noGrp="1"/>
          </p:cNvSpPr>
          <p:nvPr>
            <p:ph type="title"/>
          </p:nvPr>
        </p:nvSpPr>
        <p:spPr>
          <a:xfrm>
            <a:off x="457200" y="273050"/>
            <a:ext cx="7696200" cy="1162050"/>
          </a:xfrm>
        </p:spPr>
        <p:txBody>
          <a:bodyPr>
            <a:normAutofit/>
          </a:bodyPr>
          <a:lstStyle/>
          <a:p>
            <a:pPr algn="ctr"/>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8 - P.24</a:t>
            </a:r>
            <a:endParaRPr lang="en-US" sz="2800" dirty="0"/>
          </a:p>
        </p:txBody>
      </p:sp>
      <p:pic>
        <p:nvPicPr>
          <p:cNvPr id="6" name="Content Placeholder 5">
            <a:extLst>
              <a:ext uri="{FF2B5EF4-FFF2-40B4-BE49-F238E27FC236}">
                <a16:creationId xmlns:a16="http://schemas.microsoft.com/office/drawing/2014/main" id="{9BA644A3-EDD9-4413-BAFF-6D4D84B9A2D6}"/>
              </a:ext>
            </a:extLst>
          </p:cNvPr>
          <p:cNvPicPr>
            <a:picLocks noGrp="1" noChangeAspect="1"/>
          </p:cNvPicPr>
          <p:nvPr>
            <p:ph idx="1"/>
          </p:nvPr>
        </p:nvPicPr>
        <p:blipFill>
          <a:blip r:embed="rId2"/>
          <a:stretch>
            <a:fillRect/>
          </a:stretch>
        </p:blipFill>
        <p:spPr>
          <a:xfrm>
            <a:off x="3962400" y="1435100"/>
            <a:ext cx="3986183" cy="5046855"/>
          </a:xfrm>
          <a:prstGeom prst="rect">
            <a:avLst/>
          </a:prstGeom>
        </p:spPr>
      </p:pic>
      <p:sp>
        <p:nvSpPr>
          <p:cNvPr id="4" name="Content Placeholder 3">
            <a:extLst>
              <a:ext uri="{FF2B5EF4-FFF2-40B4-BE49-F238E27FC236}">
                <a16:creationId xmlns:a16="http://schemas.microsoft.com/office/drawing/2014/main" id="{BC514FCA-243A-41D8-8B51-B04690A9B3C6}"/>
              </a:ext>
            </a:extLst>
          </p:cNvPr>
          <p:cNvSpPr>
            <a:spLocks noGrp="1"/>
          </p:cNvSpPr>
          <p:nvPr>
            <p:ph type="body" sz="half" idx="2"/>
          </p:nvPr>
        </p:nvSpPr>
        <p:spPr>
          <a:xfrm>
            <a:off x="457200" y="1435100"/>
            <a:ext cx="2895600" cy="4813300"/>
          </a:xfrm>
        </p:spPr>
        <p:txBody>
          <a:bodyPr>
            <a:normAutofit fontScale="85000" lnSpcReduction="10000"/>
          </a:bodyPr>
          <a:lstStyle/>
          <a:p>
            <a:pPr marL="457200" lvl="0" indent="-457200">
              <a:buFont typeface="Arial" panose="020B0604020202020204" pitchFamily="34" charset="0"/>
              <a:buChar char="•"/>
            </a:pPr>
            <a:r>
              <a:rPr lang="en-US" sz="3200" b="1" dirty="0">
                <a:solidFill>
                  <a:srgbClr val="0000CC"/>
                </a:solidFill>
              </a:rPr>
              <a:t>Step 8: </a:t>
            </a:r>
            <a:r>
              <a:rPr lang="en-US" sz="3200" dirty="0">
                <a:solidFill>
                  <a:prstClr val="black"/>
                </a:solidFill>
              </a:rPr>
              <a:t>Pass the ID to the poll worker keeping the list of voters</a:t>
            </a:r>
          </a:p>
          <a:p>
            <a:pPr marL="742950" lvl="1" indent="-285750">
              <a:buFont typeface="Arial" panose="020B0604020202020204" pitchFamily="34" charset="0"/>
              <a:buChar char="–"/>
            </a:pPr>
            <a:r>
              <a:rPr lang="en-US" sz="2800" dirty="0">
                <a:solidFill>
                  <a:prstClr val="black"/>
                </a:solidFill>
              </a:rPr>
              <a:t>Uses to ensure correct spelling of name </a:t>
            </a:r>
          </a:p>
          <a:p>
            <a:pPr marL="742950" lvl="1" indent="-285750">
              <a:buFont typeface="Arial" panose="020B0604020202020204" pitchFamily="34" charset="0"/>
              <a:buChar char="–"/>
            </a:pPr>
            <a:r>
              <a:rPr lang="en-US" sz="2800" dirty="0">
                <a:solidFill>
                  <a:srgbClr val="0000CC"/>
                </a:solidFill>
              </a:rPr>
              <a:t>Add name to the numbered List of Voters form</a:t>
            </a:r>
          </a:p>
          <a:p>
            <a:pPr marL="742950" lvl="1" indent="-285750">
              <a:buFont typeface="Arial" panose="020B0604020202020204" pitchFamily="34" charset="0"/>
              <a:buChar char="–"/>
            </a:pPr>
            <a:r>
              <a:rPr lang="en-US" sz="2800" dirty="0">
                <a:solidFill>
                  <a:prstClr val="black"/>
                </a:solidFill>
              </a:rPr>
              <a:t>Return ID to voter</a:t>
            </a:r>
          </a:p>
        </p:txBody>
      </p:sp>
      <p:sp>
        <p:nvSpPr>
          <p:cNvPr id="5" name="Slide Number Placeholder 4">
            <a:extLst>
              <a:ext uri="{FF2B5EF4-FFF2-40B4-BE49-F238E27FC236}">
                <a16:creationId xmlns:a16="http://schemas.microsoft.com/office/drawing/2014/main" id="{469B18D0-5416-4317-9977-123F68688E71}"/>
              </a:ext>
            </a:extLst>
          </p:cNvPr>
          <p:cNvSpPr>
            <a:spLocks noGrp="1"/>
          </p:cNvSpPr>
          <p:nvPr>
            <p:ph type="sldNum" sz="quarter" idx="12"/>
          </p:nvPr>
        </p:nvSpPr>
        <p:spPr/>
        <p:txBody>
          <a:bodyPr/>
          <a:lstStyle/>
          <a:p>
            <a:fld id="{35365B84-0BB5-47E8-AC19-1D9532A9236D}" type="slidenum">
              <a:rPr lang="en-US" smtClean="0"/>
              <a:pPr/>
              <a:t>27</a:t>
            </a:fld>
            <a:endParaRPr lang="en-US" dirty="0"/>
          </a:p>
        </p:txBody>
      </p:sp>
    </p:spTree>
    <p:extLst>
      <p:ext uri="{BB962C8B-B14F-4D97-AF65-F5344CB8AC3E}">
        <p14:creationId xmlns:p14="http://schemas.microsoft.com/office/powerpoint/2010/main" val="8690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9A2D-02E0-4082-943C-48B1D13CA9FA}"/>
              </a:ext>
            </a:extLst>
          </p:cNvPr>
          <p:cNvSpPr>
            <a:spLocks noGrp="1"/>
          </p:cNvSpPr>
          <p:nvPr>
            <p:ph type="title"/>
          </p:nvPr>
        </p:nvSpPr>
        <p:spPr/>
        <p:txBody>
          <a:bodyPr>
            <a:normAutofit/>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9-9a - P.24</a:t>
            </a:r>
            <a:endParaRPr lang="en-US" sz="2800" dirty="0"/>
          </a:p>
        </p:txBody>
      </p:sp>
      <p:sp>
        <p:nvSpPr>
          <p:cNvPr id="3" name="Content Placeholder 2">
            <a:extLst>
              <a:ext uri="{FF2B5EF4-FFF2-40B4-BE49-F238E27FC236}">
                <a16:creationId xmlns:a16="http://schemas.microsoft.com/office/drawing/2014/main" id="{C3264130-1BB8-41C7-9C35-4E7C9BF025C2}"/>
              </a:ext>
            </a:extLst>
          </p:cNvPr>
          <p:cNvSpPr>
            <a:spLocks noGrp="1"/>
          </p:cNvSpPr>
          <p:nvPr>
            <p:ph sz="half" idx="1"/>
          </p:nvPr>
        </p:nvSpPr>
        <p:spPr>
          <a:xfrm>
            <a:off x="457200" y="1805780"/>
            <a:ext cx="4038600" cy="4525963"/>
          </a:xfrm>
        </p:spPr>
        <p:txBody>
          <a:bodyPr/>
          <a:lstStyle/>
          <a:p>
            <a:r>
              <a:rPr lang="en-US" b="1" dirty="0">
                <a:solidFill>
                  <a:srgbClr val="0000CC"/>
                </a:solidFill>
              </a:rPr>
              <a:t>Step 9: </a:t>
            </a:r>
            <a:r>
              <a:rPr lang="en-US" dirty="0"/>
              <a:t>For Primary Elections, ask the voter </a:t>
            </a:r>
            <a:r>
              <a:rPr lang="en-US" dirty="0">
                <a:solidFill>
                  <a:srgbClr val="0000CC"/>
                </a:solidFill>
              </a:rPr>
              <a:t>“which party primary he or she wishes to vote in.”  </a:t>
            </a:r>
          </a:p>
          <a:p>
            <a:r>
              <a:rPr lang="en-US" b="1" dirty="0">
                <a:solidFill>
                  <a:srgbClr val="0000CC"/>
                </a:solidFill>
              </a:rPr>
              <a:t>Step 9a: </a:t>
            </a:r>
            <a:r>
              <a:rPr lang="en-US" dirty="0"/>
              <a:t>Select the appropriate party primary or nonpartisan election</a:t>
            </a:r>
          </a:p>
        </p:txBody>
      </p:sp>
      <p:sp>
        <p:nvSpPr>
          <p:cNvPr id="5" name="Slide Number Placeholder 4">
            <a:extLst>
              <a:ext uri="{FF2B5EF4-FFF2-40B4-BE49-F238E27FC236}">
                <a16:creationId xmlns:a16="http://schemas.microsoft.com/office/drawing/2014/main" id="{1012A910-ACCA-4734-9A51-B08A3C63226E}"/>
              </a:ext>
            </a:extLst>
          </p:cNvPr>
          <p:cNvSpPr>
            <a:spLocks noGrp="1"/>
          </p:cNvSpPr>
          <p:nvPr>
            <p:ph type="sldNum" sz="quarter" idx="12"/>
          </p:nvPr>
        </p:nvSpPr>
        <p:spPr/>
        <p:txBody>
          <a:bodyPr/>
          <a:lstStyle/>
          <a:p>
            <a:fld id="{35365B84-0BB5-47E8-AC19-1D9532A9236D}" type="slidenum">
              <a:rPr lang="en-US" smtClean="0"/>
              <a:pPr/>
              <a:t>28</a:t>
            </a:fld>
            <a:endParaRPr lang="en-US" dirty="0"/>
          </a:p>
        </p:txBody>
      </p:sp>
      <p:pic>
        <p:nvPicPr>
          <p:cNvPr id="6" name="Content Placeholder 5">
            <a:extLst>
              <a:ext uri="{FF2B5EF4-FFF2-40B4-BE49-F238E27FC236}">
                <a16:creationId xmlns:a16="http://schemas.microsoft.com/office/drawing/2014/main" id="{8917A644-7A66-4077-8979-E120A07E0737}"/>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r="14815"/>
          <a:stretch/>
        </p:blipFill>
        <p:spPr bwMode="auto">
          <a:xfrm>
            <a:off x="4516120" y="1805780"/>
            <a:ext cx="4191000" cy="3733800"/>
          </a:xfrm>
          <a:prstGeom prst="rect">
            <a:avLst/>
          </a:prstGeom>
          <a:noFill/>
          <a:ln>
            <a:solidFill>
              <a:sysClr val="windowText" lastClr="000000"/>
            </a:solidFill>
          </a:ln>
        </p:spPr>
      </p:pic>
      <p:sp>
        <p:nvSpPr>
          <p:cNvPr id="10" name="Arrow: Right 9">
            <a:extLst>
              <a:ext uri="{FF2B5EF4-FFF2-40B4-BE49-F238E27FC236}">
                <a16:creationId xmlns:a16="http://schemas.microsoft.com/office/drawing/2014/main" id="{B538CDCD-8EA0-4DD5-ADA7-5EA690FE5469}"/>
              </a:ext>
            </a:extLst>
          </p:cNvPr>
          <p:cNvSpPr/>
          <p:nvPr/>
        </p:nvSpPr>
        <p:spPr>
          <a:xfrm rot="12388927">
            <a:off x="6590861" y="3415669"/>
            <a:ext cx="1697843" cy="207353"/>
          </a:xfrm>
          <a:prstGeom prst="rightArrow">
            <a:avLst>
              <a:gd name="adj1" fmla="val 50000"/>
              <a:gd name="adj2" fmla="val 189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5371F4F-21C5-459E-BB93-F08E84868CD9}"/>
              </a:ext>
            </a:extLst>
          </p:cNvPr>
          <p:cNvSpPr/>
          <p:nvPr/>
        </p:nvSpPr>
        <p:spPr>
          <a:xfrm rot="12388927">
            <a:off x="6548892" y="3127262"/>
            <a:ext cx="1695176" cy="208680"/>
          </a:xfrm>
          <a:prstGeom prst="rightArrow">
            <a:avLst>
              <a:gd name="adj1" fmla="val 50000"/>
              <a:gd name="adj2" fmla="val 177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646B32D3-242A-4EF6-AA87-C0E2FBE010FD}"/>
              </a:ext>
            </a:extLst>
          </p:cNvPr>
          <p:cNvSpPr/>
          <p:nvPr/>
        </p:nvSpPr>
        <p:spPr>
          <a:xfrm rot="12388927">
            <a:off x="6589974" y="3696130"/>
            <a:ext cx="1695176" cy="208680"/>
          </a:xfrm>
          <a:prstGeom prst="rightArrow">
            <a:avLst>
              <a:gd name="adj1" fmla="val 50000"/>
              <a:gd name="adj2" fmla="val 1776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26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80">
                                          <p:stCondLst>
                                            <p:cond delay="0"/>
                                          </p:stCondLst>
                                        </p:cTn>
                                        <p:tgtEl>
                                          <p:spTgt spid="12"/>
                                        </p:tgtEl>
                                      </p:cBhvr>
                                    </p:animEffect>
                                    <p:anim calcmode="lin" valueType="num">
                                      <p:cBhvr>
                                        <p:cTn id="6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8" dur="26">
                                          <p:stCondLst>
                                            <p:cond delay="650"/>
                                          </p:stCondLst>
                                        </p:cTn>
                                        <p:tgtEl>
                                          <p:spTgt spid="12"/>
                                        </p:tgtEl>
                                      </p:cBhvr>
                                      <p:to x="100000" y="60000"/>
                                    </p:animScale>
                                    <p:animScale>
                                      <p:cBhvr>
                                        <p:cTn id="69" dur="166" decel="50000">
                                          <p:stCondLst>
                                            <p:cond delay="676"/>
                                          </p:stCondLst>
                                        </p:cTn>
                                        <p:tgtEl>
                                          <p:spTgt spid="12"/>
                                        </p:tgtEl>
                                      </p:cBhvr>
                                      <p:to x="100000" y="100000"/>
                                    </p:animScale>
                                    <p:animScale>
                                      <p:cBhvr>
                                        <p:cTn id="70" dur="26">
                                          <p:stCondLst>
                                            <p:cond delay="1312"/>
                                          </p:stCondLst>
                                        </p:cTn>
                                        <p:tgtEl>
                                          <p:spTgt spid="12"/>
                                        </p:tgtEl>
                                      </p:cBhvr>
                                      <p:to x="100000" y="80000"/>
                                    </p:animScale>
                                    <p:animScale>
                                      <p:cBhvr>
                                        <p:cTn id="71" dur="166" decel="50000">
                                          <p:stCondLst>
                                            <p:cond delay="1338"/>
                                          </p:stCondLst>
                                        </p:cTn>
                                        <p:tgtEl>
                                          <p:spTgt spid="12"/>
                                        </p:tgtEl>
                                      </p:cBhvr>
                                      <p:to x="100000" y="100000"/>
                                    </p:animScale>
                                    <p:animScale>
                                      <p:cBhvr>
                                        <p:cTn id="72" dur="26">
                                          <p:stCondLst>
                                            <p:cond delay="1642"/>
                                          </p:stCondLst>
                                        </p:cTn>
                                        <p:tgtEl>
                                          <p:spTgt spid="12"/>
                                        </p:tgtEl>
                                      </p:cBhvr>
                                      <p:to x="100000" y="90000"/>
                                    </p:animScale>
                                    <p:animScale>
                                      <p:cBhvr>
                                        <p:cTn id="73" dur="166" decel="50000">
                                          <p:stCondLst>
                                            <p:cond delay="1668"/>
                                          </p:stCondLst>
                                        </p:cTn>
                                        <p:tgtEl>
                                          <p:spTgt spid="12"/>
                                        </p:tgtEl>
                                      </p:cBhvr>
                                      <p:to x="100000" y="100000"/>
                                    </p:animScale>
                                    <p:animScale>
                                      <p:cBhvr>
                                        <p:cTn id="74" dur="26">
                                          <p:stCondLst>
                                            <p:cond delay="1808"/>
                                          </p:stCondLst>
                                        </p:cTn>
                                        <p:tgtEl>
                                          <p:spTgt spid="12"/>
                                        </p:tgtEl>
                                      </p:cBhvr>
                                      <p:to x="100000" y="95000"/>
                                    </p:animScale>
                                    <p:animScale>
                                      <p:cBhvr>
                                        <p:cTn id="7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idx="1"/>
          </p:nvPr>
        </p:nvSpPr>
        <p:spPr>
          <a:xfrm>
            <a:off x="76200" y="914399"/>
            <a:ext cx="8991600" cy="5807075"/>
          </a:xfrm>
        </p:spPr>
        <p:txBody>
          <a:bodyPr>
            <a:normAutofit fontScale="92500" lnSpcReduction="10000"/>
          </a:bodyPr>
          <a:lstStyle/>
          <a:p>
            <a:pPr marL="0" indent="0">
              <a:spcBef>
                <a:spcPct val="0"/>
              </a:spcBef>
              <a:buClr>
                <a:srgbClr val="3333CC"/>
              </a:buClr>
              <a:buSzPct val="70000"/>
              <a:buFont typeface="Arial" pitchFamily="34" charset="0"/>
              <a:buNone/>
              <a:defRPr/>
            </a:pPr>
            <a:r>
              <a:rPr lang="en-US" altLang="en-US" sz="2600" b="1" dirty="0">
                <a:solidFill>
                  <a:srgbClr val="0000CC"/>
                </a:solidFill>
                <a:latin typeface="+mj-lt"/>
                <a:cs typeface="Tahoma" pitchFamily="34" charset="0"/>
              </a:rPr>
              <a:t>For 2020, ballot choices include:</a:t>
            </a:r>
          </a:p>
          <a:p>
            <a:pPr>
              <a:spcBef>
                <a:spcPct val="0"/>
              </a:spcBef>
              <a:buClr>
                <a:srgbClr val="3333CC"/>
              </a:buClr>
              <a:buFont typeface="Wingdings" pitchFamily="2" charset="2"/>
              <a:buChar char="Ø"/>
              <a:defRPr/>
            </a:pPr>
            <a:endParaRPr lang="en-US" altLang="en-US" sz="1000" b="1" dirty="0">
              <a:latin typeface="+mj-lt"/>
              <a:cs typeface="Tahoma" pitchFamily="34" charset="0"/>
            </a:endParaRPr>
          </a:p>
          <a:p>
            <a:pPr marL="857250" lvl="1" indent="-457200">
              <a:spcBef>
                <a:spcPct val="0"/>
              </a:spcBef>
              <a:buClr>
                <a:srgbClr val="3333CC"/>
              </a:buClr>
              <a:buSzPct val="70000"/>
              <a:buFont typeface="Wingdings 3" panose="05040102010807070707" pitchFamily="18" charset="2"/>
              <a:buChar char="u"/>
              <a:defRPr/>
            </a:pPr>
            <a:r>
              <a:rPr lang="en-US" altLang="en-US" sz="2600" b="1" dirty="0">
                <a:latin typeface="+mj-lt"/>
                <a:cs typeface="Tahoma" pitchFamily="34" charset="0"/>
              </a:rPr>
              <a:t>A</a:t>
            </a:r>
            <a:r>
              <a:rPr lang="en-US" altLang="en-US" sz="2600" dirty="0">
                <a:latin typeface="+mj-lt"/>
                <a:cs typeface="Tahoma" pitchFamily="34" charset="0"/>
              </a:rPr>
              <a:t> </a:t>
            </a:r>
            <a:r>
              <a:rPr lang="en-US" altLang="en-US" sz="2600" b="1" dirty="0">
                <a:solidFill>
                  <a:srgbClr val="0000CC"/>
                </a:solidFill>
                <a:latin typeface="+mj-lt"/>
                <a:cs typeface="Tahoma" pitchFamily="34" charset="0"/>
              </a:rPr>
              <a:t>Democratic ballot </a:t>
            </a:r>
            <a:r>
              <a:rPr lang="en-US" altLang="en-US" sz="2600" b="1" dirty="0">
                <a:latin typeface="+mj-lt"/>
                <a:cs typeface="Tahoma" pitchFamily="34" charset="0"/>
              </a:rPr>
              <a:t>containing Democratic party candidates, nonpartisan judicial candidates, any special election issues, and </a:t>
            </a:r>
            <a:r>
              <a:rPr lang="en-US" altLang="en-US" sz="2600" b="1" dirty="0">
                <a:solidFill>
                  <a:srgbClr val="FF0000"/>
                </a:solidFill>
                <a:latin typeface="+mj-lt"/>
                <a:cs typeface="Tahoma" pitchFamily="34" charset="0"/>
              </a:rPr>
              <a:t>School election candidates and issues </a:t>
            </a:r>
            <a:r>
              <a:rPr lang="en-US" altLang="en-US" sz="2200" i="1" dirty="0">
                <a:latin typeface="+mj-lt"/>
                <a:cs typeface="Tahoma" pitchFamily="34" charset="0"/>
              </a:rPr>
              <a:t>(if holding the Annual School Election with the Primary)</a:t>
            </a:r>
          </a:p>
          <a:p>
            <a:pPr marL="857250" lvl="1" indent="-457200">
              <a:spcBef>
                <a:spcPct val="0"/>
              </a:spcBef>
              <a:buClr>
                <a:srgbClr val="3333CC"/>
              </a:buClr>
              <a:buFont typeface="Wingdings" panose="05000000000000000000" pitchFamily="2" charset="2"/>
              <a:buChar char="§"/>
              <a:defRPr/>
            </a:pPr>
            <a:endParaRPr lang="en-US" altLang="en-US" sz="2600" dirty="0">
              <a:latin typeface="+mj-lt"/>
              <a:cs typeface="Tahoma" pitchFamily="34" charset="0"/>
            </a:endParaRPr>
          </a:p>
          <a:p>
            <a:pPr marL="857250" lvl="1" indent="-457200">
              <a:spcBef>
                <a:spcPct val="0"/>
              </a:spcBef>
              <a:buClr>
                <a:srgbClr val="3333CC"/>
              </a:buClr>
              <a:buSzPct val="70000"/>
              <a:buFont typeface="Wingdings 3" panose="05040102010807070707" pitchFamily="18" charset="2"/>
              <a:buChar char="u"/>
              <a:defRPr/>
            </a:pPr>
            <a:r>
              <a:rPr lang="en-US" altLang="en-US" sz="2600" b="1" dirty="0">
                <a:latin typeface="+mj-lt"/>
                <a:cs typeface="Tahoma" pitchFamily="34" charset="0"/>
              </a:rPr>
              <a:t>A </a:t>
            </a:r>
            <a:r>
              <a:rPr lang="en-US" altLang="en-US" sz="2600" b="1" dirty="0">
                <a:solidFill>
                  <a:srgbClr val="0000CC"/>
                </a:solidFill>
                <a:latin typeface="+mj-lt"/>
                <a:cs typeface="Tahoma" pitchFamily="34" charset="0"/>
              </a:rPr>
              <a:t>Republican ballot </a:t>
            </a:r>
            <a:r>
              <a:rPr lang="en-US" altLang="en-US" sz="2600" b="1" dirty="0">
                <a:latin typeface="+mj-lt"/>
                <a:cs typeface="Tahoma" pitchFamily="34" charset="0"/>
              </a:rPr>
              <a:t>containing Republican party candidates, nonpartisan judicial candidates, any special election issues, </a:t>
            </a:r>
            <a:r>
              <a:rPr lang="en-US" altLang="en-US" sz="2600" b="1" dirty="0">
                <a:cs typeface="Tahoma" pitchFamily="34" charset="0"/>
              </a:rPr>
              <a:t>and </a:t>
            </a:r>
            <a:r>
              <a:rPr lang="en-US" altLang="en-US" sz="2600" b="1" dirty="0">
                <a:solidFill>
                  <a:srgbClr val="FF0000"/>
                </a:solidFill>
                <a:cs typeface="Tahoma" pitchFamily="34" charset="0"/>
              </a:rPr>
              <a:t>School election candidates and issues </a:t>
            </a:r>
            <a:r>
              <a:rPr lang="en-US" altLang="en-US" sz="2200" i="1" dirty="0">
                <a:cs typeface="Tahoma" pitchFamily="34" charset="0"/>
              </a:rPr>
              <a:t>(if holding the Annual School Election with the Primary)</a:t>
            </a:r>
            <a:endParaRPr lang="en-US" altLang="en-US" sz="2200" b="1" dirty="0">
              <a:cs typeface="Tahoma" pitchFamily="34" charset="0"/>
            </a:endParaRPr>
          </a:p>
          <a:p>
            <a:pPr marL="800100" lvl="2" indent="0">
              <a:spcBef>
                <a:spcPct val="0"/>
              </a:spcBef>
              <a:buClr>
                <a:srgbClr val="3333CC"/>
              </a:buClr>
              <a:buSzPct val="70000"/>
              <a:buNone/>
              <a:defRPr/>
            </a:pPr>
            <a:endParaRPr lang="en-US" altLang="en-US" sz="2200" dirty="0">
              <a:latin typeface="+mj-lt"/>
              <a:cs typeface="Tahoma" pitchFamily="34" charset="0"/>
            </a:endParaRPr>
          </a:p>
          <a:p>
            <a:pPr marL="857250" lvl="1" indent="-457200">
              <a:spcBef>
                <a:spcPct val="0"/>
              </a:spcBef>
              <a:buClr>
                <a:srgbClr val="3333CC"/>
              </a:buClr>
              <a:buSzPct val="70000"/>
              <a:buFont typeface="Wingdings 3" panose="05040102010807070707" pitchFamily="18" charset="2"/>
              <a:buChar char="u"/>
              <a:defRPr/>
            </a:pPr>
            <a:r>
              <a:rPr lang="en-US" altLang="en-US" sz="2600" b="1" dirty="0">
                <a:latin typeface="+mj-lt"/>
                <a:cs typeface="Tahoma" pitchFamily="34" charset="0"/>
              </a:rPr>
              <a:t>A </a:t>
            </a:r>
            <a:r>
              <a:rPr lang="en-US" altLang="en-US" sz="2600" b="1" dirty="0">
                <a:solidFill>
                  <a:srgbClr val="0000CC"/>
                </a:solidFill>
                <a:latin typeface="+mj-lt"/>
                <a:cs typeface="Tahoma" pitchFamily="34" charset="0"/>
              </a:rPr>
              <a:t>Nonpartisan ballot </a:t>
            </a:r>
            <a:r>
              <a:rPr lang="en-US" altLang="en-US" sz="2600" b="1" dirty="0">
                <a:latin typeface="+mj-lt"/>
                <a:cs typeface="Tahoma" pitchFamily="34" charset="0"/>
              </a:rPr>
              <a:t>containing nonpartisan judicial candidates, any special election issues, </a:t>
            </a:r>
            <a:r>
              <a:rPr lang="en-US" altLang="en-US" sz="2600" b="1" dirty="0">
                <a:cs typeface="Tahoma" pitchFamily="34" charset="0"/>
              </a:rPr>
              <a:t>and </a:t>
            </a:r>
            <a:r>
              <a:rPr lang="en-US" altLang="en-US" sz="2600" b="1" dirty="0">
                <a:solidFill>
                  <a:srgbClr val="FF0000"/>
                </a:solidFill>
                <a:cs typeface="Tahoma" pitchFamily="34" charset="0"/>
              </a:rPr>
              <a:t>School election candidates and issues</a:t>
            </a:r>
            <a:r>
              <a:rPr lang="en-US" altLang="en-US" sz="2600" b="1" dirty="0">
                <a:cs typeface="Tahoma" pitchFamily="34" charset="0"/>
              </a:rPr>
              <a:t> </a:t>
            </a:r>
            <a:r>
              <a:rPr lang="en-US" altLang="en-US" sz="2200" i="1" dirty="0">
                <a:cs typeface="Tahoma" pitchFamily="34" charset="0"/>
              </a:rPr>
              <a:t>(if holding the Annual School Election with the Primary)</a:t>
            </a:r>
          </a:p>
          <a:p>
            <a:pPr marL="857250" lvl="1" indent="-457200">
              <a:spcBef>
                <a:spcPct val="0"/>
              </a:spcBef>
              <a:buClr>
                <a:srgbClr val="3333CC"/>
              </a:buClr>
              <a:buSzPct val="70000"/>
              <a:buFont typeface="Wingdings 3" panose="05040102010807070707" pitchFamily="18" charset="2"/>
              <a:buChar char="u"/>
              <a:defRPr/>
            </a:pPr>
            <a:endParaRPr lang="en-US" altLang="en-US" sz="2200" b="1" i="1" dirty="0">
              <a:latin typeface="+mj-lt"/>
              <a:cs typeface="Tahoma" pitchFamily="34" charset="0"/>
            </a:endParaRPr>
          </a:p>
          <a:p>
            <a:pPr marL="857250" lvl="1" indent="-457200">
              <a:spcBef>
                <a:spcPct val="0"/>
              </a:spcBef>
              <a:buClr>
                <a:srgbClr val="3333CC"/>
              </a:buClr>
              <a:buSzPct val="70000"/>
              <a:buFont typeface="Wingdings 3" panose="05040102010807070707" pitchFamily="18" charset="2"/>
              <a:buChar char="u"/>
              <a:defRPr/>
            </a:pPr>
            <a:r>
              <a:rPr lang="en-US" altLang="en-US" sz="2600" b="1" i="1" dirty="0">
                <a:latin typeface="+mj-lt"/>
                <a:cs typeface="Tahoma" pitchFamily="34" charset="0"/>
              </a:rPr>
              <a:t>Voters are now allowed 10 minutes to cast a ballot – </a:t>
            </a:r>
            <a:r>
              <a:rPr lang="en-US" altLang="en-US" sz="2600" b="1" i="1" dirty="0">
                <a:solidFill>
                  <a:srgbClr val="FF0000"/>
                </a:solidFill>
                <a:latin typeface="+mj-lt"/>
                <a:cs typeface="Tahoma" pitchFamily="34" charset="0"/>
              </a:rPr>
              <a:t>Act 664</a:t>
            </a:r>
            <a:endParaRPr lang="en-US" altLang="en-US" sz="2600" b="1" dirty="0">
              <a:solidFill>
                <a:srgbClr val="FF0000"/>
              </a:solidFill>
              <a:latin typeface="+mj-lt"/>
              <a:cs typeface="Tahoma" pitchFamily="34" charset="0"/>
            </a:endParaRPr>
          </a:p>
          <a:p>
            <a:pPr marL="857250" lvl="1" indent="-457200">
              <a:buFont typeface="Arial" pitchFamily="34" charset="0"/>
              <a:buNone/>
              <a:defRPr/>
            </a:pPr>
            <a:endParaRPr lang="en-US" altLang="en-US" sz="3000" dirty="0">
              <a:latin typeface="Tahoma" pitchFamily="34" charset="0"/>
            </a:endParaRPr>
          </a:p>
        </p:txBody>
      </p:sp>
      <p:sp>
        <p:nvSpPr>
          <p:cNvPr id="4" name="Slide Number Placeholder 3"/>
          <p:cNvSpPr>
            <a:spLocks noGrp="1"/>
          </p:cNvSpPr>
          <p:nvPr>
            <p:ph type="sldNum" sz="quarter" idx="12"/>
          </p:nvPr>
        </p:nvSpPr>
        <p:spPr/>
        <p:txBody>
          <a:bodyPr/>
          <a:lstStyle/>
          <a:p>
            <a:pPr>
              <a:defRPr/>
            </a:pPr>
            <a:fld id="{D4DF9213-422C-4AA9-825C-57898C5D4B27}" type="slidenum">
              <a:rPr lang="en-US" smtClean="0"/>
              <a:pPr>
                <a:defRPr/>
              </a:pPr>
              <a:t>29</a:t>
            </a:fld>
            <a:endParaRPr lang="en-US" dirty="0"/>
          </a:p>
        </p:txBody>
      </p:sp>
      <p:sp>
        <p:nvSpPr>
          <p:cNvPr id="21508" name="Rectangle 2"/>
          <p:cNvSpPr>
            <a:spLocks noChangeArrowheads="1"/>
          </p:cNvSpPr>
          <p:nvPr/>
        </p:nvSpPr>
        <p:spPr bwMode="auto">
          <a:xfrm>
            <a:off x="152400" y="83919"/>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3600" b="1" dirty="0">
                <a:solidFill>
                  <a:srgbClr val="3333CC"/>
                </a:solidFill>
                <a:latin typeface="+mj-lt"/>
                <a:cs typeface="Tahoma" pitchFamily="34" charset="0"/>
              </a:rPr>
              <a:t>Processing Voters for March Primary Election</a:t>
            </a:r>
          </a:p>
        </p:txBody>
      </p:sp>
    </p:spTree>
    <p:extLst>
      <p:ext uri="{BB962C8B-B14F-4D97-AF65-F5344CB8AC3E}">
        <p14:creationId xmlns:p14="http://schemas.microsoft.com/office/powerpoint/2010/main" val="17567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altLang="en-US" sz="3600" b="1" dirty="0">
                <a:solidFill>
                  <a:srgbClr val="0000CC"/>
                </a:solidFill>
                <a:cs typeface="Tahoma" pitchFamily="34" charset="0"/>
              </a:rPr>
              <a:t>Agenda</a:t>
            </a:r>
            <a:endParaRPr lang="en-US" sz="3600" dirty="0">
              <a:solidFill>
                <a:srgbClr val="0000CC"/>
              </a:solidFill>
            </a:endParaRPr>
          </a:p>
        </p:txBody>
      </p:sp>
      <p:sp>
        <p:nvSpPr>
          <p:cNvPr id="3" name="Content Placeholder 2"/>
          <p:cNvSpPr>
            <a:spLocks noGrp="1"/>
          </p:cNvSpPr>
          <p:nvPr>
            <p:ph idx="1"/>
          </p:nvPr>
        </p:nvSpPr>
        <p:spPr>
          <a:xfrm>
            <a:off x="228600" y="1981200"/>
            <a:ext cx="5334000" cy="4572000"/>
          </a:xfrm>
        </p:spPr>
        <p:txBody>
          <a:bodyPr>
            <a:normAutofit/>
          </a:bodyPr>
          <a:lstStyle/>
          <a:p>
            <a:pPr>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latin typeface="+mj-lt"/>
              </a:rPr>
              <a:t>Today’s Agenda:</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solidFill>
                  <a:srgbClr val="0000CC"/>
                </a:solidFill>
                <a:latin typeface="+mj-lt"/>
              </a:rPr>
              <a:t>Opening the Poll</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solidFill>
                  <a:srgbClr val="0000CC"/>
                </a:solidFill>
                <a:latin typeface="+mj-lt"/>
              </a:rPr>
              <a:t>Checking Voters Into the Poll</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solidFill>
                  <a:srgbClr val="0000CC"/>
                </a:solidFill>
                <a:latin typeface="+mj-lt"/>
              </a:rPr>
              <a:t>Failsafe Voting</a:t>
            </a:r>
          </a:p>
          <a:p>
            <a:pPr lvl="1">
              <a:lnSpc>
                <a:spcPct val="120000"/>
              </a:lnSpc>
              <a:spcBef>
                <a:spcPts val="0"/>
              </a:spcBef>
              <a:spcAft>
                <a:spcPts val="600"/>
              </a:spcAft>
              <a:buClr>
                <a:srgbClr val="3333CC"/>
              </a:buClr>
              <a:buSzPct val="60000"/>
              <a:buFont typeface="Wingdings 3" panose="05040102010807070707" pitchFamily="18" charset="2"/>
              <a:buChar char=""/>
              <a:defRPr/>
            </a:pPr>
            <a:r>
              <a:rPr lang="en-US" altLang="en-US" b="1" dirty="0">
                <a:solidFill>
                  <a:srgbClr val="0000CC"/>
                </a:solidFill>
                <a:latin typeface="+mj-lt"/>
              </a:rPr>
              <a:t>Other Election Day Issues</a:t>
            </a:r>
          </a:p>
          <a:p>
            <a:pPr lvl="2">
              <a:spcBef>
                <a:spcPts val="600"/>
              </a:spcBef>
              <a:buClr>
                <a:srgbClr val="3333CC"/>
              </a:buClr>
              <a:buSzPct val="70000"/>
              <a:buFont typeface="Wingdings" panose="05000000000000000000" pitchFamily="2" charset="2"/>
              <a:buChar char="§"/>
              <a:defRPr/>
            </a:pPr>
            <a:endParaRPr lang="en-US" altLang="en-US" sz="22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276" y="2495550"/>
            <a:ext cx="3049524" cy="3543300"/>
          </a:xfrm>
          <a:prstGeom prst="rect">
            <a:avLst/>
          </a:prstGeom>
          <a:effectLst>
            <a:glow rad="76200">
              <a:srgbClr val="0000CC"/>
            </a:glow>
          </a:effectLst>
        </p:spPr>
      </p:pic>
      <p:sp>
        <p:nvSpPr>
          <p:cNvPr id="5" name="Slide Number Placeholder 4"/>
          <p:cNvSpPr>
            <a:spLocks noGrp="1"/>
          </p:cNvSpPr>
          <p:nvPr>
            <p:ph type="sldNum" sz="quarter" idx="12"/>
          </p:nvPr>
        </p:nvSpPr>
        <p:spPr/>
        <p:txBody>
          <a:bodyPr/>
          <a:lstStyle/>
          <a:p>
            <a:fld id="{35365B84-0BB5-47E8-AC19-1D9532A9236D}" type="slidenum">
              <a:rPr lang="en-US" smtClean="0"/>
              <a:pPr/>
              <a:t>3</a:t>
            </a:fld>
            <a:endParaRPr lang="en-US" dirty="0"/>
          </a:p>
        </p:txBody>
      </p:sp>
      <p:sp>
        <p:nvSpPr>
          <p:cNvPr id="6" name="TextBox 5">
            <a:extLst>
              <a:ext uri="{FF2B5EF4-FFF2-40B4-BE49-F238E27FC236}">
                <a16:creationId xmlns:a16="http://schemas.microsoft.com/office/drawing/2014/main" id="{B3592910-EAE0-4B17-8B20-9C953C08E973}"/>
              </a:ext>
            </a:extLst>
          </p:cNvPr>
          <p:cNvSpPr txBox="1"/>
          <p:nvPr/>
        </p:nvSpPr>
        <p:spPr>
          <a:xfrm>
            <a:off x="228600" y="1066800"/>
            <a:ext cx="8458200" cy="1107996"/>
          </a:xfrm>
          <a:prstGeom prst="rect">
            <a:avLst/>
          </a:prstGeom>
          <a:noFill/>
        </p:spPr>
        <p:txBody>
          <a:bodyPr wrap="square" rtlCol="0">
            <a:spAutoFit/>
          </a:bodyPr>
          <a:lstStyle/>
          <a:p>
            <a:pPr marL="342900" lvl="0" indent="-342900">
              <a:spcBef>
                <a:spcPts val="600"/>
              </a:spcBef>
              <a:buClr>
                <a:srgbClr val="0000CC"/>
              </a:buClr>
              <a:buSzPct val="70000"/>
              <a:buFont typeface="Wingdings 3" panose="05040102010807070707" pitchFamily="18" charset="2"/>
              <a:buChar char="u"/>
              <a:defRPr/>
            </a:pPr>
            <a:r>
              <a:rPr lang="en-US" altLang="en-US" sz="2400" b="1" dirty="0">
                <a:solidFill>
                  <a:prstClr val="black"/>
                </a:solidFill>
              </a:rPr>
              <a:t>This training provides instruction for ALL election official’s on </a:t>
            </a:r>
            <a:r>
              <a:rPr lang="en-US" altLang="en-US" sz="2400" b="1">
                <a:solidFill>
                  <a:prstClr val="black"/>
                </a:solidFill>
              </a:rPr>
              <a:t>conducting in-person </a:t>
            </a:r>
            <a:r>
              <a:rPr lang="en-US" altLang="en-US" sz="2400" b="1" dirty="0">
                <a:solidFill>
                  <a:prstClr val="black"/>
                </a:solidFill>
              </a:rPr>
              <a:t>voting.</a:t>
            </a:r>
          </a:p>
          <a:p>
            <a:endParaRPr lang="en-US" dirty="0"/>
          </a:p>
        </p:txBody>
      </p:sp>
    </p:spTree>
    <p:extLst>
      <p:ext uri="{BB962C8B-B14F-4D97-AF65-F5344CB8AC3E}">
        <p14:creationId xmlns:p14="http://schemas.microsoft.com/office/powerpoint/2010/main" val="14159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E6DA-89CE-4E70-BAFB-8DEA3364B7E9}"/>
              </a:ext>
            </a:extLst>
          </p:cNvPr>
          <p:cNvSpPr>
            <a:spLocks noGrp="1"/>
          </p:cNvSpPr>
          <p:nvPr>
            <p:ph type="title"/>
          </p:nvPr>
        </p:nvSpPr>
        <p:spPr/>
        <p:txBody>
          <a:bodyPr>
            <a:normAutofit/>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9b - P.24</a:t>
            </a:r>
            <a:endParaRPr lang="en-US" sz="2800" dirty="0"/>
          </a:p>
        </p:txBody>
      </p:sp>
      <p:sp>
        <p:nvSpPr>
          <p:cNvPr id="3" name="Content Placeholder 2">
            <a:extLst>
              <a:ext uri="{FF2B5EF4-FFF2-40B4-BE49-F238E27FC236}">
                <a16:creationId xmlns:a16="http://schemas.microsoft.com/office/drawing/2014/main" id="{96426D4E-AF49-4CB9-8498-CAF3E6E783A9}"/>
              </a:ext>
            </a:extLst>
          </p:cNvPr>
          <p:cNvSpPr>
            <a:spLocks noGrp="1"/>
          </p:cNvSpPr>
          <p:nvPr>
            <p:ph sz="half" idx="1"/>
          </p:nvPr>
        </p:nvSpPr>
        <p:spPr/>
        <p:txBody>
          <a:bodyPr>
            <a:normAutofit lnSpcReduction="10000"/>
          </a:bodyPr>
          <a:lstStyle/>
          <a:p>
            <a:r>
              <a:rPr lang="en-US" b="1" dirty="0">
                <a:solidFill>
                  <a:srgbClr val="0000CC"/>
                </a:solidFill>
              </a:rPr>
              <a:t>Step 9b: </a:t>
            </a:r>
            <a:r>
              <a:rPr lang="en-US" dirty="0"/>
              <a:t>For Primary Runoff Elections ONLY:</a:t>
            </a:r>
          </a:p>
          <a:p>
            <a:pPr lvl="1"/>
            <a:r>
              <a:rPr lang="en-US" dirty="0"/>
              <a:t>Check the PVR List to ensure voters do not crossover</a:t>
            </a:r>
          </a:p>
          <a:p>
            <a:pPr lvl="1"/>
            <a:r>
              <a:rPr lang="en-US" dirty="0"/>
              <a:t>Crossover voting occurs when a voter in one primary votes in another party’s primary runoff</a:t>
            </a:r>
          </a:p>
          <a:p>
            <a:r>
              <a:rPr lang="en-US" b="1" dirty="0">
                <a:solidFill>
                  <a:srgbClr val="C00000"/>
                </a:solidFill>
              </a:rPr>
              <a:t>Crossover voting is a CRIME</a:t>
            </a:r>
            <a:endParaRPr lang="en-US" dirty="0"/>
          </a:p>
        </p:txBody>
      </p:sp>
      <p:pic>
        <p:nvPicPr>
          <p:cNvPr id="6" name="Content Placeholder 5">
            <a:extLst>
              <a:ext uri="{FF2B5EF4-FFF2-40B4-BE49-F238E27FC236}">
                <a16:creationId xmlns:a16="http://schemas.microsoft.com/office/drawing/2014/main" id="{9F652150-5640-42C4-9FC1-7A2DA4D49EDC}"/>
              </a:ext>
            </a:extLst>
          </p:cNvPr>
          <p:cNvPicPr>
            <a:picLocks noGrp="1" noChangeAspect="1"/>
          </p:cNvPicPr>
          <p:nvPr>
            <p:ph sz="half" idx="2"/>
          </p:nvPr>
        </p:nvPicPr>
        <p:blipFill>
          <a:blip r:embed="rId2"/>
          <a:stretch>
            <a:fillRect/>
          </a:stretch>
        </p:blipFill>
        <p:spPr>
          <a:xfrm>
            <a:off x="4695340" y="1384845"/>
            <a:ext cx="3715720" cy="4956671"/>
          </a:xfrm>
          <a:prstGeom prst="rect">
            <a:avLst/>
          </a:prstGeom>
        </p:spPr>
      </p:pic>
      <p:sp>
        <p:nvSpPr>
          <p:cNvPr id="5" name="Slide Number Placeholder 4">
            <a:extLst>
              <a:ext uri="{FF2B5EF4-FFF2-40B4-BE49-F238E27FC236}">
                <a16:creationId xmlns:a16="http://schemas.microsoft.com/office/drawing/2014/main" id="{8C5E2190-56A2-4B3E-B014-2BA09A702962}"/>
              </a:ext>
            </a:extLst>
          </p:cNvPr>
          <p:cNvSpPr>
            <a:spLocks noGrp="1"/>
          </p:cNvSpPr>
          <p:nvPr>
            <p:ph type="sldNum" sz="quarter" idx="12"/>
          </p:nvPr>
        </p:nvSpPr>
        <p:spPr/>
        <p:txBody>
          <a:bodyPr/>
          <a:lstStyle/>
          <a:p>
            <a:fld id="{35365B84-0BB5-47E8-AC19-1D9532A9236D}" type="slidenum">
              <a:rPr lang="en-US" smtClean="0"/>
              <a:pPr/>
              <a:t>30</a:t>
            </a:fld>
            <a:endParaRPr lang="en-US" dirty="0"/>
          </a:p>
        </p:txBody>
      </p:sp>
    </p:spTree>
    <p:extLst>
      <p:ext uri="{BB962C8B-B14F-4D97-AF65-F5344CB8AC3E}">
        <p14:creationId xmlns:p14="http://schemas.microsoft.com/office/powerpoint/2010/main" val="21617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762000"/>
          </a:xfrm>
        </p:spPr>
        <p:txBody>
          <a:bodyPr/>
          <a:lstStyle/>
          <a:p>
            <a:r>
              <a:rPr lang="en-US" altLang="en-US" sz="3600" b="1" dirty="0">
                <a:solidFill>
                  <a:srgbClr val="3333CC"/>
                </a:solidFill>
                <a:cs typeface="Tahoma" pitchFamily="34" charset="0"/>
              </a:rPr>
              <a:t>Crossover Voting is a Crime</a:t>
            </a:r>
            <a:endParaRPr lang="en-US" altLang="en-US" sz="3600" dirty="0">
              <a:cs typeface="Tahoma" pitchFamily="34" charset="0"/>
            </a:endParaRPr>
          </a:p>
        </p:txBody>
      </p:sp>
      <p:sp>
        <p:nvSpPr>
          <p:cNvPr id="23555" name="Text Placeholder 1"/>
          <p:cNvSpPr>
            <a:spLocks noGrp="1"/>
          </p:cNvSpPr>
          <p:nvPr>
            <p:ph type="body" idx="1"/>
          </p:nvPr>
        </p:nvSpPr>
        <p:spPr>
          <a:xfrm>
            <a:off x="454025" y="762000"/>
            <a:ext cx="4040188" cy="639763"/>
          </a:xfrm>
        </p:spPr>
        <p:txBody>
          <a:bodyPr/>
          <a:lstStyle/>
          <a:p>
            <a:r>
              <a:rPr lang="en-US" altLang="en-US" dirty="0">
                <a:solidFill>
                  <a:srgbClr val="0000CC"/>
                </a:solidFill>
              </a:rPr>
              <a:t>Voters:	</a:t>
            </a:r>
          </a:p>
        </p:txBody>
      </p:sp>
      <p:sp>
        <p:nvSpPr>
          <p:cNvPr id="49155" name="Content Placeholder 2"/>
          <p:cNvSpPr>
            <a:spLocks noGrp="1"/>
          </p:cNvSpPr>
          <p:nvPr>
            <p:ph sz="half" idx="2"/>
          </p:nvPr>
        </p:nvSpPr>
        <p:spPr>
          <a:xfrm>
            <a:off x="457200" y="1447800"/>
            <a:ext cx="4040188" cy="4953000"/>
          </a:xfrm>
        </p:spPr>
        <p:txBody>
          <a:bodyPr/>
          <a:lstStyle/>
          <a:p>
            <a:pPr algn="just">
              <a:spcBef>
                <a:spcPct val="0"/>
              </a:spcBef>
              <a:buClr>
                <a:srgbClr val="3333CC"/>
              </a:buClr>
              <a:buFont typeface="Arial" pitchFamily="34" charset="0"/>
              <a:buNone/>
              <a:defRPr/>
            </a:pPr>
            <a:r>
              <a:rPr lang="en-US" altLang="en-US" sz="2000" b="1" dirty="0">
                <a:latin typeface="+mj-lt"/>
                <a:cs typeface="Tahoma" pitchFamily="34" charset="0"/>
              </a:rPr>
              <a:t>It is a misdemeanor, punishable by</a:t>
            </a:r>
          </a:p>
          <a:p>
            <a:pPr algn="just">
              <a:spcBef>
                <a:spcPct val="0"/>
              </a:spcBef>
              <a:buClr>
                <a:srgbClr val="3333CC"/>
              </a:buClr>
              <a:buFont typeface="Arial" pitchFamily="34" charset="0"/>
              <a:buNone/>
              <a:defRPr/>
            </a:pPr>
            <a:r>
              <a:rPr lang="en-US" altLang="en-US" sz="2000" b="1" dirty="0">
                <a:latin typeface="+mj-lt"/>
                <a:cs typeface="Tahoma" pitchFamily="34" charset="0"/>
              </a:rPr>
              <a:t>up to one year incarceration and a </a:t>
            </a:r>
          </a:p>
          <a:p>
            <a:pPr algn="just">
              <a:spcBef>
                <a:spcPct val="0"/>
              </a:spcBef>
              <a:buClr>
                <a:srgbClr val="3333CC"/>
              </a:buClr>
              <a:buFont typeface="Arial" pitchFamily="34" charset="0"/>
              <a:buNone/>
              <a:defRPr/>
            </a:pPr>
            <a:r>
              <a:rPr lang="en-US" altLang="en-US" sz="2000" b="1" dirty="0">
                <a:latin typeface="+mj-lt"/>
                <a:cs typeface="Tahoma" pitchFamily="34" charset="0"/>
              </a:rPr>
              <a:t>fine of up to $2,500, for a person to</a:t>
            </a:r>
          </a:p>
          <a:p>
            <a:pPr algn="just">
              <a:spcBef>
                <a:spcPct val="0"/>
              </a:spcBef>
              <a:buClr>
                <a:srgbClr val="3333CC"/>
              </a:buClr>
              <a:buFont typeface="Arial" pitchFamily="34" charset="0"/>
              <a:buNone/>
              <a:defRPr/>
            </a:pPr>
            <a:r>
              <a:rPr lang="en-US" altLang="en-US" sz="2000" b="1" dirty="0">
                <a:latin typeface="+mj-lt"/>
                <a:cs typeface="Tahoma" pitchFamily="34" charset="0"/>
              </a:rPr>
              <a:t>vote in the </a:t>
            </a:r>
            <a:r>
              <a:rPr lang="en-US" altLang="en-US" sz="2000" b="1" dirty="0">
                <a:solidFill>
                  <a:srgbClr val="0000CC"/>
                </a:solidFill>
                <a:latin typeface="+mj-lt"/>
                <a:cs typeface="Tahoma" pitchFamily="34" charset="0"/>
              </a:rPr>
              <a:t>preferential primary </a:t>
            </a:r>
            <a:r>
              <a:rPr lang="en-US" altLang="en-US" sz="2000" b="1" dirty="0">
                <a:latin typeface="+mj-lt"/>
                <a:cs typeface="Tahoma" pitchFamily="34" charset="0"/>
              </a:rPr>
              <a:t>of</a:t>
            </a:r>
          </a:p>
          <a:p>
            <a:pPr algn="just">
              <a:spcBef>
                <a:spcPct val="0"/>
              </a:spcBef>
              <a:buClr>
                <a:srgbClr val="3333CC"/>
              </a:buClr>
              <a:buFont typeface="Arial" pitchFamily="34" charset="0"/>
              <a:buNone/>
              <a:defRPr/>
            </a:pPr>
            <a:r>
              <a:rPr lang="en-US" altLang="en-US" sz="2000" b="1" u="sng" dirty="0">
                <a:solidFill>
                  <a:srgbClr val="0000CC"/>
                </a:solidFill>
                <a:latin typeface="+mj-lt"/>
                <a:cs typeface="Tahoma" pitchFamily="34" charset="0"/>
              </a:rPr>
              <a:t>one</a:t>
            </a:r>
            <a:r>
              <a:rPr lang="en-US" altLang="en-US" sz="2000" dirty="0">
                <a:latin typeface="+mj-lt"/>
                <a:cs typeface="Tahoma" pitchFamily="34" charset="0"/>
              </a:rPr>
              <a:t> </a:t>
            </a:r>
            <a:r>
              <a:rPr lang="en-US" altLang="en-US" sz="2000" b="1" dirty="0">
                <a:latin typeface="+mj-lt"/>
                <a:cs typeface="Tahoma" pitchFamily="34" charset="0"/>
              </a:rPr>
              <a:t>political party and the general</a:t>
            </a:r>
          </a:p>
          <a:p>
            <a:pPr algn="just">
              <a:spcBef>
                <a:spcPct val="0"/>
              </a:spcBef>
              <a:buClr>
                <a:srgbClr val="3333CC"/>
              </a:buClr>
              <a:buFont typeface="Arial" pitchFamily="34" charset="0"/>
              <a:buNone/>
              <a:defRPr/>
            </a:pPr>
            <a:r>
              <a:rPr lang="en-US" altLang="en-US" sz="2000" b="1" dirty="0">
                <a:latin typeface="+mj-lt"/>
                <a:cs typeface="Tahoma" pitchFamily="34" charset="0"/>
              </a:rPr>
              <a:t>primary</a:t>
            </a:r>
            <a:r>
              <a:rPr lang="en-US" altLang="en-US" sz="2000" dirty="0">
                <a:latin typeface="+mj-lt"/>
                <a:cs typeface="Tahoma" pitchFamily="34" charset="0"/>
              </a:rPr>
              <a:t> </a:t>
            </a:r>
            <a:r>
              <a:rPr lang="en-US" altLang="en-US" sz="2000" b="1" dirty="0">
                <a:latin typeface="+mj-lt"/>
                <a:cs typeface="Tahoma" pitchFamily="34" charset="0"/>
              </a:rPr>
              <a:t>(</a:t>
            </a:r>
            <a:r>
              <a:rPr lang="en-US" altLang="en-US" sz="2000" b="1" dirty="0">
                <a:solidFill>
                  <a:srgbClr val="0000CC"/>
                </a:solidFill>
                <a:latin typeface="+mj-lt"/>
                <a:cs typeface="Tahoma" pitchFamily="34" charset="0"/>
              </a:rPr>
              <a:t>runoff</a:t>
            </a:r>
            <a:r>
              <a:rPr lang="en-US" altLang="en-US" sz="2000" b="1" dirty="0">
                <a:latin typeface="+mj-lt"/>
                <a:cs typeface="Tahoma" pitchFamily="34" charset="0"/>
              </a:rPr>
              <a:t>) of </a:t>
            </a:r>
            <a:r>
              <a:rPr lang="en-US" altLang="en-US" sz="2000" b="1" u="sng" dirty="0">
                <a:solidFill>
                  <a:srgbClr val="0000CC"/>
                </a:solidFill>
                <a:latin typeface="+mj-lt"/>
                <a:cs typeface="Tahoma" pitchFamily="34" charset="0"/>
              </a:rPr>
              <a:t>another</a:t>
            </a:r>
            <a:r>
              <a:rPr lang="en-US" altLang="en-US" sz="2000" dirty="0">
                <a:latin typeface="+mj-lt"/>
                <a:cs typeface="Tahoma" pitchFamily="34" charset="0"/>
              </a:rPr>
              <a:t>.  </a:t>
            </a:r>
          </a:p>
          <a:p>
            <a:pPr algn="just">
              <a:spcBef>
                <a:spcPct val="0"/>
              </a:spcBef>
              <a:buClr>
                <a:srgbClr val="3333CC"/>
              </a:buClr>
              <a:buFont typeface="Arial" pitchFamily="34" charset="0"/>
              <a:buNone/>
              <a:defRPr/>
            </a:pPr>
            <a:endParaRPr lang="en-US" altLang="en-US" sz="2000" b="1" dirty="0">
              <a:latin typeface="+mj-lt"/>
              <a:cs typeface="Tahoma" pitchFamily="34" charset="0"/>
            </a:endParaRPr>
          </a:p>
          <a:p>
            <a:pPr algn="just">
              <a:spcBef>
                <a:spcPct val="0"/>
              </a:spcBef>
              <a:buClr>
                <a:srgbClr val="3333CC"/>
              </a:buClr>
              <a:buFont typeface="Arial" pitchFamily="34" charset="0"/>
              <a:buNone/>
              <a:defRPr/>
            </a:pPr>
            <a:r>
              <a:rPr lang="en-US" altLang="en-US" sz="2000" b="1" dirty="0">
                <a:solidFill>
                  <a:srgbClr val="0000CC"/>
                </a:solidFill>
                <a:latin typeface="+mj-lt"/>
                <a:cs typeface="Tahoma" pitchFamily="34" charset="0"/>
              </a:rPr>
              <a:t>Example: </a:t>
            </a:r>
            <a:r>
              <a:rPr lang="en-US" altLang="en-US" sz="2000" b="1" dirty="0">
                <a:latin typeface="+mj-lt"/>
                <a:cs typeface="Tahoma" pitchFamily="34" charset="0"/>
              </a:rPr>
              <a:t>A voter who voted in</a:t>
            </a:r>
          </a:p>
          <a:p>
            <a:pPr algn="just">
              <a:spcBef>
                <a:spcPct val="0"/>
              </a:spcBef>
              <a:buClr>
                <a:srgbClr val="3333CC"/>
              </a:buClr>
              <a:buFont typeface="Arial" pitchFamily="34" charset="0"/>
              <a:buNone/>
              <a:defRPr/>
            </a:pPr>
            <a:r>
              <a:rPr lang="en-US" altLang="en-US" sz="2000" b="1" dirty="0">
                <a:latin typeface="+mj-lt"/>
                <a:cs typeface="Tahoma" pitchFamily="34" charset="0"/>
              </a:rPr>
              <a:t>the Republican primary</a:t>
            </a:r>
          </a:p>
          <a:p>
            <a:pPr algn="just">
              <a:spcBef>
                <a:spcPct val="0"/>
              </a:spcBef>
              <a:buClr>
                <a:srgbClr val="3333CC"/>
              </a:buClr>
              <a:buFont typeface="Arial" pitchFamily="34" charset="0"/>
              <a:buNone/>
              <a:defRPr/>
            </a:pPr>
            <a:r>
              <a:rPr lang="en-US" altLang="en-US" sz="2000" b="1" dirty="0">
                <a:latin typeface="+mj-lt"/>
                <a:cs typeface="Tahoma" pitchFamily="34" charset="0"/>
              </a:rPr>
              <a:t>election </a:t>
            </a:r>
            <a:r>
              <a:rPr lang="en-US" altLang="en-US" sz="2000" b="1" dirty="0">
                <a:solidFill>
                  <a:srgbClr val="0000CC"/>
                </a:solidFill>
                <a:latin typeface="+mj-lt"/>
                <a:cs typeface="Tahoma" pitchFamily="34" charset="0"/>
              </a:rPr>
              <a:t>cannot</a:t>
            </a:r>
            <a:r>
              <a:rPr lang="en-US" altLang="en-US" sz="2000" b="1" dirty="0">
                <a:latin typeface="+mj-lt"/>
                <a:cs typeface="Tahoma" pitchFamily="34" charset="0"/>
              </a:rPr>
              <a:t> then</a:t>
            </a:r>
          </a:p>
          <a:p>
            <a:pPr algn="just">
              <a:spcBef>
                <a:spcPct val="0"/>
              </a:spcBef>
              <a:buClr>
                <a:srgbClr val="3333CC"/>
              </a:buClr>
              <a:buFont typeface="Arial" pitchFamily="34" charset="0"/>
              <a:buNone/>
              <a:defRPr/>
            </a:pPr>
            <a:r>
              <a:rPr lang="en-US" altLang="en-US" sz="2000" b="1" dirty="0">
                <a:latin typeface="+mj-lt"/>
                <a:cs typeface="Tahoma" pitchFamily="34" charset="0"/>
              </a:rPr>
              <a:t>vote in the Democratic party’s</a:t>
            </a:r>
          </a:p>
          <a:p>
            <a:pPr algn="just">
              <a:spcBef>
                <a:spcPct val="0"/>
              </a:spcBef>
              <a:buClr>
                <a:srgbClr val="3333CC"/>
              </a:buClr>
              <a:buFont typeface="Arial" pitchFamily="34" charset="0"/>
              <a:buNone/>
              <a:defRPr/>
            </a:pPr>
            <a:r>
              <a:rPr lang="en-US" altLang="en-US" sz="2000" b="1" dirty="0">
                <a:latin typeface="+mj-lt"/>
                <a:cs typeface="Tahoma" pitchFamily="34" charset="0"/>
              </a:rPr>
              <a:t>runoff election</a:t>
            </a:r>
            <a:r>
              <a:rPr lang="en-US" altLang="en-US" sz="2000" dirty="0">
                <a:latin typeface="+mj-lt"/>
                <a:cs typeface="Tahoma" pitchFamily="34" charset="0"/>
              </a:rPr>
              <a:t>.</a:t>
            </a:r>
          </a:p>
        </p:txBody>
      </p:sp>
      <p:sp>
        <p:nvSpPr>
          <p:cNvPr id="23557" name="Text Placeholder 2"/>
          <p:cNvSpPr>
            <a:spLocks noGrp="1"/>
          </p:cNvSpPr>
          <p:nvPr>
            <p:ph type="body" sz="quarter" idx="3"/>
          </p:nvPr>
        </p:nvSpPr>
        <p:spPr>
          <a:xfrm>
            <a:off x="4648200" y="762000"/>
            <a:ext cx="4041775" cy="639763"/>
          </a:xfrm>
        </p:spPr>
        <p:txBody>
          <a:bodyPr/>
          <a:lstStyle/>
          <a:p>
            <a:r>
              <a:rPr lang="en-US" altLang="en-US" dirty="0">
                <a:solidFill>
                  <a:srgbClr val="0000CC"/>
                </a:solidFill>
              </a:rPr>
              <a:t>Poll Workers:</a:t>
            </a:r>
          </a:p>
        </p:txBody>
      </p:sp>
      <p:sp>
        <p:nvSpPr>
          <p:cNvPr id="5" name="Content Placeholder 4"/>
          <p:cNvSpPr>
            <a:spLocks noGrp="1"/>
          </p:cNvSpPr>
          <p:nvPr>
            <p:ph sz="quarter" idx="4"/>
          </p:nvPr>
        </p:nvSpPr>
        <p:spPr>
          <a:xfrm>
            <a:off x="4648200" y="1447800"/>
            <a:ext cx="4041775" cy="2286000"/>
          </a:xfrm>
        </p:spPr>
        <p:txBody>
          <a:bodyPr/>
          <a:lstStyle/>
          <a:p>
            <a:pPr marL="0" indent="0" algn="just">
              <a:buFont typeface="Arial" pitchFamily="34" charset="0"/>
              <a:buNone/>
              <a:defRPr/>
            </a:pPr>
            <a:r>
              <a:rPr lang="en-US" altLang="en-US" sz="2000" b="1" dirty="0">
                <a:latin typeface="+mj-lt"/>
                <a:cs typeface="Tahoma" pitchFamily="34" charset="0"/>
              </a:rPr>
              <a:t>It is a felony, punishable by up to six years incarceration and a fine of up to $10,000, for a poll worker to </a:t>
            </a:r>
            <a:r>
              <a:rPr lang="en-US" altLang="en-US" sz="2000" b="1" u="sng" dirty="0">
                <a:solidFill>
                  <a:srgbClr val="0000CC"/>
                </a:solidFill>
                <a:latin typeface="+mj-lt"/>
                <a:cs typeface="Tahoma" pitchFamily="34" charset="0"/>
              </a:rPr>
              <a:t>knowingly permit </a:t>
            </a:r>
            <a:r>
              <a:rPr lang="en-US" altLang="en-US" sz="2000" b="1" dirty="0">
                <a:latin typeface="+mj-lt"/>
                <a:cs typeface="Tahoma" pitchFamily="34" charset="0"/>
              </a:rPr>
              <a:t>a person to vote other than his or her </a:t>
            </a:r>
            <a:r>
              <a:rPr lang="en-US" altLang="en-US" sz="2000" b="1" dirty="0">
                <a:solidFill>
                  <a:srgbClr val="0000CC"/>
                </a:solidFill>
                <a:latin typeface="+mj-lt"/>
                <a:cs typeface="Tahoma" pitchFamily="34" charset="0"/>
              </a:rPr>
              <a:t>legal ballot </a:t>
            </a:r>
            <a:r>
              <a:rPr lang="en-US" altLang="en-US" sz="2000" b="1" dirty="0">
                <a:latin typeface="+mj-lt"/>
                <a:cs typeface="Tahoma" pitchFamily="34" charset="0"/>
              </a:rPr>
              <a:t>or</a:t>
            </a:r>
            <a:r>
              <a:rPr lang="en-US" altLang="en-US" sz="2000" dirty="0">
                <a:latin typeface="+mj-lt"/>
                <a:cs typeface="Tahoma" pitchFamily="34" charset="0"/>
              </a:rPr>
              <a:t> </a:t>
            </a:r>
            <a:r>
              <a:rPr lang="en-US" altLang="en-US" sz="2000" b="1" dirty="0">
                <a:latin typeface="+mj-lt"/>
                <a:cs typeface="Tahoma" pitchFamily="34" charset="0"/>
              </a:rPr>
              <a:t>fraudulently permit a person to vote illegally. </a:t>
            </a:r>
          </a:p>
          <a:p>
            <a:pPr>
              <a:defRPr/>
            </a:pPr>
            <a:endParaRPr lang="en-US" dirty="0"/>
          </a:p>
        </p:txBody>
      </p:sp>
      <p:sp>
        <p:nvSpPr>
          <p:cNvPr id="4" name="Slide Number Placeholder 3"/>
          <p:cNvSpPr>
            <a:spLocks noGrp="1"/>
          </p:cNvSpPr>
          <p:nvPr>
            <p:ph type="sldNum" sz="quarter" idx="12"/>
          </p:nvPr>
        </p:nvSpPr>
        <p:spPr/>
        <p:txBody>
          <a:bodyPr/>
          <a:lstStyle/>
          <a:p>
            <a:pPr>
              <a:defRPr/>
            </a:pPr>
            <a:fld id="{3440C684-EBD3-4ACF-BAD4-8BEDDEEFA47E}" type="slidenum">
              <a:rPr lang="en-US" smtClean="0"/>
              <a:pPr>
                <a:defRPr/>
              </a:pPr>
              <a:t>31</a:t>
            </a:fld>
            <a:endParaRPr lang="en-US" dirty="0"/>
          </a:p>
        </p:txBody>
      </p:sp>
      <p:pic>
        <p:nvPicPr>
          <p:cNvPr id="23560" name="Picture 9" descr="https://bugs.freenas.org/attachments/3315/monopoly_jail_xlarge.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70617">
            <a:off x="5682558" y="4150699"/>
            <a:ext cx="1981905" cy="1936705"/>
          </a:xfrm>
          <a:prstGeom prst="rect">
            <a:avLst/>
          </a:prstGeom>
          <a:noFill/>
          <a:ln>
            <a:noFill/>
          </a:ln>
          <a:effectLst>
            <a:glow rad="127000">
              <a:srgbClr val="0000C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99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heel(1)">
                                      <p:cBhvr>
                                        <p:cTn id="7"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0A385D-D991-4D7B-8FE8-DB6B33D16B17}"/>
              </a:ext>
            </a:extLst>
          </p:cNvPr>
          <p:cNvSpPr>
            <a:spLocks noGrp="1"/>
          </p:cNvSpPr>
          <p:nvPr>
            <p:ph type="title"/>
          </p:nvPr>
        </p:nvSpPr>
        <p:spPr/>
        <p:txBody>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10 - P.24</a:t>
            </a:r>
            <a:endParaRPr lang="en-US" dirty="0"/>
          </a:p>
        </p:txBody>
      </p:sp>
      <p:sp>
        <p:nvSpPr>
          <p:cNvPr id="6" name="Content Placeholder 5">
            <a:extLst>
              <a:ext uri="{FF2B5EF4-FFF2-40B4-BE49-F238E27FC236}">
                <a16:creationId xmlns:a16="http://schemas.microsoft.com/office/drawing/2014/main" id="{F3541F96-D930-4E4B-8A0C-E1828BD0FBBD}"/>
              </a:ext>
            </a:extLst>
          </p:cNvPr>
          <p:cNvSpPr>
            <a:spLocks noGrp="1"/>
          </p:cNvSpPr>
          <p:nvPr>
            <p:ph sz="half" idx="1"/>
          </p:nvPr>
        </p:nvSpPr>
        <p:spPr>
          <a:xfrm>
            <a:off x="457200" y="1600200"/>
            <a:ext cx="4114800" cy="5041264"/>
          </a:xfrm>
        </p:spPr>
        <p:txBody>
          <a:bodyPr>
            <a:normAutofit fontScale="92500" lnSpcReduction="10000"/>
          </a:bodyPr>
          <a:lstStyle/>
          <a:p>
            <a:r>
              <a:rPr lang="en-US" b="1" dirty="0">
                <a:solidFill>
                  <a:srgbClr val="0000CC"/>
                </a:solidFill>
              </a:rPr>
              <a:t>Step 10</a:t>
            </a:r>
            <a:r>
              <a:rPr lang="en-US" b="1" dirty="0"/>
              <a:t>: </a:t>
            </a:r>
            <a:r>
              <a:rPr lang="en-US" dirty="0"/>
              <a:t>Select “</a:t>
            </a:r>
            <a:r>
              <a:rPr lang="en-US" dirty="0">
                <a:solidFill>
                  <a:srgbClr val="0000CC"/>
                </a:solidFill>
              </a:rPr>
              <a:t>Capture Signature</a:t>
            </a:r>
            <a:r>
              <a:rPr lang="en-US" dirty="0"/>
              <a:t>” </a:t>
            </a:r>
          </a:p>
          <a:p>
            <a:r>
              <a:rPr lang="en-US" dirty="0"/>
              <a:t>Allow the voter to sign</a:t>
            </a:r>
          </a:p>
          <a:p>
            <a:pPr lvl="1"/>
            <a:r>
              <a:rPr lang="en-US" dirty="0"/>
              <a:t>The voter may choose to re-sign if the voter is unsatisfied with the current signature </a:t>
            </a:r>
          </a:p>
          <a:p>
            <a:r>
              <a:rPr lang="en-US" dirty="0"/>
              <a:t>Click “</a:t>
            </a:r>
            <a:r>
              <a:rPr lang="en-US" dirty="0">
                <a:solidFill>
                  <a:srgbClr val="0000CC"/>
                </a:solidFill>
              </a:rPr>
              <a:t>Accept</a:t>
            </a:r>
            <a:r>
              <a:rPr lang="en-US" dirty="0"/>
              <a:t>” </a:t>
            </a:r>
          </a:p>
          <a:p>
            <a:r>
              <a:rPr lang="en-US" b="1" u="sng" dirty="0">
                <a:solidFill>
                  <a:srgbClr val="FF0000"/>
                </a:solidFill>
              </a:rPr>
              <a:t>DO NOT </a:t>
            </a:r>
            <a:r>
              <a:rPr lang="en-US" dirty="0"/>
              <a:t>reject a voter based on a comparison of signature if your poll book displays the voter’s signature at this point</a:t>
            </a:r>
          </a:p>
        </p:txBody>
      </p:sp>
      <p:sp>
        <p:nvSpPr>
          <p:cNvPr id="4" name="Slide Number Placeholder 3">
            <a:extLst>
              <a:ext uri="{FF2B5EF4-FFF2-40B4-BE49-F238E27FC236}">
                <a16:creationId xmlns:a16="http://schemas.microsoft.com/office/drawing/2014/main" id="{E25EF914-8CA7-4B8D-8C7F-403DF0FE3B49}"/>
              </a:ext>
            </a:extLst>
          </p:cNvPr>
          <p:cNvSpPr>
            <a:spLocks noGrp="1"/>
          </p:cNvSpPr>
          <p:nvPr>
            <p:ph type="sldNum" sz="quarter" idx="12"/>
          </p:nvPr>
        </p:nvSpPr>
        <p:spPr/>
        <p:txBody>
          <a:bodyPr/>
          <a:lstStyle/>
          <a:p>
            <a:fld id="{35365B84-0BB5-47E8-AC19-1D9532A9236D}" type="slidenum">
              <a:rPr lang="en-US" smtClean="0"/>
              <a:pPr/>
              <a:t>32</a:t>
            </a:fld>
            <a:endParaRPr lang="en-US" dirty="0"/>
          </a:p>
        </p:txBody>
      </p:sp>
      <p:pic>
        <p:nvPicPr>
          <p:cNvPr id="8" name="Content Placeholder 7">
            <a:extLst>
              <a:ext uri="{FF2B5EF4-FFF2-40B4-BE49-F238E27FC236}">
                <a16:creationId xmlns:a16="http://schemas.microsoft.com/office/drawing/2014/main" id="{487A5B9A-2860-4AD8-8014-AC34AE1E8549}"/>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417639"/>
            <a:ext cx="3581400" cy="162517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3E050CBE-6382-4E72-AE31-33CDF7AAE3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240" y="3180926"/>
            <a:ext cx="3581400" cy="167693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9F33C095-0792-4486-A971-7496CEB1C2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68240" y="4995968"/>
            <a:ext cx="3566160" cy="1645496"/>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45D18189-1F6E-4994-AE71-51AB7DA3F168}"/>
              </a:ext>
            </a:extLst>
          </p:cNvPr>
          <p:cNvSpPr/>
          <p:nvPr/>
        </p:nvSpPr>
        <p:spPr>
          <a:xfrm>
            <a:off x="4800600" y="2483917"/>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9743C89-92B6-4DE0-8DB3-1B511E1ADC87}"/>
              </a:ext>
            </a:extLst>
          </p:cNvPr>
          <p:cNvSpPr/>
          <p:nvPr/>
        </p:nvSpPr>
        <p:spPr>
          <a:xfrm>
            <a:off x="4810703" y="6120963"/>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5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1000"/>
                                        <p:tgtEl>
                                          <p:spTgt spid="6">
                                            <p:txEl>
                                              <p:pRg st="3" end="3"/>
                                            </p:txEl>
                                          </p:spTgt>
                                        </p:tgtEl>
                                      </p:cBhvr>
                                    </p:animEffect>
                                    <p:anim calcmode="lin" valueType="num">
                                      <p:cBhvr>
                                        <p:cTn id="4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ppt_w</p:attrName>
                                        </p:attrNameLst>
                                      </p:cBhvr>
                                      <p:tavLst>
                                        <p:tav tm="0" fmla="#ppt_w*sin(2.5*pi*$)">
                                          <p:val>
                                            <p:fltVal val="0"/>
                                          </p:val>
                                        </p:tav>
                                        <p:tav tm="100000">
                                          <p:val>
                                            <p:fltVal val="1"/>
                                          </p:val>
                                        </p:tav>
                                      </p:tavLst>
                                    </p:anim>
                                    <p:anim calcmode="lin" valueType="num">
                                      <p:cBhvr>
                                        <p:cTn id="5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 calcmode="lin" valueType="num">
                                      <p:cBhvr>
                                        <p:cTn id="6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7848-86A8-4769-9620-B1B46F9DA3AD}"/>
              </a:ext>
            </a:extLst>
          </p:cNvPr>
          <p:cNvSpPr>
            <a:spLocks noGrp="1"/>
          </p:cNvSpPr>
          <p:nvPr>
            <p:ph type="title"/>
          </p:nvPr>
        </p:nvSpPr>
        <p:spPr/>
        <p:txBody>
          <a:bodyPr/>
          <a:lstStyle/>
          <a:p>
            <a:r>
              <a:rPr lang="en-US" sz="2800" b="1" dirty="0">
                <a:solidFill>
                  <a:srgbClr val="0000CC"/>
                </a:solidFill>
              </a:rPr>
              <a:t>How to Process Voters into the Poll</a:t>
            </a:r>
            <a:br>
              <a:rPr lang="en-US" sz="2800" b="1" dirty="0">
                <a:solidFill>
                  <a:srgbClr val="0000CC"/>
                </a:solidFill>
              </a:rPr>
            </a:br>
            <a:r>
              <a:rPr lang="en-US" sz="2800" b="1" dirty="0">
                <a:solidFill>
                  <a:srgbClr val="0000CC"/>
                </a:solidFill>
              </a:rPr>
              <a:t>Step 11-14 - P.24</a:t>
            </a:r>
            <a:endParaRPr lang="en-US" dirty="0"/>
          </a:p>
        </p:txBody>
      </p:sp>
      <p:sp>
        <p:nvSpPr>
          <p:cNvPr id="3" name="Content Placeholder 2">
            <a:extLst>
              <a:ext uri="{FF2B5EF4-FFF2-40B4-BE49-F238E27FC236}">
                <a16:creationId xmlns:a16="http://schemas.microsoft.com/office/drawing/2014/main" id="{5EFB28CD-83AF-4993-80D7-342E43A84095}"/>
              </a:ext>
            </a:extLst>
          </p:cNvPr>
          <p:cNvSpPr>
            <a:spLocks noGrp="1"/>
          </p:cNvSpPr>
          <p:nvPr>
            <p:ph sz="half" idx="1"/>
          </p:nvPr>
        </p:nvSpPr>
        <p:spPr/>
        <p:txBody>
          <a:bodyPr>
            <a:normAutofit fontScale="92500" lnSpcReduction="10000"/>
          </a:bodyPr>
          <a:lstStyle/>
          <a:p>
            <a:r>
              <a:rPr lang="en-US" b="1" dirty="0">
                <a:solidFill>
                  <a:srgbClr val="0000CC"/>
                </a:solidFill>
              </a:rPr>
              <a:t>Step 11</a:t>
            </a:r>
            <a:r>
              <a:rPr lang="en-US" b="1" dirty="0"/>
              <a:t>: </a:t>
            </a:r>
            <a:r>
              <a:rPr lang="en-US" dirty="0"/>
              <a:t>After voter signs, then select “</a:t>
            </a:r>
            <a:r>
              <a:rPr lang="en-US" dirty="0">
                <a:solidFill>
                  <a:srgbClr val="0000CC"/>
                </a:solidFill>
              </a:rPr>
              <a:t>Print Precinct Bar Code</a:t>
            </a:r>
            <a:r>
              <a:rPr lang="en-US" dirty="0"/>
              <a:t>”</a:t>
            </a:r>
          </a:p>
          <a:p>
            <a:r>
              <a:rPr lang="en-US" b="1" dirty="0">
                <a:solidFill>
                  <a:srgbClr val="0000CC"/>
                </a:solidFill>
              </a:rPr>
              <a:t>Step 12</a:t>
            </a:r>
            <a:r>
              <a:rPr lang="en-US" b="1" dirty="0"/>
              <a:t>: </a:t>
            </a:r>
            <a:r>
              <a:rPr lang="en-US" dirty="0"/>
              <a:t>Mark the “</a:t>
            </a:r>
            <a:r>
              <a:rPr lang="en-US" dirty="0">
                <a:solidFill>
                  <a:srgbClr val="0000CC"/>
                </a:solidFill>
              </a:rPr>
              <a:t>ID Provided</a:t>
            </a:r>
            <a:r>
              <a:rPr lang="en-US" dirty="0"/>
              <a:t>” box </a:t>
            </a:r>
          </a:p>
          <a:p>
            <a:pPr lvl="1"/>
            <a:r>
              <a:rPr lang="en-US" dirty="0"/>
              <a:t>Unless the voter provided a document from a nursing home in lieu of a Photo ID</a:t>
            </a:r>
          </a:p>
          <a:p>
            <a:r>
              <a:rPr lang="en-US" b="1" dirty="0">
                <a:solidFill>
                  <a:srgbClr val="0000CC"/>
                </a:solidFill>
              </a:rPr>
              <a:t>Step 13-14</a:t>
            </a:r>
            <a:r>
              <a:rPr lang="en-US" b="1" dirty="0"/>
              <a:t>: </a:t>
            </a:r>
            <a:r>
              <a:rPr lang="en-US" dirty="0"/>
              <a:t>Insert a blank ballot into the printer and </a:t>
            </a:r>
            <a:r>
              <a:rPr lang="en-US" dirty="0">
                <a:solidFill>
                  <a:srgbClr val="0000CC"/>
                </a:solidFill>
              </a:rPr>
              <a:t>provide the ballot to the voter</a:t>
            </a:r>
          </a:p>
          <a:p>
            <a:endParaRPr lang="en-US" dirty="0"/>
          </a:p>
        </p:txBody>
      </p:sp>
      <p:sp>
        <p:nvSpPr>
          <p:cNvPr id="5" name="Slide Number Placeholder 4">
            <a:extLst>
              <a:ext uri="{FF2B5EF4-FFF2-40B4-BE49-F238E27FC236}">
                <a16:creationId xmlns:a16="http://schemas.microsoft.com/office/drawing/2014/main" id="{41CC55C6-B2AC-4964-B3D7-80574CB66B31}"/>
              </a:ext>
            </a:extLst>
          </p:cNvPr>
          <p:cNvSpPr>
            <a:spLocks noGrp="1"/>
          </p:cNvSpPr>
          <p:nvPr>
            <p:ph type="sldNum" sz="quarter" idx="12"/>
          </p:nvPr>
        </p:nvSpPr>
        <p:spPr/>
        <p:txBody>
          <a:bodyPr/>
          <a:lstStyle/>
          <a:p>
            <a:fld id="{35365B84-0BB5-47E8-AC19-1D9532A9236D}" type="slidenum">
              <a:rPr lang="en-US" smtClean="0"/>
              <a:pPr/>
              <a:t>33</a:t>
            </a:fld>
            <a:endParaRPr lang="en-US" dirty="0"/>
          </a:p>
        </p:txBody>
      </p:sp>
      <p:pic>
        <p:nvPicPr>
          <p:cNvPr id="8" name="Content Placeholder 7">
            <a:extLst>
              <a:ext uri="{FF2B5EF4-FFF2-40B4-BE49-F238E27FC236}">
                <a16:creationId xmlns:a16="http://schemas.microsoft.com/office/drawing/2014/main" id="{9ED8EC39-8B34-4FCC-BF53-40947C35D2FC}"/>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2255" y="1752600"/>
            <a:ext cx="3661889" cy="2072261"/>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1A104C2-099B-46AF-BC85-E17CCA8CA2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2094" y="4114800"/>
            <a:ext cx="3661889" cy="2117283"/>
          </a:xfrm>
          <a:prstGeom prst="rect">
            <a:avLst/>
          </a:prstGeom>
          <a:noFill/>
        </p:spPr>
      </p:pic>
      <p:sp>
        <p:nvSpPr>
          <p:cNvPr id="10" name="Oval 9">
            <a:extLst>
              <a:ext uri="{FF2B5EF4-FFF2-40B4-BE49-F238E27FC236}">
                <a16:creationId xmlns:a16="http://schemas.microsoft.com/office/drawing/2014/main" id="{3CF419F6-8E09-45CC-AAA5-A0EE4A5C635A}"/>
              </a:ext>
            </a:extLst>
          </p:cNvPr>
          <p:cNvSpPr/>
          <p:nvPr/>
        </p:nvSpPr>
        <p:spPr>
          <a:xfrm>
            <a:off x="6400800" y="4785804"/>
            <a:ext cx="792478" cy="319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49F49E8-BAF7-49A1-879B-5BAD1584CFAD}"/>
              </a:ext>
            </a:extLst>
          </p:cNvPr>
          <p:cNvSpPr/>
          <p:nvPr/>
        </p:nvSpPr>
        <p:spPr>
          <a:xfrm>
            <a:off x="4572000" y="3269203"/>
            <a:ext cx="1295400" cy="616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428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5D785-3E9C-4B40-A900-26301A1F54C1}"/>
              </a:ext>
            </a:extLst>
          </p:cNvPr>
          <p:cNvSpPr>
            <a:spLocks noGrp="1"/>
          </p:cNvSpPr>
          <p:nvPr>
            <p:ph type="ctrTitle"/>
          </p:nvPr>
        </p:nvSpPr>
        <p:spPr/>
        <p:txBody>
          <a:bodyPr/>
          <a:lstStyle/>
          <a:p>
            <a:r>
              <a:rPr lang="en-US" dirty="0">
                <a:solidFill>
                  <a:srgbClr val="0000CC"/>
                </a:solidFill>
              </a:rPr>
              <a:t>Fail-safe Voting </a:t>
            </a:r>
          </a:p>
        </p:txBody>
      </p:sp>
      <p:sp>
        <p:nvSpPr>
          <p:cNvPr id="7" name="Text Placeholder 6">
            <a:extLst>
              <a:ext uri="{FF2B5EF4-FFF2-40B4-BE49-F238E27FC236}">
                <a16:creationId xmlns:a16="http://schemas.microsoft.com/office/drawing/2014/main" id="{53989BDD-338A-48FD-8846-C29DCD414A0B}"/>
              </a:ext>
            </a:extLst>
          </p:cNvPr>
          <p:cNvSpPr>
            <a:spLocks noGrp="1"/>
          </p:cNvSpPr>
          <p:nvPr>
            <p:ph type="subTitle" idx="1"/>
          </p:nvPr>
        </p:nvSpPr>
        <p:spPr>
          <a:xfrm>
            <a:off x="914400" y="3886200"/>
            <a:ext cx="7315200" cy="1752600"/>
          </a:xfrm>
        </p:spPr>
        <p:txBody>
          <a:bodyPr/>
          <a:lstStyle/>
          <a:p>
            <a:r>
              <a:rPr lang="en-US" dirty="0"/>
              <a:t>Steps to take when the Voter’s Statements do not match the PVR List</a:t>
            </a:r>
          </a:p>
        </p:txBody>
      </p:sp>
      <p:sp>
        <p:nvSpPr>
          <p:cNvPr id="5" name="Slide Number Placeholder 4">
            <a:extLst>
              <a:ext uri="{FF2B5EF4-FFF2-40B4-BE49-F238E27FC236}">
                <a16:creationId xmlns:a16="http://schemas.microsoft.com/office/drawing/2014/main" id="{8D396125-1404-463C-9ACA-4CE338FC5805}"/>
              </a:ext>
            </a:extLst>
          </p:cNvPr>
          <p:cNvSpPr>
            <a:spLocks noGrp="1"/>
          </p:cNvSpPr>
          <p:nvPr>
            <p:ph type="sldNum" sz="quarter" idx="12"/>
          </p:nvPr>
        </p:nvSpPr>
        <p:spPr/>
        <p:txBody>
          <a:bodyPr/>
          <a:lstStyle/>
          <a:p>
            <a:fld id="{35365B84-0BB5-47E8-AC19-1D9532A9236D}" type="slidenum">
              <a:rPr lang="en-US" smtClean="0"/>
              <a:pPr/>
              <a:t>34</a:t>
            </a:fld>
            <a:endParaRPr lang="en-US" dirty="0"/>
          </a:p>
        </p:txBody>
      </p:sp>
    </p:spTree>
    <p:extLst>
      <p:ext uri="{BB962C8B-B14F-4D97-AF65-F5344CB8AC3E}">
        <p14:creationId xmlns:p14="http://schemas.microsoft.com/office/powerpoint/2010/main" val="716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F5D51B-08C9-402E-962C-500532AE5C88}"/>
              </a:ext>
            </a:extLst>
          </p:cNvPr>
          <p:cNvSpPr>
            <a:spLocks noGrp="1"/>
          </p:cNvSpPr>
          <p:nvPr>
            <p:ph type="title"/>
          </p:nvPr>
        </p:nvSpPr>
        <p:spPr/>
        <p:txBody>
          <a:bodyPr>
            <a:normAutofit/>
          </a:bodyPr>
          <a:lstStyle/>
          <a:p>
            <a:r>
              <a:rPr lang="en-US" sz="3500" b="1" dirty="0">
                <a:solidFill>
                  <a:srgbClr val="0000CC"/>
                </a:solidFill>
              </a:rPr>
              <a:t>Fail-safe Voting</a:t>
            </a:r>
          </a:p>
        </p:txBody>
      </p:sp>
      <p:sp>
        <p:nvSpPr>
          <p:cNvPr id="6" name="Content Placeholder 5">
            <a:extLst>
              <a:ext uri="{FF2B5EF4-FFF2-40B4-BE49-F238E27FC236}">
                <a16:creationId xmlns:a16="http://schemas.microsoft.com/office/drawing/2014/main" id="{78B98DCE-966E-46C1-A917-76B8EAC5AFEA}"/>
              </a:ext>
            </a:extLst>
          </p:cNvPr>
          <p:cNvSpPr>
            <a:spLocks noGrp="1"/>
          </p:cNvSpPr>
          <p:nvPr>
            <p:ph idx="1"/>
          </p:nvPr>
        </p:nvSpPr>
        <p:spPr/>
        <p:txBody>
          <a:bodyPr/>
          <a:lstStyle/>
          <a:p>
            <a:r>
              <a:rPr lang="en-US" dirty="0"/>
              <a:t>If a person attempts to vote and asserts they are eligible to vote in the election then </a:t>
            </a:r>
            <a:r>
              <a:rPr lang="en-US" dirty="0">
                <a:solidFill>
                  <a:srgbClr val="FF0000"/>
                </a:solidFill>
              </a:rPr>
              <a:t>one of three things must happen</a:t>
            </a:r>
            <a:r>
              <a:rPr lang="en-US" dirty="0"/>
              <a:t>:</a:t>
            </a:r>
          </a:p>
          <a:p>
            <a:pPr lvl="1"/>
            <a:r>
              <a:rPr lang="en-US" dirty="0"/>
              <a:t>The voter votes a </a:t>
            </a:r>
            <a:r>
              <a:rPr lang="en-US" dirty="0">
                <a:solidFill>
                  <a:srgbClr val="0000CC"/>
                </a:solidFill>
              </a:rPr>
              <a:t>Regular Ballot;</a:t>
            </a:r>
          </a:p>
          <a:p>
            <a:pPr lvl="1"/>
            <a:r>
              <a:rPr lang="en-US" dirty="0"/>
              <a:t>The voter votes a </a:t>
            </a:r>
            <a:r>
              <a:rPr lang="en-US" dirty="0">
                <a:solidFill>
                  <a:srgbClr val="0000CC"/>
                </a:solidFill>
              </a:rPr>
              <a:t>Provisional Ballot; </a:t>
            </a:r>
            <a:r>
              <a:rPr lang="en-US" dirty="0"/>
              <a:t>or</a:t>
            </a:r>
            <a:endParaRPr lang="en-US" dirty="0">
              <a:solidFill>
                <a:srgbClr val="0000CC"/>
              </a:solidFill>
            </a:endParaRPr>
          </a:p>
          <a:p>
            <a:pPr lvl="1"/>
            <a:r>
              <a:rPr lang="en-US" dirty="0"/>
              <a:t>If you do not have vote centers, the </a:t>
            </a:r>
            <a:r>
              <a:rPr lang="en-US" dirty="0">
                <a:solidFill>
                  <a:srgbClr val="0000CC"/>
                </a:solidFill>
              </a:rPr>
              <a:t>voter is sent to another poll</a:t>
            </a:r>
            <a:r>
              <a:rPr lang="en-US" dirty="0"/>
              <a:t> that has the correct ballot style available.  </a:t>
            </a:r>
          </a:p>
        </p:txBody>
      </p:sp>
      <p:sp>
        <p:nvSpPr>
          <p:cNvPr id="4" name="Slide Number Placeholder 3">
            <a:extLst>
              <a:ext uri="{FF2B5EF4-FFF2-40B4-BE49-F238E27FC236}">
                <a16:creationId xmlns:a16="http://schemas.microsoft.com/office/drawing/2014/main" id="{93B0DB44-DB44-4CE0-B0AD-032AD1DC81AD}"/>
              </a:ext>
            </a:extLst>
          </p:cNvPr>
          <p:cNvSpPr>
            <a:spLocks noGrp="1"/>
          </p:cNvSpPr>
          <p:nvPr>
            <p:ph type="sldNum" sz="quarter" idx="12"/>
          </p:nvPr>
        </p:nvSpPr>
        <p:spPr/>
        <p:txBody>
          <a:bodyPr/>
          <a:lstStyle/>
          <a:p>
            <a:fld id="{35365B84-0BB5-47E8-AC19-1D9532A9236D}" type="slidenum">
              <a:rPr lang="en-US" smtClean="0"/>
              <a:pPr/>
              <a:t>35</a:t>
            </a:fld>
            <a:endParaRPr lang="en-US" dirty="0"/>
          </a:p>
        </p:txBody>
      </p:sp>
    </p:spTree>
    <p:extLst>
      <p:ext uri="{BB962C8B-B14F-4D97-AF65-F5344CB8AC3E}">
        <p14:creationId xmlns:p14="http://schemas.microsoft.com/office/powerpoint/2010/main" val="28266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lnSpcReduction="10000"/>
          </a:bodyPr>
          <a:lstStyle/>
          <a:p>
            <a:r>
              <a:rPr lang="en-US" dirty="0"/>
              <a:t>Voter (</a:t>
            </a:r>
            <a:r>
              <a:rPr lang="en-US" i="1" dirty="0"/>
              <a:t>who is in the PVR List</a:t>
            </a:r>
            <a:r>
              <a:rPr lang="en-US" dirty="0"/>
              <a:t>) states their address</a:t>
            </a:r>
          </a:p>
          <a:p>
            <a:r>
              <a:rPr lang="en-US" dirty="0"/>
              <a:t>Poll Workers compare the stated address to the PVR List </a:t>
            </a:r>
          </a:p>
          <a:p>
            <a:r>
              <a:rPr lang="en-US" dirty="0"/>
              <a:t>Address in the PVR List </a:t>
            </a:r>
            <a:r>
              <a:rPr lang="en-US" dirty="0">
                <a:solidFill>
                  <a:srgbClr val="0000CC"/>
                </a:solidFill>
              </a:rPr>
              <a:t>differs</a:t>
            </a:r>
            <a:r>
              <a:rPr lang="en-US" dirty="0"/>
              <a:t> from the stated address  </a:t>
            </a:r>
          </a:p>
          <a:p>
            <a:r>
              <a:rPr lang="en-US" dirty="0"/>
              <a:t>Poll Worker knows where both addresses are located  </a:t>
            </a:r>
          </a:p>
          <a:p>
            <a:endParaRPr lang="en-US" dirty="0"/>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a:bodyPr>
          <a:lstStyle/>
          <a:p>
            <a:r>
              <a:rPr lang="en-US" dirty="0"/>
              <a:t>Turn the voter over to the </a:t>
            </a:r>
            <a:r>
              <a:rPr lang="en-US" u="sng" dirty="0">
                <a:solidFill>
                  <a:srgbClr val="0000CC"/>
                </a:solidFill>
              </a:rPr>
              <a:t>Poll Judge </a:t>
            </a:r>
          </a:p>
          <a:p>
            <a:r>
              <a:rPr lang="en-US" b="1" u="sng" dirty="0"/>
              <a:t>DO NOT</a:t>
            </a:r>
            <a:r>
              <a:rPr lang="en-US" dirty="0"/>
              <a:t> proceed unless you or your </a:t>
            </a:r>
            <a:r>
              <a:rPr lang="en-US" u="sng" dirty="0"/>
              <a:t>Poll Judge</a:t>
            </a:r>
            <a:r>
              <a:rPr lang="en-US" dirty="0"/>
              <a:t> have </a:t>
            </a:r>
            <a:r>
              <a:rPr lang="en-US" dirty="0">
                <a:solidFill>
                  <a:srgbClr val="0000CC"/>
                </a:solidFill>
              </a:rPr>
              <a:t>called the County Clerk</a:t>
            </a:r>
            <a:endParaRPr lang="en-US" dirty="0"/>
          </a:p>
          <a:p>
            <a:pPr lvl="1"/>
            <a:r>
              <a:rPr lang="en-US" b="1" dirty="0"/>
              <a:t>ALWAYS!</a:t>
            </a:r>
          </a:p>
          <a:p>
            <a:r>
              <a:rPr lang="en-US" dirty="0"/>
              <a:t>Follow instructions of your </a:t>
            </a:r>
            <a:r>
              <a:rPr lang="en-US" u="sng" dirty="0"/>
              <a:t>Poll Judge</a:t>
            </a:r>
            <a:r>
              <a:rPr lang="en-US" dirty="0"/>
              <a:t> and/or the County Clerk</a:t>
            </a:r>
          </a:p>
          <a:p>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97A5658A-6EA2-42C3-9080-6450F5802EDE}"/>
              </a:ext>
            </a:extLst>
          </p:cNvPr>
          <p:cNvSpPr>
            <a:spLocks noGrp="1"/>
          </p:cNvSpPr>
          <p:nvPr>
            <p:ph type="sldNum" sz="quarter" idx="12"/>
          </p:nvPr>
        </p:nvSpPr>
        <p:spPr/>
        <p:txBody>
          <a:bodyPr/>
          <a:lstStyle/>
          <a:p>
            <a:fld id="{35365B84-0BB5-47E8-AC19-1D9532A9236D}" type="slidenum">
              <a:rPr lang="en-US" smtClean="0"/>
              <a:pPr/>
              <a:t>36</a:t>
            </a:fld>
            <a:endParaRPr lang="en-US" dirty="0"/>
          </a:p>
        </p:txBody>
      </p:sp>
    </p:spTree>
    <p:extLst>
      <p:ext uri="{BB962C8B-B14F-4D97-AF65-F5344CB8AC3E}">
        <p14:creationId xmlns:p14="http://schemas.microsoft.com/office/powerpoint/2010/main" val="368996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p:txBody>
          <a:bodyPr>
            <a:noAutofit/>
          </a:bodyPr>
          <a:lstStyle/>
          <a:p>
            <a:r>
              <a:rPr lang="en-US" dirty="0"/>
              <a:t>New address in county and assigned to this polling site: </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55613" y="2174875"/>
            <a:ext cx="4041775" cy="3951288"/>
          </a:xfrm>
        </p:spPr>
        <p:txBody>
          <a:bodyPr>
            <a:normAutofit fontScale="92500" lnSpcReduction="10000"/>
          </a:bodyPr>
          <a:lstStyle/>
          <a:p>
            <a:pPr marL="576263"/>
            <a:r>
              <a:rPr lang="en-US" dirty="0"/>
              <a:t>If the address stated by the voter is in the same county (and Congressional District) and the voters at the new address also vote at this poll:</a:t>
            </a:r>
          </a:p>
          <a:p>
            <a:pPr lvl="1"/>
            <a:r>
              <a:rPr lang="en-US" dirty="0"/>
              <a:t>Votes a regular ballot</a:t>
            </a:r>
          </a:p>
          <a:p>
            <a:pPr lvl="1"/>
            <a:r>
              <a:rPr lang="en-US" dirty="0"/>
              <a:t>Ballot style for the “new” address</a:t>
            </a:r>
          </a:p>
          <a:p>
            <a:pPr lvl="1"/>
            <a:r>
              <a:rPr lang="en-US" dirty="0"/>
              <a:t>Voter </a:t>
            </a:r>
            <a:r>
              <a:rPr lang="en-US" b="1" u="sng" dirty="0">
                <a:solidFill>
                  <a:srgbClr val="FF0000"/>
                </a:solidFill>
              </a:rPr>
              <a:t>MUST</a:t>
            </a:r>
            <a:r>
              <a:rPr lang="en-US" dirty="0"/>
              <a:t> complete and return an updated voter registration application </a:t>
            </a:r>
            <a:r>
              <a:rPr lang="en-US" b="1" u="sng" dirty="0">
                <a:solidFill>
                  <a:srgbClr val="FF0000"/>
                </a:solidFill>
              </a:rPr>
              <a:t>BEFORE</a:t>
            </a:r>
            <a:r>
              <a:rPr lang="en-US" dirty="0"/>
              <a:t> you issue the ballot  </a:t>
            </a:r>
          </a:p>
        </p:txBody>
      </p:sp>
      <p:pic>
        <p:nvPicPr>
          <p:cNvPr id="3" name="Content Placeholder 2">
            <a:extLst>
              <a:ext uri="{FF2B5EF4-FFF2-40B4-BE49-F238E27FC236}">
                <a16:creationId xmlns:a16="http://schemas.microsoft.com/office/drawing/2014/main" id="{71EED4FE-2191-4407-84F2-0ACD69C42BED}"/>
              </a:ext>
            </a:extLst>
          </p:cNvPr>
          <p:cNvPicPr>
            <a:picLocks noGrp="1" noChangeAspect="1"/>
          </p:cNvPicPr>
          <p:nvPr>
            <p:ph sz="quarter" idx="4"/>
          </p:nvPr>
        </p:nvPicPr>
        <p:blipFill>
          <a:blip r:embed="rId2"/>
          <a:stretch>
            <a:fillRect/>
          </a:stretch>
        </p:blipFill>
        <p:spPr>
          <a:xfrm>
            <a:off x="4893928" y="1535113"/>
            <a:ext cx="3543968" cy="4591050"/>
          </a:xfrm>
          <a:prstGeom prst="rect">
            <a:avLst/>
          </a:prstGeom>
        </p:spPr>
      </p:pic>
      <p:sp>
        <p:nvSpPr>
          <p:cNvPr id="7" name="Slide Number Placeholder 6">
            <a:extLst>
              <a:ext uri="{FF2B5EF4-FFF2-40B4-BE49-F238E27FC236}">
                <a16:creationId xmlns:a16="http://schemas.microsoft.com/office/drawing/2014/main" id="{A8325035-E95F-4AD8-AD3A-FEAE7335C099}"/>
              </a:ext>
            </a:extLst>
          </p:cNvPr>
          <p:cNvSpPr>
            <a:spLocks noGrp="1"/>
          </p:cNvSpPr>
          <p:nvPr>
            <p:ph type="sldNum" sz="quarter" idx="12"/>
          </p:nvPr>
        </p:nvSpPr>
        <p:spPr/>
        <p:txBody>
          <a:bodyPr/>
          <a:lstStyle/>
          <a:p>
            <a:fld id="{35365B84-0BB5-47E8-AC19-1D9532A9236D}" type="slidenum">
              <a:rPr lang="en-US" smtClean="0"/>
              <a:pPr/>
              <a:t>37</a:t>
            </a:fld>
            <a:endParaRPr lang="en-US" dirty="0"/>
          </a:p>
        </p:txBody>
      </p:sp>
    </p:spTree>
    <p:extLst>
      <p:ext uri="{BB962C8B-B14F-4D97-AF65-F5344CB8AC3E}">
        <p14:creationId xmlns:p14="http://schemas.microsoft.com/office/powerpoint/2010/main" val="12314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t>Voter states their address</a:t>
            </a:r>
          </a:p>
          <a:p>
            <a:r>
              <a:rPr lang="en-US" dirty="0"/>
              <a:t>The poll workers compare the stated address to the PVR List </a:t>
            </a:r>
          </a:p>
          <a:p>
            <a:r>
              <a:rPr lang="en-US" dirty="0"/>
              <a:t>Address in the PVR List </a:t>
            </a:r>
            <a:r>
              <a:rPr lang="en-US" dirty="0">
                <a:solidFill>
                  <a:srgbClr val="0000CC"/>
                </a:solidFill>
              </a:rPr>
              <a:t>differs</a:t>
            </a:r>
            <a:r>
              <a:rPr lang="en-US" dirty="0"/>
              <a:t> from the stated address </a:t>
            </a:r>
          </a:p>
          <a:p>
            <a:endParaRPr lang="en-US" dirty="0"/>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a:bodyPr>
          <a:lstStyle/>
          <a:p>
            <a:r>
              <a:rPr lang="en-US" dirty="0"/>
              <a:t>Turn the voter over to the </a:t>
            </a:r>
            <a:r>
              <a:rPr lang="en-US" u="sng" dirty="0">
                <a:solidFill>
                  <a:srgbClr val="0000CC"/>
                </a:solidFill>
              </a:rPr>
              <a:t>Poll Judge</a:t>
            </a:r>
            <a:r>
              <a:rPr lang="en-US" dirty="0">
                <a:solidFill>
                  <a:srgbClr val="0000CC"/>
                </a:solidFill>
              </a:rPr>
              <a:t> </a:t>
            </a:r>
          </a:p>
          <a:p>
            <a:r>
              <a:rPr lang="en-US" b="1" u="sng" dirty="0"/>
              <a:t>DO NOT </a:t>
            </a:r>
            <a:r>
              <a:rPr lang="en-US" dirty="0"/>
              <a:t>proceed unless you or your </a:t>
            </a:r>
            <a:r>
              <a:rPr lang="en-US" u="sng" dirty="0"/>
              <a:t>Poll Judge</a:t>
            </a:r>
            <a:r>
              <a:rPr lang="en-US" dirty="0"/>
              <a:t> have </a:t>
            </a:r>
            <a:r>
              <a:rPr lang="en-US" dirty="0">
                <a:solidFill>
                  <a:srgbClr val="0000CC"/>
                </a:solidFill>
              </a:rPr>
              <a:t>called the County Clerk</a:t>
            </a:r>
            <a:endParaRPr lang="en-US" dirty="0"/>
          </a:p>
          <a:p>
            <a:pPr lvl="1"/>
            <a:r>
              <a:rPr lang="en-US" b="1" dirty="0"/>
              <a:t>ALWAYS!</a:t>
            </a:r>
          </a:p>
          <a:p>
            <a:r>
              <a:rPr lang="en-US" dirty="0"/>
              <a:t>Follow instructions of your </a:t>
            </a:r>
            <a:r>
              <a:rPr lang="en-US" u="sng" dirty="0"/>
              <a:t>Poll Judge</a:t>
            </a:r>
            <a:r>
              <a:rPr lang="en-US" dirty="0"/>
              <a:t> and/or the County Clerk</a:t>
            </a:r>
          </a:p>
          <a:p>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97A5658A-6EA2-42C3-9080-6450F5802EDE}"/>
              </a:ext>
            </a:extLst>
          </p:cNvPr>
          <p:cNvSpPr>
            <a:spLocks noGrp="1"/>
          </p:cNvSpPr>
          <p:nvPr>
            <p:ph type="sldNum" sz="quarter" idx="12"/>
          </p:nvPr>
        </p:nvSpPr>
        <p:spPr/>
        <p:txBody>
          <a:bodyPr/>
          <a:lstStyle/>
          <a:p>
            <a:fld id="{35365B84-0BB5-47E8-AC19-1D9532A9236D}" type="slidenum">
              <a:rPr lang="en-US" smtClean="0"/>
              <a:pPr/>
              <a:t>38</a:t>
            </a:fld>
            <a:endParaRPr lang="en-US" dirty="0"/>
          </a:p>
        </p:txBody>
      </p:sp>
    </p:spTree>
    <p:extLst>
      <p:ext uri="{BB962C8B-B14F-4D97-AF65-F5344CB8AC3E}">
        <p14:creationId xmlns:p14="http://schemas.microsoft.com/office/powerpoint/2010/main" val="36126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a:xfrm>
            <a:off x="457200" y="76200"/>
            <a:ext cx="8229600" cy="1143000"/>
          </a:xfrm>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a:xfrm>
            <a:off x="228600" y="1219200"/>
            <a:ext cx="4268788" cy="955675"/>
          </a:xfrm>
        </p:spPr>
        <p:txBody>
          <a:bodyPr>
            <a:normAutofit fontScale="92500" lnSpcReduction="20000"/>
          </a:bodyPr>
          <a:lstStyle/>
          <a:p>
            <a:r>
              <a:rPr lang="en-US" dirty="0"/>
              <a:t>New address in county and </a:t>
            </a:r>
            <a:r>
              <a:rPr lang="en-US" u="sng" dirty="0"/>
              <a:t>NOT</a:t>
            </a:r>
            <a:r>
              <a:rPr lang="en-US" dirty="0"/>
              <a:t> assigned to this polling site </a:t>
            </a:r>
          </a:p>
          <a:p>
            <a:pPr marL="800100" lvl="1" indent="-342900">
              <a:buSzPct val="120000"/>
              <a:buFont typeface="Arial" panose="020B0604020202020204" pitchFamily="34" charset="0"/>
              <a:buChar char="•"/>
            </a:pPr>
            <a:r>
              <a:rPr lang="en-US" u="sng" dirty="0"/>
              <a:t>NON - VOTE CENTER COUNTY</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57200" y="2174874"/>
            <a:ext cx="4040188" cy="4408488"/>
          </a:xfrm>
        </p:spPr>
        <p:txBody>
          <a:bodyPr>
            <a:normAutofit fontScale="92500" lnSpcReduction="20000"/>
          </a:bodyPr>
          <a:lstStyle/>
          <a:p>
            <a:pPr marL="576263"/>
            <a:r>
              <a:rPr lang="en-US" dirty="0"/>
              <a:t>If the address stated by the voter is in the same county (and Congressional District) and the voters at the new address also vote at this poll:</a:t>
            </a:r>
          </a:p>
          <a:p>
            <a:pPr lvl="1"/>
            <a:r>
              <a:rPr lang="en-US" dirty="0"/>
              <a:t>Votes a regular ballot </a:t>
            </a:r>
          </a:p>
          <a:p>
            <a:pPr lvl="1"/>
            <a:r>
              <a:rPr lang="en-US" dirty="0"/>
              <a:t>Must be sent to the new address polling site with “Change in Polling Site Authorization Form” </a:t>
            </a:r>
          </a:p>
          <a:p>
            <a:pPr lvl="1"/>
            <a:r>
              <a:rPr lang="en-US" dirty="0"/>
              <a:t>Voter </a:t>
            </a:r>
            <a:r>
              <a:rPr lang="en-US" b="1" u="sng" dirty="0">
                <a:solidFill>
                  <a:srgbClr val="FF0000"/>
                </a:solidFill>
              </a:rPr>
              <a:t>MUST</a:t>
            </a:r>
            <a:r>
              <a:rPr lang="en-US" dirty="0"/>
              <a:t> complete and return an updated voter registration application</a:t>
            </a:r>
          </a:p>
          <a:p>
            <a:pPr lvl="1"/>
            <a:r>
              <a:rPr lang="en-US" dirty="0"/>
              <a:t>Must be instructed on how to find the new poll   </a:t>
            </a:r>
          </a:p>
        </p:txBody>
      </p:sp>
      <p:pic>
        <p:nvPicPr>
          <p:cNvPr id="4" name="Content Placeholder 3">
            <a:extLst>
              <a:ext uri="{FF2B5EF4-FFF2-40B4-BE49-F238E27FC236}">
                <a16:creationId xmlns:a16="http://schemas.microsoft.com/office/drawing/2014/main" id="{6428E64A-24F1-4ED7-AECB-AF46C859661D}"/>
              </a:ext>
            </a:extLst>
          </p:cNvPr>
          <p:cNvPicPr>
            <a:picLocks noGrp="1" noChangeAspect="1"/>
          </p:cNvPicPr>
          <p:nvPr>
            <p:ph sz="quarter" idx="4"/>
          </p:nvPr>
        </p:nvPicPr>
        <p:blipFill>
          <a:blip r:embed="rId3"/>
          <a:stretch>
            <a:fillRect/>
          </a:stretch>
        </p:blipFill>
        <p:spPr>
          <a:xfrm>
            <a:off x="5105741" y="1535113"/>
            <a:ext cx="3275918" cy="4027487"/>
          </a:xfrm>
          <a:prstGeom prst="rect">
            <a:avLst/>
          </a:prstGeom>
        </p:spPr>
      </p:pic>
      <p:sp>
        <p:nvSpPr>
          <p:cNvPr id="7" name="Slide Number Placeholder 6">
            <a:extLst>
              <a:ext uri="{FF2B5EF4-FFF2-40B4-BE49-F238E27FC236}">
                <a16:creationId xmlns:a16="http://schemas.microsoft.com/office/drawing/2014/main" id="{A8325035-E95F-4AD8-AD3A-FEAE7335C099}"/>
              </a:ext>
            </a:extLst>
          </p:cNvPr>
          <p:cNvSpPr>
            <a:spLocks noGrp="1"/>
          </p:cNvSpPr>
          <p:nvPr>
            <p:ph type="sldNum" sz="quarter" idx="12"/>
          </p:nvPr>
        </p:nvSpPr>
        <p:spPr/>
        <p:txBody>
          <a:bodyPr/>
          <a:lstStyle/>
          <a:p>
            <a:fld id="{35365B84-0BB5-47E8-AC19-1D9532A9236D}" type="slidenum">
              <a:rPr lang="en-US" smtClean="0"/>
              <a:pPr/>
              <a:t>39</a:t>
            </a:fld>
            <a:endParaRPr lang="en-US" dirty="0"/>
          </a:p>
        </p:txBody>
      </p:sp>
      <p:sp>
        <p:nvSpPr>
          <p:cNvPr id="3" name="TextBox 2">
            <a:extLst>
              <a:ext uri="{FF2B5EF4-FFF2-40B4-BE49-F238E27FC236}">
                <a16:creationId xmlns:a16="http://schemas.microsoft.com/office/drawing/2014/main" id="{D534F163-AC1A-4E7C-B5DF-B92BA5342F5A}"/>
              </a:ext>
            </a:extLst>
          </p:cNvPr>
          <p:cNvSpPr txBox="1"/>
          <p:nvPr/>
        </p:nvSpPr>
        <p:spPr>
          <a:xfrm>
            <a:off x="5029200" y="5562600"/>
            <a:ext cx="3429000" cy="923330"/>
          </a:xfrm>
          <a:prstGeom prst="rect">
            <a:avLst/>
          </a:prstGeom>
          <a:noFill/>
        </p:spPr>
        <p:txBody>
          <a:bodyPr wrap="square" rtlCol="0">
            <a:spAutoFit/>
          </a:bodyPr>
          <a:lstStyle/>
          <a:p>
            <a:pPr algn="just"/>
            <a:r>
              <a:rPr lang="en-US" dirty="0">
                <a:solidFill>
                  <a:srgbClr val="C00000"/>
                </a:solidFill>
              </a:rPr>
              <a:t>WHAT IF THE ADDRESS COULD NOT BE LOCATED IN THE COUNTY (and Congressional District)?</a:t>
            </a:r>
          </a:p>
        </p:txBody>
      </p:sp>
    </p:spTree>
    <p:extLst>
      <p:ext uri="{BB962C8B-B14F-4D97-AF65-F5344CB8AC3E}">
        <p14:creationId xmlns:p14="http://schemas.microsoft.com/office/powerpoint/2010/main" val="37137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D2BF-77D2-45A7-993F-35088474F8C2}"/>
              </a:ext>
            </a:extLst>
          </p:cNvPr>
          <p:cNvSpPr>
            <a:spLocks noGrp="1"/>
          </p:cNvSpPr>
          <p:nvPr>
            <p:ph type="title"/>
          </p:nvPr>
        </p:nvSpPr>
        <p:spPr/>
        <p:txBody>
          <a:bodyPr/>
          <a:lstStyle/>
          <a:p>
            <a:r>
              <a:rPr lang="en-US" dirty="0">
                <a:solidFill>
                  <a:srgbClr val="0000CC"/>
                </a:solidFill>
              </a:rPr>
              <a:t>Poll Worker Qualifications</a:t>
            </a:r>
          </a:p>
        </p:txBody>
      </p:sp>
      <p:sp>
        <p:nvSpPr>
          <p:cNvPr id="6" name="Text Placeholder 5">
            <a:extLst>
              <a:ext uri="{FF2B5EF4-FFF2-40B4-BE49-F238E27FC236}">
                <a16:creationId xmlns:a16="http://schemas.microsoft.com/office/drawing/2014/main" id="{32F5A1F9-7C0E-45AC-B01B-B2DBA94C5DC0}"/>
              </a:ext>
            </a:extLst>
          </p:cNvPr>
          <p:cNvSpPr>
            <a:spLocks noGrp="1"/>
          </p:cNvSpPr>
          <p:nvPr>
            <p:ph type="body" idx="1"/>
          </p:nvPr>
        </p:nvSpPr>
        <p:spPr>
          <a:xfrm>
            <a:off x="457200" y="1535113"/>
            <a:ext cx="4040188" cy="409575"/>
          </a:xfrm>
        </p:spPr>
        <p:txBody>
          <a:bodyPr>
            <a:normAutofit fontScale="92500" lnSpcReduction="10000"/>
          </a:bodyPr>
          <a:lstStyle/>
          <a:p>
            <a:r>
              <a:rPr lang="en-US" u="sng" dirty="0"/>
              <a:t>MUST</a:t>
            </a:r>
          </a:p>
        </p:txBody>
      </p:sp>
      <p:sp>
        <p:nvSpPr>
          <p:cNvPr id="3" name="Content Placeholder 2">
            <a:extLst>
              <a:ext uri="{FF2B5EF4-FFF2-40B4-BE49-F238E27FC236}">
                <a16:creationId xmlns:a16="http://schemas.microsoft.com/office/drawing/2014/main" id="{DE7B583C-50F9-4FCF-B095-BDAC0816DAE2}"/>
              </a:ext>
            </a:extLst>
          </p:cNvPr>
          <p:cNvSpPr>
            <a:spLocks noGrp="1"/>
          </p:cNvSpPr>
          <p:nvPr>
            <p:ph sz="half" idx="2"/>
          </p:nvPr>
        </p:nvSpPr>
        <p:spPr>
          <a:xfrm>
            <a:off x="457200" y="1944688"/>
            <a:ext cx="4040188" cy="2968625"/>
          </a:xfrm>
        </p:spPr>
        <p:txBody>
          <a:bodyPr>
            <a:normAutofit fontScale="85000" lnSpcReduction="20000"/>
          </a:bodyPr>
          <a:lstStyle/>
          <a:p>
            <a:pPr>
              <a:buClr>
                <a:srgbClr val="1F0ABE"/>
              </a:buClr>
              <a:buSzPct val="50000"/>
              <a:buFont typeface="Wingdings 2" panose="05020102010507070707" pitchFamily="18" charset="2"/>
              <a:buChar char="¢"/>
            </a:pPr>
            <a:r>
              <a:rPr lang="en-US" sz="2800" b="1" dirty="0"/>
              <a:t>Be a qualified elector</a:t>
            </a:r>
            <a:r>
              <a:rPr lang="en-US" sz="2800" b="1" dirty="0">
                <a:solidFill>
                  <a:srgbClr val="FF0000"/>
                </a:solidFill>
              </a:rPr>
              <a:t>*</a:t>
            </a:r>
          </a:p>
          <a:p>
            <a:pPr>
              <a:buClr>
                <a:srgbClr val="1F0ABE"/>
              </a:buClr>
              <a:buSzPct val="50000"/>
              <a:buFont typeface="Wingdings 2" panose="05020102010507070707" pitchFamily="18" charset="2"/>
              <a:buChar char="¢"/>
            </a:pPr>
            <a:r>
              <a:rPr lang="en-US" sz="2800" b="1" dirty="0"/>
              <a:t>Be able to read &amp; write English</a:t>
            </a:r>
          </a:p>
          <a:p>
            <a:pPr>
              <a:buClr>
                <a:srgbClr val="1F0ABE"/>
              </a:buClr>
              <a:buSzPct val="50000"/>
              <a:buFont typeface="Wingdings 2" panose="05020102010507070707" pitchFamily="18" charset="2"/>
              <a:buChar char="¢"/>
            </a:pPr>
            <a:r>
              <a:rPr lang="en-US" sz="2800" b="1" dirty="0"/>
              <a:t>Be a resident of the county</a:t>
            </a:r>
          </a:p>
          <a:p>
            <a:pPr>
              <a:buClr>
                <a:srgbClr val="1F0ABE"/>
              </a:buClr>
              <a:buSzPct val="50000"/>
              <a:buFont typeface="Wingdings 2" panose="05020102010507070707" pitchFamily="18" charset="2"/>
              <a:buChar char="¢"/>
            </a:pPr>
            <a:r>
              <a:rPr lang="en-US" sz="2800" b="1" dirty="0"/>
              <a:t>Take oath prior to serving in your official capacity</a:t>
            </a:r>
          </a:p>
          <a:p>
            <a:pPr>
              <a:buClr>
                <a:srgbClr val="1F0ABE"/>
              </a:buClr>
              <a:buSzPct val="50000"/>
              <a:buFont typeface="Wingdings 2" panose="05020102010507070707" pitchFamily="18" charset="2"/>
              <a:buChar char="¢"/>
            </a:pPr>
            <a:r>
              <a:rPr lang="en-US" sz="2800" b="1" dirty="0"/>
              <a:t>Attend mandatory training conducted by SBEC</a:t>
            </a:r>
          </a:p>
          <a:p>
            <a:pPr>
              <a:buClr>
                <a:srgbClr val="1F0ABE"/>
              </a:buClr>
              <a:buSzPct val="50000"/>
              <a:buFont typeface="Wingdings 2" panose="05020102010507070707" pitchFamily="18" charset="2"/>
              <a:buChar char="¢"/>
            </a:pPr>
            <a:endParaRPr lang="en-US" sz="2800" b="1" dirty="0"/>
          </a:p>
          <a:p>
            <a:pPr>
              <a:buClr>
                <a:srgbClr val="1F0ABE"/>
              </a:buClr>
              <a:buSzPct val="50000"/>
              <a:buFont typeface="Wingdings 2" panose="05020102010507070707" pitchFamily="18" charset="2"/>
              <a:buChar char="¢"/>
            </a:pPr>
            <a:endParaRPr lang="en-US" sz="2800" b="1" dirty="0"/>
          </a:p>
          <a:p>
            <a:pPr>
              <a:buClr>
                <a:srgbClr val="1F0ABE"/>
              </a:buClr>
              <a:buSzPct val="50000"/>
              <a:buFont typeface="Wingdings 2" panose="05020102010507070707" pitchFamily="18" charset="2"/>
              <a:buChar char="¢"/>
            </a:pPr>
            <a:endParaRPr lang="en-US" sz="2800" b="1" dirty="0"/>
          </a:p>
          <a:p>
            <a:endParaRPr lang="en-US" dirty="0"/>
          </a:p>
        </p:txBody>
      </p:sp>
      <p:sp>
        <p:nvSpPr>
          <p:cNvPr id="7" name="Text Placeholder 6">
            <a:extLst>
              <a:ext uri="{FF2B5EF4-FFF2-40B4-BE49-F238E27FC236}">
                <a16:creationId xmlns:a16="http://schemas.microsoft.com/office/drawing/2014/main" id="{A11E7785-C6E5-4DE1-9258-F0FC4E731415}"/>
              </a:ext>
            </a:extLst>
          </p:cNvPr>
          <p:cNvSpPr>
            <a:spLocks noGrp="1"/>
          </p:cNvSpPr>
          <p:nvPr>
            <p:ph type="body" sz="quarter" idx="3"/>
          </p:nvPr>
        </p:nvSpPr>
        <p:spPr>
          <a:xfrm>
            <a:off x="4645025" y="1535113"/>
            <a:ext cx="4041775" cy="409575"/>
          </a:xfrm>
        </p:spPr>
        <p:txBody>
          <a:bodyPr>
            <a:normAutofit fontScale="92500" lnSpcReduction="10000"/>
          </a:bodyPr>
          <a:lstStyle/>
          <a:p>
            <a:r>
              <a:rPr lang="en-US" u="sng" dirty="0"/>
              <a:t>MUST NOT </a:t>
            </a:r>
          </a:p>
        </p:txBody>
      </p:sp>
      <p:sp>
        <p:nvSpPr>
          <p:cNvPr id="5" name="Content Placeholder 4">
            <a:extLst>
              <a:ext uri="{FF2B5EF4-FFF2-40B4-BE49-F238E27FC236}">
                <a16:creationId xmlns:a16="http://schemas.microsoft.com/office/drawing/2014/main" id="{8D4ACF4D-42A7-4415-BDE2-03B049332254}"/>
              </a:ext>
            </a:extLst>
          </p:cNvPr>
          <p:cNvSpPr>
            <a:spLocks noGrp="1"/>
          </p:cNvSpPr>
          <p:nvPr>
            <p:ph sz="quarter" idx="4"/>
          </p:nvPr>
        </p:nvSpPr>
        <p:spPr>
          <a:xfrm>
            <a:off x="4645025" y="1944688"/>
            <a:ext cx="4041775" cy="4181475"/>
          </a:xfrm>
        </p:spPr>
        <p:txBody>
          <a:bodyPr>
            <a:normAutofit fontScale="77500" lnSpcReduction="20000"/>
          </a:bodyPr>
          <a:lstStyle/>
          <a:p>
            <a:pPr>
              <a:spcBef>
                <a:spcPts val="1200"/>
              </a:spcBef>
              <a:buClr>
                <a:srgbClr val="1F0ABE"/>
              </a:buClr>
              <a:buSzPct val="70000"/>
              <a:buFont typeface="Wingdings 3" panose="05040102010807070707" pitchFamily="18" charset="2"/>
              <a:buChar char="u"/>
            </a:pPr>
            <a:r>
              <a:rPr lang="en-US" sz="2200" b="1" dirty="0"/>
              <a:t>Be guilty of violating any election law</a:t>
            </a:r>
          </a:p>
          <a:p>
            <a:pPr>
              <a:buClr>
                <a:srgbClr val="1F0ABE"/>
              </a:buClr>
              <a:buSzPct val="70000"/>
              <a:buFont typeface="Wingdings 3" panose="05040102010807070707" pitchFamily="18" charset="2"/>
              <a:buChar char="u"/>
            </a:pPr>
            <a:r>
              <a:rPr lang="en-US" sz="2200" b="1" dirty="0"/>
              <a:t>Be a candidate (except county committee) while serving</a:t>
            </a:r>
          </a:p>
          <a:p>
            <a:pPr>
              <a:buClr>
                <a:srgbClr val="1F0ABE"/>
              </a:buClr>
              <a:buSzPct val="70000"/>
              <a:buFont typeface="Wingdings 3" panose="05040102010807070707" pitchFamily="18" charset="2"/>
              <a:buChar char="u"/>
            </a:pPr>
            <a:r>
              <a:rPr lang="en-US" sz="2200" b="1" dirty="0"/>
              <a:t>Be a paid employee of any political party or of any candidate running for any office on the county’s ballot</a:t>
            </a:r>
          </a:p>
          <a:p>
            <a:pPr>
              <a:buClr>
                <a:srgbClr val="1F0ABE"/>
              </a:buClr>
              <a:buSzPct val="70000"/>
              <a:buFont typeface="Wingdings 3" panose="05040102010807070707" pitchFamily="18" charset="2"/>
              <a:buChar char="u"/>
            </a:pPr>
            <a:r>
              <a:rPr lang="en-US" sz="2200" b="1" dirty="0"/>
              <a:t>Be employed by a company doing business with the CBEC</a:t>
            </a:r>
          </a:p>
          <a:p>
            <a:pPr>
              <a:buClr>
                <a:srgbClr val="1F0ABE"/>
              </a:buClr>
              <a:buSzPct val="70000"/>
              <a:buFont typeface="Wingdings 3" panose="05040102010807070707" pitchFamily="18" charset="2"/>
              <a:buChar char="u"/>
            </a:pPr>
            <a:r>
              <a:rPr lang="en-US" sz="2200" b="1" dirty="0"/>
              <a:t>Be married or related to a candidate running for office while serving, if an objection is made</a:t>
            </a:r>
          </a:p>
          <a:p>
            <a:pPr>
              <a:buClr>
                <a:srgbClr val="1F0ABE"/>
              </a:buClr>
              <a:buSzPct val="70000"/>
              <a:buFont typeface="Wingdings 3" panose="05040102010807070707" pitchFamily="18" charset="2"/>
              <a:buChar char="u"/>
            </a:pPr>
            <a:r>
              <a:rPr lang="en-US" sz="2200" b="1" dirty="0"/>
              <a:t>Be a county political party chairman or  the spouse of a chairman if an objection is made </a:t>
            </a:r>
            <a:r>
              <a:rPr lang="en-US" sz="2200" b="1" dirty="0">
                <a:solidFill>
                  <a:srgbClr val="FF0000"/>
                </a:solidFill>
              </a:rPr>
              <a:t>(Act 258) </a:t>
            </a:r>
          </a:p>
          <a:p>
            <a:pPr>
              <a:buClr>
                <a:srgbClr val="1F0ABE"/>
              </a:buClr>
              <a:buSzPct val="70000"/>
              <a:buFont typeface="Wingdings 3" panose="05040102010807070707" pitchFamily="18" charset="2"/>
              <a:buChar char="u"/>
            </a:pPr>
            <a:r>
              <a:rPr lang="en-US" sz="2200" b="1" dirty="0"/>
              <a:t>Be a CBEC member or the spouse of a CBEC member if an objection is made </a:t>
            </a:r>
            <a:r>
              <a:rPr lang="en-US" sz="2200" b="1" dirty="0">
                <a:solidFill>
                  <a:srgbClr val="FF0000"/>
                </a:solidFill>
              </a:rPr>
              <a:t>(Act 258)</a:t>
            </a:r>
            <a:endParaRPr lang="en-US" sz="2200" b="1" dirty="0"/>
          </a:p>
          <a:p>
            <a:endParaRPr lang="en-US" dirty="0"/>
          </a:p>
        </p:txBody>
      </p:sp>
      <p:sp>
        <p:nvSpPr>
          <p:cNvPr id="4" name="Slide Number Placeholder 3">
            <a:extLst>
              <a:ext uri="{FF2B5EF4-FFF2-40B4-BE49-F238E27FC236}">
                <a16:creationId xmlns:a16="http://schemas.microsoft.com/office/drawing/2014/main" id="{3EB5103B-1899-4981-BF9C-2813C7D97A4F}"/>
              </a:ext>
            </a:extLst>
          </p:cNvPr>
          <p:cNvSpPr>
            <a:spLocks noGrp="1"/>
          </p:cNvSpPr>
          <p:nvPr>
            <p:ph type="sldNum" sz="quarter" idx="12"/>
          </p:nvPr>
        </p:nvSpPr>
        <p:spPr/>
        <p:txBody>
          <a:bodyPr/>
          <a:lstStyle/>
          <a:p>
            <a:fld id="{35365B84-0BB5-47E8-AC19-1D9532A9236D}" type="slidenum">
              <a:rPr lang="en-US" smtClean="0"/>
              <a:pPr/>
              <a:t>4</a:t>
            </a:fld>
            <a:endParaRPr lang="en-US" dirty="0"/>
          </a:p>
        </p:txBody>
      </p:sp>
      <p:sp>
        <p:nvSpPr>
          <p:cNvPr id="8" name="TextBox 7">
            <a:extLst>
              <a:ext uri="{FF2B5EF4-FFF2-40B4-BE49-F238E27FC236}">
                <a16:creationId xmlns:a16="http://schemas.microsoft.com/office/drawing/2014/main" id="{01F0BA66-55E0-4262-9CF6-B71BF7893326}"/>
              </a:ext>
            </a:extLst>
          </p:cNvPr>
          <p:cNvSpPr txBox="1"/>
          <p:nvPr/>
        </p:nvSpPr>
        <p:spPr>
          <a:xfrm>
            <a:off x="381000" y="4913313"/>
            <a:ext cx="4191000" cy="1200329"/>
          </a:xfrm>
          <a:prstGeom prst="rect">
            <a:avLst/>
          </a:prstGeom>
          <a:noFill/>
        </p:spPr>
        <p:txBody>
          <a:bodyPr wrap="square" rtlCol="0">
            <a:spAutoFit/>
          </a:bodyPr>
          <a:lstStyle/>
          <a:p>
            <a:pPr algn="just"/>
            <a:r>
              <a:rPr lang="en-US" b="1" u="sng" dirty="0">
                <a:solidFill>
                  <a:srgbClr val="FF0000"/>
                </a:solidFill>
              </a:rPr>
              <a:t>IF YOU BELIEVE YOU MAY NOT MEET ANY OF THESE REQUIREMENTS, PLEASE LET THE PRESENTER KNOW NOW OR AT A BREAK.  </a:t>
            </a:r>
          </a:p>
        </p:txBody>
      </p:sp>
    </p:spTree>
    <p:extLst>
      <p:ext uri="{BB962C8B-B14F-4D97-AF65-F5344CB8AC3E}">
        <p14:creationId xmlns:p14="http://schemas.microsoft.com/office/powerpoint/2010/main" val="185913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not In the PVR List</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t>Voter states their name, address, and DOB</a:t>
            </a:r>
          </a:p>
          <a:p>
            <a:r>
              <a:rPr lang="en-US" dirty="0">
                <a:solidFill>
                  <a:srgbClr val="0000CC"/>
                </a:solidFill>
              </a:rPr>
              <a:t>The poll workers cannot find the voter in the PVR List</a:t>
            </a:r>
          </a:p>
          <a:p>
            <a:r>
              <a:rPr lang="en-US" dirty="0"/>
              <a:t>Voter believes he or she is registered</a:t>
            </a:r>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a:bodyPr>
          <a:lstStyle/>
          <a:p>
            <a:r>
              <a:rPr lang="en-US" dirty="0"/>
              <a:t>Turn the voter over to the </a:t>
            </a:r>
            <a:r>
              <a:rPr lang="en-US" u="sng" dirty="0">
                <a:solidFill>
                  <a:srgbClr val="0000CC"/>
                </a:solidFill>
              </a:rPr>
              <a:t>Poll Judge</a:t>
            </a:r>
            <a:r>
              <a:rPr lang="en-US" dirty="0">
                <a:solidFill>
                  <a:srgbClr val="0000CC"/>
                </a:solidFill>
              </a:rPr>
              <a:t> </a:t>
            </a:r>
          </a:p>
          <a:p>
            <a:r>
              <a:rPr lang="en-US" b="1" u="sng" dirty="0"/>
              <a:t>DO NOT </a:t>
            </a:r>
            <a:r>
              <a:rPr lang="en-US" dirty="0"/>
              <a:t>proceed unless you or your </a:t>
            </a:r>
            <a:r>
              <a:rPr lang="en-US" u="sng" dirty="0"/>
              <a:t>Poll Judge</a:t>
            </a:r>
            <a:r>
              <a:rPr lang="en-US" dirty="0"/>
              <a:t> have </a:t>
            </a:r>
            <a:r>
              <a:rPr lang="en-US" dirty="0">
                <a:solidFill>
                  <a:srgbClr val="0000CC"/>
                </a:solidFill>
              </a:rPr>
              <a:t>called the County Clerk</a:t>
            </a:r>
            <a:endParaRPr lang="en-US" dirty="0"/>
          </a:p>
          <a:p>
            <a:pPr lvl="1"/>
            <a:r>
              <a:rPr lang="en-US" b="1" dirty="0"/>
              <a:t>ALWAYS!</a:t>
            </a:r>
          </a:p>
          <a:p>
            <a:r>
              <a:rPr lang="en-US" dirty="0"/>
              <a:t>Follow instructions of your </a:t>
            </a:r>
            <a:r>
              <a:rPr lang="en-US" u="sng" dirty="0"/>
              <a:t>Poll Judge</a:t>
            </a:r>
            <a:r>
              <a:rPr lang="en-US" dirty="0"/>
              <a:t> and/or the County Clerk</a:t>
            </a:r>
          </a:p>
          <a:p>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97A5658A-6EA2-42C3-9080-6450F5802EDE}"/>
              </a:ext>
            </a:extLst>
          </p:cNvPr>
          <p:cNvSpPr>
            <a:spLocks noGrp="1"/>
          </p:cNvSpPr>
          <p:nvPr>
            <p:ph type="sldNum" sz="quarter" idx="12"/>
          </p:nvPr>
        </p:nvSpPr>
        <p:spPr/>
        <p:txBody>
          <a:bodyPr/>
          <a:lstStyle/>
          <a:p>
            <a:fld id="{35365B84-0BB5-47E8-AC19-1D9532A9236D}" type="slidenum">
              <a:rPr lang="en-US" smtClean="0"/>
              <a:pPr/>
              <a:t>40</a:t>
            </a:fld>
            <a:endParaRPr lang="en-US" dirty="0"/>
          </a:p>
        </p:txBody>
      </p:sp>
    </p:spTree>
    <p:extLst>
      <p:ext uri="{BB962C8B-B14F-4D97-AF65-F5344CB8AC3E}">
        <p14:creationId xmlns:p14="http://schemas.microsoft.com/office/powerpoint/2010/main" val="788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p:txBody>
          <a:bodyPr/>
          <a:lstStyle/>
          <a:p>
            <a:r>
              <a:rPr lang="en-US" sz="2800" b="1" dirty="0">
                <a:solidFill>
                  <a:srgbClr val="0000CC"/>
                </a:solidFill>
              </a:rPr>
              <a:t>Voter States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p:txBody>
          <a:bodyPr>
            <a:normAutofit/>
          </a:bodyPr>
          <a:lstStyle/>
          <a:p>
            <a:r>
              <a:rPr lang="en-US" dirty="0"/>
              <a:t>Voter Not Found in PVR List</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57200" y="2174874"/>
            <a:ext cx="4040188" cy="4302125"/>
          </a:xfrm>
        </p:spPr>
        <p:txBody>
          <a:bodyPr>
            <a:normAutofit/>
          </a:bodyPr>
          <a:lstStyle/>
          <a:p>
            <a:pPr marL="576263"/>
            <a:r>
              <a:rPr lang="en-US" dirty="0"/>
              <a:t>If the County Clerk is able to find the voter in the PVR List:</a:t>
            </a:r>
          </a:p>
          <a:p>
            <a:pPr lvl="1"/>
            <a:r>
              <a:rPr lang="en-US" dirty="0"/>
              <a:t>Votes a regular ballot </a:t>
            </a:r>
          </a:p>
          <a:p>
            <a:pPr lvl="1"/>
            <a:r>
              <a:rPr lang="en-US" b="1" dirty="0">
                <a:solidFill>
                  <a:srgbClr val="0000CC"/>
                </a:solidFill>
              </a:rPr>
              <a:t>IF</a:t>
            </a:r>
            <a:r>
              <a:rPr lang="en-US" dirty="0"/>
              <a:t> address is assigned to another poll, voter is given the “Change in Polling Site Authorization Form” </a:t>
            </a:r>
          </a:p>
          <a:p>
            <a:pPr lvl="1"/>
            <a:r>
              <a:rPr lang="en-US" dirty="0"/>
              <a:t>Voter </a:t>
            </a:r>
            <a:r>
              <a:rPr lang="en-US" b="1" u="sng" dirty="0">
                <a:solidFill>
                  <a:srgbClr val="FF0000"/>
                </a:solidFill>
              </a:rPr>
              <a:t>MUST</a:t>
            </a:r>
            <a:r>
              <a:rPr lang="en-US" dirty="0"/>
              <a:t> complete and return an updated voter registration application</a:t>
            </a:r>
          </a:p>
        </p:txBody>
      </p:sp>
      <p:pic>
        <p:nvPicPr>
          <p:cNvPr id="3" name="Content Placeholder 2">
            <a:extLst>
              <a:ext uri="{FF2B5EF4-FFF2-40B4-BE49-F238E27FC236}">
                <a16:creationId xmlns:a16="http://schemas.microsoft.com/office/drawing/2014/main" id="{99742C81-F33C-47A4-A177-965D4CC3A417}"/>
              </a:ext>
            </a:extLst>
          </p:cNvPr>
          <p:cNvPicPr>
            <a:picLocks noGrp="1" noChangeAspect="1"/>
          </p:cNvPicPr>
          <p:nvPr>
            <p:ph sz="quarter" idx="4"/>
          </p:nvPr>
        </p:nvPicPr>
        <p:blipFill>
          <a:blip r:embed="rId2"/>
          <a:stretch>
            <a:fillRect/>
          </a:stretch>
        </p:blipFill>
        <p:spPr>
          <a:xfrm>
            <a:off x="4893928" y="1535113"/>
            <a:ext cx="3543968" cy="4591050"/>
          </a:xfrm>
          <a:prstGeom prst="rect">
            <a:avLst/>
          </a:prstGeom>
        </p:spPr>
      </p:pic>
      <p:sp>
        <p:nvSpPr>
          <p:cNvPr id="7" name="Slide Number Placeholder 6">
            <a:extLst>
              <a:ext uri="{FF2B5EF4-FFF2-40B4-BE49-F238E27FC236}">
                <a16:creationId xmlns:a16="http://schemas.microsoft.com/office/drawing/2014/main" id="{A8325035-E95F-4AD8-AD3A-FEAE7335C099}"/>
              </a:ext>
            </a:extLst>
          </p:cNvPr>
          <p:cNvSpPr>
            <a:spLocks noGrp="1"/>
          </p:cNvSpPr>
          <p:nvPr>
            <p:ph type="sldNum" sz="quarter" idx="12"/>
          </p:nvPr>
        </p:nvSpPr>
        <p:spPr/>
        <p:txBody>
          <a:bodyPr/>
          <a:lstStyle/>
          <a:p>
            <a:fld id="{35365B84-0BB5-47E8-AC19-1D9532A9236D}" type="slidenum">
              <a:rPr lang="en-US" smtClean="0"/>
              <a:pPr/>
              <a:t>41</a:t>
            </a:fld>
            <a:endParaRPr lang="en-US" dirty="0"/>
          </a:p>
        </p:txBody>
      </p:sp>
    </p:spTree>
    <p:extLst>
      <p:ext uri="{BB962C8B-B14F-4D97-AF65-F5344CB8AC3E}">
        <p14:creationId xmlns:p14="http://schemas.microsoft.com/office/powerpoint/2010/main" val="380155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5E02-4996-4619-81D7-386C0DE5B253}"/>
              </a:ext>
            </a:extLst>
          </p:cNvPr>
          <p:cNvSpPr>
            <a:spLocks noGrp="1"/>
          </p:cNvSpPr>
          <p:nvPr>
            <p:ph type="title"/>
          </p:nvPr>
        </p:nvSpPr>
        <p:spPr/>
        <p:txBody>
          <a:bodyPr/>
          <a:lstStyle/>
          <a:p>
            <a:r>
              <a:rPr lang="en-US" sz="2800" b="1" dirty="0">
                <a:solidFill>
                  <a:srgbClr val="0000CC"/>
                </a:solidFill>
              </a:rPr>
              <a:t>Voter State an Address that does not Compare</a:t>
            </a:r>
            <a:br>
              <a:rPr lang="en-US" sz="2800" b="1" dirty="0">
                <a:solidFill>
                  <a:srgbClr val="0000CC"/>
                </a:solidFill>
              </a:rPr>
            </a:br>
            <a:r>
              <a:rPr lang="en-US" sz="2800" b="1" dirty="0">
                <a:solidFill>
                  <a:srgbClr val="0000CC"/>
                </a:solidFill>
              </a:rPr>
              <a:t>(Fail-safe Voting) P.25-26</a:t>
            </a:r>
            <a:endParaRPr lang="en-US" dirty="0"/>
          </a:p>
        </p:txBody>
      </p:sp>
      <p:sp>
        <p:nvSpPr>
          <p:cNvPr id="10" name="Text Placeholder 9">
            <a:extLst>
              <a:ext uri="{FF2B5EF4-FFF2-40B4-BE49-F238E27FC236}">
                <a16:creationId xmlns:a16="http://schemas.microsoft.com/office/drawing/2014/main" id="{8A965FDB-42A2-45A2-B4F8-4ABF480BCA68}"/>
              </a:ext>
            </a:extLst>
          </p:cNvPr>
          <p:cNvSpPr>
            <a:spLocks noGrp="1"/>
          </p:cNvSpPr>
          <p:nvPr>
            <p:ph type="body" idx="1"/>
          </p:nvPr>
        </p:nvSpPr>
        <p:spPr/>
        <p:txBody>
          <a:bodyPr>
            <a:normAutofit/>
          </a:bodyPr>
          <a:lstStyle/>
          <a:p>
            <a:r>
              <a:rPr lang="en-US" dirty="0"/>
              <a:t>Voter Not Found in PVR List</a:t>
            </a:r>
          </a:p>
        </p:txBody>
      </p:sp>
      <p:sp>
        <p:nvSpPr>
          <p:cNvPr id="8" name="Content Placeholder 7">
            <a:extLst>
              <a:ext uri="{FF2B5EF4-FFF2-40B4-BE49-F238E27FC236}">
                <a16:creationId xmlns:a16="http://schemas.microsoft.com/office/drawing/2014/main" id="{0A0BE0C0-E7ED-4059-97F3-6EDF1F690915}"/>
              </a:ext>
            </a:extLst>
          </p:cNvPr>
          <p:cNvSpPr>
            <a:spLocks noGrp="1"/>
          </p:cNvSpPr>
          <p:nvPr>
            <p:ph sz="half" idx="2"/>
          </p:nvPr>
        </p:nvSpPr>
        <p:spPr>
          <a:xfrm>
            <a:off x="457200" y="2174874"/>
            <a:ext cx="4040188" cy="4302125"/>
          </a:xfrm>
        </p:spPr>
        <p:txBody>
          <a:bodyPr>
            <a:normAutofit lnSpcReduction="10000"/>
          </a:bodyPr>
          <a:lstStyle/>
          <a:p>
            <a:pPr marL="576263"/>
            <a:r>
              <a:rPr lang="en-US" dirty="0"/>
              <a:t>If the </a:t>
            </a:r>
            <a:r>
              <a:rPr lang="en-US" dirty="0">
                <a:solidFill>
                  <a:srgbClr val="FF0000"/>
                </a:solidFill>
              </a:rPr>
              <a:t>County Clerk is NOT able</a:t>
            </a:r>
            <a:r>
              <a:rPr lang="en-US" dirty="0"/>
              <a:t> to find the voter in the PVR List:</a:t>
            </a:r>
          </a:p>
          <a:p>
            <a:pPr lvl="1"/>
            <a:r>
              <a:rPr lang="en-US" dirty="0"/>
              <a:t>The voter is required to vote a </a:t>
            </a:r>
            <a:r>
              <a:rPr lang="en-US" b="1" dirty="0">
                <a:solidFill>
                  <a:srgbClr val="0000CC"/>
                </a:solidFill>
              </a:rPr>
              <a:t>provisional ballot</a:t>
            </a:r>
          </a:p>
          <a:p>
            <a:pPr lvl="1"/>
            <a:r>
              <a:rPr lang="en-US" dirty="0"/>
              <a:t>The County Clerk will identify which ballot style is assigned to the precinct part where the address stated by the voter is located</a:t>
            </a:r>
          </a:p>
          <a:p>
            <a:pPr lvl="1"/>
            <a:r>
              <a:rPr lang="en-US" dirty="0"/>
              <a:t>Voter </a:t>
            </a:r>
            <a:r>
              <a:rPr lang="en-US" b="1" u="sng" dirty="0">
                <a:solidFill>
                  <a:srgbClr val="FF0000"/>
                </a:solidFill>
              </a:rPr>
              <a:t>MUST</a:t>
            </a:r>
            <a:r>
              <a:rPr lang="en-US" dirty="0"/>
              <a:t> complete and return an updated voter registration application</a:t>
            </a:r>
          </a:p>
        </p:txBody>
      </p:sp>
      <p:pic>
        <p:nvPicPr>
          <p:cNvPr id="3" name="Content Placeholder 2">
            <a:extLst>
              <a:ext uri="{FF2B5EF4-FFF2-40B4-BE49-F238E27FC236}">
                <a16:creationId xmlns:a16="http://schemas.microsoft.com/office/drawing/2014/main" id="{BB4BCDC5-DBF2-4148-9612-6743EBA9F557}"/>
              </a:ext>
            </a:extLst>
          </p:cNvPr>
          <p:cNvPicPr>
            <a:picLocks noGrp="1" noChangeAspect="1"/>
          </p:cNvPicPr>
          <p:nvPr>
            <p:ph sz="quarter" idx="4"/>
          </p:nvPr>
        </p:nvPicPr>
        <p:blipFill>
          <a:blip r:embed="rId2"/>
          <a:stretch>
            <a:fillRect/>
          </a:stretch>
        </p:blipFill>
        <p:spPr>
          <a:xfrm>
            <a:off x="4893928" y="1535113"/>
            <a:ext cx="3543968" cy="4591050"/>
          </a:xfrm>
          <a:prstGeom prst="rect">
            <a:avLst/>
          </a:prstGeom>
        </p:spPr>
      </p:pic>
      <p:sp>
        <p:nvSpPr>
          <p:cNvPr id="7" name="Slide Number Placeholder 6">
            <a:extLst>
              <a:ext uri="{FF2B5EF4-FFF2-40B4-BE49-F238E27FC236}">
                <a16:creationId xmlns:a16="http://schemas.microsoft.com/office/drawing/2014/main" id="{A8325035-E95F-4AD8-AD3A-FEAE7335C099}"/>
              </a:ext>
            </a:extLst>
          </p:cNvPr>
          <p:cNvSpPr>
            <a:spLocks noGrp="1"/>
          </p:cNvSpPr>
          <p:nvPr>
            <p:ph type="sldNum" sz="quarter" idx="12"/>
          </p:nvPr>
        </p:nvSpPr>
        <p:spPr/>
        <p:txBody>
          <a:bodyPr/>
          <a:lstStyle/>
          <a:p>
            <a:fld id="{35365B84-0BB5-47E8-AC19-1D9532A9236D}" type="slidenum">
              <a:rPr lang="en-US" smtClean="0"/>
              <a:pPr/>
              <a:t>42</a:t>
            </a:fld>
            <a:endParaRPr lang="en-US" dirty="0"/>
          </a:p>
        </p:txBody>
      </p:sp>
    </p:spTree>
    <p:extLst>
      <p:ext uri="{BB962C8B-B14F-4D97-AF65-F5344CB8AC3E}">
        <p14:creationId xmlns:p14="http://schemas.microsoft.com/office/powerpoint/2010/main" val="32480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A326-A6ED-4015-AC6B-2A4A2E3910FD}"/>
              </a:ext>
            </a:extLst>
          </p:cNvPr>
          <p:cNvSpPr>
            <a:spLocks noGrp="1"/>
          </p:cNvSpPr>
          <p:nvPr>
            <p:ph type="title"/>
          </p:nvPr>
        </p:nvSpPr>
        <p:spPr/>
        <p:txBody>
          <a:bodyPr/>
          <a:lstStyle/>
          <a:p>
            <a:r>
              <a:rPr lang="en-US" sz="2800" b="1" dirty="0">
                <a:solidFill>
                  <a:srgbClr val="0000CC"/>
                </a:solidFill>
              </a:rPr>
              <a:t>Voter Believes they have the Wrong Ballot</a:t>
            </a:r>
            <a:br>
              <a:rPr lang="en-US" sz="2800" b="1" dirty="0">
                <a:solidFill>
                  <a:srgbClr val="0000CC"/>
                </a:solidFill>
              </a:rPr>
            </a:br>
            <a:r>
              <a:rPr lang="en-US" sz="2800" b="1" dirty="0">
                <a:solidFill>
                  <a:srgbClr val="0000CC"/>
                </a:solidFill>
              </a:rPr>
              <a:t>(Fail-safe Voting) P.25-26</a:t>
            </a:r>
            <a:endParaRPr lang="en-US" dirty="0"/>
          </a:p>
        </p:txBody>
      </p:sp>
      <p:sp>
        <p:nvSpPr>
          <p:cNvPr id="6" name="Text Placeholder 5">
            <a:extLst>
              <a:ext uri="{FF2B5EF4-FFF2-40B4-BE49-F238E27FC236}">
                <a16:creationId xmlns:a16="http://schemas.microsoft.com/office/drawing/2014/main" id="{2F1FF547-42FC-43A4-A60A-D7C16DCA1394}"/>
              </a:ext>
            </a:extLst>
          </p:cNvPr>
          <p:cNvSpPr>
            <a:spLocks noGrp="1"/>
          </p:cNvSpPr>
          <p:nvPr>
            <p:ph type="body" idx="1"/>
          </p:nvPr>
        </p:nvSpPr>
        <p:spPr/>
        <p:txBody>
          <a:bodyPr/>
          <a:lstStyle/>
          <a:p>
            <a:r>
              <a:rPr lang="en-US" dirty="0"/>
              <a:t>Situation </a:t>
            </a:r>
          </a:p>
        </p:txBody>
      </p:sp>
      <p:sp>
        <p:nvSpPr>
          <p:cNvPr id="7" name="Content Placeholder 6">
            <a:extLst>
              <a:ext uri="{FF2B5EF4-FFF2-40B4-BE49-F238E27FC236}">
                <a16:creationId xmlns:a16="http://schemas.microsoft.com/office/drawing/2014/main" id="{3F874F1B-6CDC-414E-ADFA-ED061668C00C}"/>
              </a:ext>
            </a:extLst>
          </p:cNvPr>
          <p:cNvSpPr>
            <a:spLocks noGrp="1"/>
          </p:cNvSpPr>
          <p:nvPr>
            <p:ph sz="half" idx="2"/>
          </p:nvPr>
        </p:nvSpPr>
        <p:spPr/>
        <p:txBody>
          <a:bodyPr>
            <a:normAutofit/>
          </a:bodyPr>
          <a:lstStyle/>
          <a:p>
            <a:r>
              <a:rPr lang="en-US" dirty="0">
                <a:solidFill>
                  <a:srgbClr val="0000CC"/>
                </a:solidFill>
              </a:rPr>
              <a:t>Voter believes the ballot assigned in the PVR List does not contain the correct races or issues</a:t>
            </a:r>
          </a:p>
          <a:p>
            <a:r>
              <a:rPr lang="en-US" dirty="0"/>
              <a:t>Name, address, and DOB stated by the voter compare to the information in the PVR List</a:t>
            </a:r>
          </a:p>
          <a:p>
            <a:endParaRPr lang="en-US" dirty="0"/>
          </a:p>
        </p:txBody>
      </p:sp>
      <p:sp>
        <p:nvSpPr>
          <p:cNvPr id="8" name="Text Placeholder 7">
            <a:extLst>
              <a:ext uri="{FF2B5EF4-FFF2-40B4-BE49-F238E27FC236}">
                <a16:creationId xmlns:a16="http://schemas.microsoft.com/office/drawing/2014/main" id="{27D4E374-DFB2-40A6-BA79-45B70EB21FA9}"/>
              </a:ext>
            </a:extLst>
          </p:cNvPr>
          <p:cNvSpPr>
            <a:spLocks noGrp="1"/>
          </p:cNvSpPr>
          <p:nvPr>
            <p:ph type="body" sz="quarter" idx="3"/>
          </p:nvPr>
        </p:nvSpPr>
        <p:spPr/>
        <p:txBody>
          <a:bodyPr/>
          <a:lstStyle/>
          <a:p>
            <a:r>
              <a:rPr lang="en-US" dirty="0"/>
              <a:t>How To Proceed </a:t>
            </a:r>
          </a:p>
        </p:txBody>
      </p:sp>
      <p:sp>
        <p:nvSpPr>
          <p:cNvPr id="9" name="Content Placeholder 8">
            <a:extLst>
              <a:ext uri="{FF2B5EF4-FFF2-40B4-BE49-F238E27FC236}">
                <a16:creationId xmlns:a16="http://schemas.microsoft.com/office/drawing/2014/main" id="{65F53329-B655-48B3-B53C-3B83A941BBFD}"/>
              </a:ext>
            </a:extLst>
          </p:cNvPr>
          <p:cNvSpPr>
            <a:spLocks noGrp="1"/>
          </p:cNvSpPr>
          <p:nvPr>
            <p:ph sz="quarter" idx="4"/>
          </p:nvPr>
        </p:nvSpPr>
        <p:spPr/>
        <p:txBody>
          <a:bodyPr>
            <a:normAutofit fontScale="92500" lnSpcReduction="20000"/>
          </a:bodyPr>
          <a:lstStyle/>
          <a:p>
            <a:r>
              <a:rPr lang="en-US" dirty="0"/>
              <a:t>Notify the voter that they may cast any other ballot available in the poll they believe is correct, but that they will have to vote </a:t>
            </a:r>
            <a:r>
              <a:rPr lang="en-US" b="1" u="sng" dirty="0"/>
              <a:t>provisionally</a:t>
            </a:r>
          </a:p>
          <a:p>
            <a:r>
              <a:rPr lang="en-US" dirty="0"/>
              <a:t>Also inform the voter that they will have to prove there is an error in the county records or the ballots in order for the vote to count   </a:t>
            </a:r>
          </a:p>
          <a:p>
            <a:r>
              <a:rPr lang="en-US" dirty="0"/>
              <a:t>If necessary, </a:t>
            </a:r>
            <a:r>
              <a:rPr lang="en-US" dirty="0">
                <a:solidFill>
                  <a:srgbClr val="0000CC"/>
                </a:solidFill>
              </a:rPr>
              <a:t>send to the </a:t>
            </a:r>
            <a:r>
              <a:rPr lang="en-US" u="sng" dirty="0">
                <a:solidFill>
                  <a:srgbClr val="0000CC"/>
                </a:solidFill>
              </a:rPr>
              <a:t>Poll Judge</a:t>
            </a:r>
            <a:r>
              <a:rPr lang="en-US" dirty="0">
                <a:solidFill>
                  <a:srgbClr val="0000CC"/>
                </a:solidFill>
              </a:rPr>
              <a:t> to vote a provisional ballot</a:t>
            </a:r>
          </a:p>
          <a:p>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97A5658A-6EA2-42C3-9080-6450F5802EDE}"/>
              </a:ext>
            </a:extLst>
          </p:cNvPr>
          <p:cNvSpPr>
            <a:spLocks noGrp="1"/>
          </p:cNvSpPr>
          <p:nvPr>
            <p:ph type="sldNum" sz="quarter" idx="12"/>
          </p:nvPr>
        </p:nvSpPr>
        <p:spPr/>
        <p:txBody>
          <a:bodyPr/>
          <a:lstStyle/>
          <a:p>
            <a:fld id="{35365B84-0BB5-47E8-AC19-1D9532A9236D}" type="slidenum">
              <a:rPr lang="en-US" smtClean="0"/>
              <a:pPr/>
              <a:t>43</a:t>
            </a:fld>
            <a:endParaRPr lang="en-US" dirty="0"/>
          </a:p>
        </p:txBody>
      </p:sp>
    </p:spTree>
    <p:extLst>
      <p:ext uri="{BB962C8B-B14F-4D97-AF65-F5344CB8AC3E}">
        <p14:creationId xmlns:p14="http://schemas.microsoft.com/office/powerpoint/2010/main" val="271222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p:txBody>
          <a:bodyPr>
            <a:normAutofit/>
          </a:bodyPr>
          <a:lstStyle/>
          <a:p>
            <a:r>
              <a:rPr lang="en-US" sz="2800" b="1" dirty="0">
                <a:solidFill>
                  <a:srgbClr val="0000CC"/>
                </a:solidFill>
              </a:rPr>
              <a:t>Voter Received an Absentee Ballot</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457200" y="1600201"/>
            <a:ext cx="8229600" cy="3200399"/>
          </a:xfrm>
        </p:spPr>
        <p:txBody>
          <a:bodyPr>
            <a:normAutofit lnSpcReduction="10000"/>
          </a:bodyPr>
          <a:lstStyle/>
          <a:p>
            <a:r>
              <a:rPr lang="en-US" sz="2800" dirty="0"/>
              <a:t>If the PVR List indicates that a voter received an absentee ballot then the voter is required to cast a </a:t>
            </a:r>
            <a:r>
              <a:rPr lang="en-US" sz="2800" u="sng" dirty="0">
                <a:solidFill>
                  <a:srgbClr val="0000CC"/>
                </a:solidFill>
              </a:rPr>
              <a:t>provisional ballot</a:t>
            </a:r>
            <a:endParaRPr lang="en-US" sz="2800" u="sng" dirty="0"/>
          </a:p>
          <a:p>
            <a:r>
              <a:rPr lang="en-US" sz="2800" dirty="0"/>
              <a:t>You should explain the situation to the voter and send them to the </a:t>
            </a:r>
            <a:r>
              <a:rPr lang="en-US" sz="2800" u="sng" dirty="0"/>
              <a:t>Poll Judge</a:t>
            </a:r>
            <a:r>
              <a:rPr lang="en-US" sz="2800" dirty="0"/>
              <a:t> </a:t>
            </a:r>
          </a:p>
          <a:p>
            <a:r>
              <a:rPr lang="en-US" sz="2800" dirty="0"/>
              <a:t>If a voter received an absentee ballot, but did not return it, the provisional vote will count</a:t>
            </a:r>
          </a:p>
        </p:txBody>
      </p:sp>
      <p:sp>
        <p:nvSpPr>
          <p:cNvPr id="7" name="Slide Number Placeholder 6">
            <a:extLst>
              <a:ext uri="{FF2B5EF4-FFF2-40B4-BE49-F238E27FC236}">
                <a16:creationId xmlns:a16="http://schemas.microsoft.com/office/drawing/2014/main" id="{4BE36CF8-3DF9-4E5A-95EF-00B9C8346E78}"/>
              </a:ext>
            </a:extLst>
          </p:cNvPr>
          <p:cNvSpPr>
            <a:spLocks noGrp="1"/>
          </p:cNvSpPr>
          <p:nvPr>
            <p:ph type="sldNum" sz="quarter" idx="12"/>
          </p:nvPr>
        </p:nvSpPr>
        <p:spPr/>
        <p:txBody>
          <a:bodyPr/>
          <a:lstStyle/>
          <a:p>
            <a:fld id="{35365B84-0BB5-47E8-AC19-1D9532A9236D}" type="slidenum">
              <a:rPr lang="en-US" smtClean="0"/>
              <a:pPr/>
              <a:t>44</a:t>
            </a:fld>
            <a:endParaRPr lang="en-US" dirty="0"/>
          </a:p>
        </p:txBody>
      </p:sp>
      <p:pic>
        <p:nvPicPr>
          <p:cNvPr id="3" name="Picture 2">
            <a:extLst>
              <a:ext uri="{FF2B5EF4-FFF2-40B4-BE49-F238E27FC236}">
                <a16:creationId xmlns:a16="http://schemas.microsoft.com/office/drawing/2014/main" id="{EF2DD3D7-59FB-4567-B53E-74B3769DF550}"/>
              </a:ext>
            </a:extLst>
          </p:cNvPr>
          <p:cNvPicPr>
            <a:picLocks noChangeAspect="1"/>
          </p:cNvPicPr>
          <p:nvPr/>
        </p:nvPicPr>
        <p:blipFill>
          <a:blip r:embed="rId2"/>
          <a:stretch>
            <a:fillRect/>
          </a:stretch>
        </p:blipFill>
        <p:spPr>
          <a:xfrm>
            <a:off x="1304925" y="4987320"/>
            <a:ext cx="6534150" cy="1276350"/>
          </a:xfrm>
          <a:prstGeom prst="rect">
            <a:avLst/>
          </a:prstGeom>
        </p:spPr>
      </p:pic>
    </p:spTree>
    <p:extLst>
      <p:ext uri="{BB962C8B-B14F-4D97-AF65-F5344CB8AC3E}">
        <p14:creationId xmlns:p14="http://schemas.microsoft.com/office/powerpoint/2010/main" val="272915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p:txBody>
          <a:bodyPr>
            <a:normAutofit/>
          </a:bodyPr>
          <a:lstStyle/>
          <a:p>
            <a:r>
              <a:rPr lang="en-US" sz="2800" b="1" dirty="0">
                <a:solidFill>
                  <a:srgbClr val="0000CC"/>
                </a:solidFill>
              </a:rPr>
              <a:t>Voter is Marked as Having Already Voted</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457200" y="1600201"/>
            <a:ext cx="8229600" cy="2819399"/>
          </a:xfrm>
        </p:spPr>
        <p:txBody>
          <a:bodyPr>
            <a:normAutofit/>
          </a:bodyPr>
          <a:lstStyle/>
          <a:p>
            <a:r>
              <a:rPr lang="en-US" sz="2800" dirty="0"/>
              <a:t>If the PVR List indicates that voter has already voted, the voter still has the option to cast a </a:t>
            </a:r>
            <a:r>
              <a:rPr lang="en-US" sz="2800" b="1" dirty="0">
                <a:solidFill>
                  <a:srgbClr val="0000CC"/>
                </a:solidFill>
              </a:rPr>
              <a:t>provisional ballot</a:t>
            </a:r>
            <a:r>
              <a:rPr lang="en-US" sz="2800" dirty="0">
                <a:solidFill>
                  <a:srgbClr val="0000CC"/>
                </a:solidFill>
              </a:rPr>
              <a:t> </a:t>
            </a:r>
            <a:r>
              <a:rPr lang="en-US" sz="2800" dirty="0"/>
              <a:t>if they assert they have not actually voted   </a:t>
            </a:r>
          </a:p>
          <a:p>
            <a:r>
              <a:rPr lang="en-US" sz="2800" dirty="0"/>
              <a:t>The County Election Commission will have to determine whether the voter is attempting to vote twice</a:t>
            </a:r>
          </a:p>
        </p:txBody>
      </p:sp>
      <p:sp>
        <p:nvSpPr>
          <p:cNvPr id="7" name="Slide Number Placeholder 6">
            <a:extLst>
              <a:ext uri="{FF2B5EF4-FFF2-40B4-BE49-F238E27FC236}">
                <a16:creationId xmlns:a16="http://schemas.microsoft.com/office/drawing/2014/main" id="{4BE36CF8-3DF9-4E5A-95EF-00B9C8346E78}"/>
              </a:ext>
            </a:extLst>
          </p:cNvPr>
          <p:cNvSpPr>
            <a:spLocks noGrp="1"/>
          </p:cNvSpPr>
          <p:nvPr>
            <p:ph type="sldNum" sz="quarter" idx="12"/>
          </p:nvPr>
        </p:nvSpPr>
        <p:spPr/>
        <p:txBody>
          <a:bodyPr/>
          <a:lstStyle/>
          <a:p>
            <a:fld id="{35365B84-0BB5-47E8-AC19-1D9532A9236D}" type="slidenum">
              <a:rPr lang="en-US" smtClean="0"/>
              <a:pPr/>
              <a:t>45</a:t>
            </a:fld>
            <a:endParaRPr lang="en-US" dirty="0"/>
          </a:p>
        </p:txBody>
      </p:sp>
      <p:pic>
        <p:nvPicPr>
          <p:cNvPr id="3" name="Picture 2">
            <a:extLst>
              <a:ext uri="{FF2B5EF4-FFF2-40B4-BE49-F238E27FC236}">
                <a16:creationId xmlns:a16="http://schemas.microsoft.com/office/drawing/2014/main" id="{C115B111-718D-49F7-A34B-578875BFC739}"/>
              </a:ext>
            </a:extLst>
          </p:cNvPr>
          <p:cNvPicPr>
            <a:picLocks noChangeAspect="1"/>
          </p:cNvPicPr>
          <p:nvPr/>
        </p:nvPicPr>
        <p:blipFill>
          <a:blip r:embed="rId2"/>
          <a:stretch>
            <a:fillRect/>
          </a:stretch>
        </p:blipFill>
        <p:spPr>
          <a:xfrm>
            <a:off x="1281112" y="4745037"/>
            <a:ext cx="6581775" cy="1285875"/>
          </a:xfrm>
          <a:prstGeom prst="rect">
            <a:avLst/>
          </a:prstGeom>
        </p:spPr>
      </p:pic>
    </p:spTree>
    <p:extLst>
      <p:ext uri="{BB962C8B-B14F-4D97-AF65-F5344CB8AC3E}">
        <p14:creationId xmlns:p14="http://schemas.microsoft.com/office/powerpoint/2010/main" val="6311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p:txBody>
          <a:bodyPr>
            <a:normAutofit/>
          </a:bodyPr>
          <a:lstStyle/>
          <a:p>
            <a:r>
              <a:rPr lang="en-US" sz="2800" b="1" dirty="0">
                <a:solidFill>
                  <a:srgbClr val="0000CC"/>
                </a:solidFill>
              </a:rPr>
              <a:t>Ineligible Voters</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457200" y="1600201"/>
            <a:ext cx="8229600" cy="3429000"/>
          </a:xfrm>
        </p:spPr>
        <p:txBody>
          <a:bodyPr>
            <a:normAutofit lnSpcReduction="10000"/>
          </a:bodyPr>
          <a:lstStyle/>
          <a:p>
            <a:r>
              <a:rPr lang="en-US" sz="2400" dirty="0"/>
              <a:t>In some special elections or school elections not held with the primary or general elections, not all voters in the county are eligible to vote because the election does not affect the entire county</a:t>
            </a:r>
          </a:p>
          <a:p>
            <a:r>
              <a:rPr lang="en-US" sz="2400" dirty="0"/>
              <a:t>If the PVR List indicates that voter lives outside the area eligible to vote in the election, the voter still has the option to cast a </a:t>
            </a:r>
            <a:r>
              <a:rPr lang="en-US" sz="2400" b="1" dirty="0">
                <a:solidFill>
                  <a:srgbClr val="0000CC"/>
                </a:solidFill>
              </a:rPr>
              <a:t>provisional ballot </a:t>
            </a:r>
            <a:r>
              <a:rPr lang="en-US" sz="2400" dirty="0"/>
              <a:t>if they believe they are qualified  </a:t>
            </a:r>
          </a:p>
          <a:p>
            <a:r>
              <a:rPr lang="en-US" sz="2400" dirty="0"/>
              <a:t>The County Election Commission will have to determine whether the voter presenting is eligible to vote in this election</a:t>
            </a:r>
          </a:p>
        </p:txBody>
      </p:sp>
      <p:sp>
        <p:nvSpPr>
          <p:cNvPr id="7" name="Slide Number Placeholder 6">
            <a:extLst>
              <a:ext uri="{FF2B5EF4-FFF2-40B4-BE49-F238E27FC236}">
                <a16:creationId xmlns:a16="http://schemas.microsoft.com/office/drawing/2014/main" id="{4BE36CF8-3DF9-4E5A-95EF-00B9C8346E78}"/>
              </a:ext>
            </a:extLst>
          </p:cNvPr>
          <p:cNvSpPr>
            <a:spLocks noGrp="1"/>
          </p:cNvSpPr>
          <p:nvPr>
            <p:ph type="sldNum" sz="quarter" idx="12"/>
          </p:nvPr>
        </p:nvSpPr>
        <p:spPr/>
        <p:txBody>
          <a:bodyPr/>
          <a:lstStyle/>
          <a:p>
            <a:fld id="{35365B84-0BB5-47E8-AC19-1D9532A9236D}" type="slidenum">
              <a:rPr lang="en-US" smtClean="0"/>
              <a:pPr/>
              <a:t>46</a:t>
            </a:fld>
            <a:endParaRPr lang="en-US" dirty="0"/>
          </a:p>
        </p:txBody>
      </p:sp>
      <p:pic>
        <p:nvPicPr>
          <p:cNvPr id="3" name="Picture 2">
            <a:extLst>
              <a:ext uri="{FF2B5EF4-FFF2-40B4-BE49-F238E27FC236}">
                <a16:creationId xmlns:a16="http://schemas.microsoft.com/office/drawing/2014/main" id="{FD409D24-2A0B-4793-9CAE-602582E347C5}"/>
              </a:ext>
            </a:extLst>
          </p:cNvPr>
          <p:cNvPicPr>
            <a:picLocks noChangeAspect="1"/>
          </p:cNvPicPr>
          <p:nvPr/>
        </p:nvPicPr>
        <p:blipFill rotWithShape="1">
          <a:blip r:embed="rId2"/>
          <a:srcRect l="1" r="1471"/>
          <a:stretch/>
        </p:blipFill>
        <p:spPr>
          <a:xfrm>
            <a:off x="2019300" y="5211764"/>
            <a:ext cx="5105400" cy="1209675"/>
          </a:xfrm>
          <a:prstGeom prst="rect">
            <a:avLst/>
          </a:prstGeom>
        </p:spPr>
      </p:pic>
    </p:spTree>
    <p:extLst>
      <p:ext uri="{BB962C8B-B14F-4D97-AF65-F5344CB8AC3E}">
        <p14:creationId xmlns:p14="http://schemas.microsoft.com/office/powerpoint/2010/main" val="346590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246-C9CB-4820-AA8E-378AA9406971}"/>
              </a:ext>
            </a:extLst>
          </p:cNvPr>
          <p:cNvSpPr>
            <a:spLocks noGrp="1"/>
          </p:cNvSpPr>
          <p:nvPr>
            <p:ph type="title"/>
          </p:nvPr>
        </p:nvSpPr>
        <p:spPr/>
        <p:txBody>
          <a:bodyPr>
            <a:normAutofit/>
          </a:bodyPr>
          <a:lstStyle/>
          <a:p>
            <a:r>
              <a:rPr lang="en-US" sz="2800" b="1" dirty="0">
                <a:solidFill>
                  <a:srgbClr val="0000CC"/>
                </a:solidFill>
              </a:rPr>
              <a:t>PVR List is Marked as “Inactive”</a:t>
            </a:r>
            <a:br>
              <a:rPr lang="en-US" sz="2800" b="1" dirty="0">
                <a:solidFill>
                  <a:srgbClr val="0000CC"/>
                </a:solidFill>
              </a:rPr>
            </a:br>
            <a:r>
              <a:rPr lang="en-US" sz="2800" b="1" dirty="0">
                <a:solidFill>
                  <a:srgbClr val="0000CC"/>
                </a:solidFill>
              </a:rPr>
              <a:t>(Fail-safe Voting) P.25-26</a:t>
            </a:r>
            <a:endParaRPr lang="en-US" dirty="0"/>
          </a:p>
        </p:txBody>
      </p:sp>
      <p:sp>
        <p:nvSpPr>
          <p:cNvPr id="12" name="Content Placeholder 11">
            <a:extLst>
              <a:ext uri="{FF2B5EF4-FFF2-40B4-BE49-F238E27FC236}">
                <a16:creationId xmlns:a16="http://schemas.microsoft.com/office/drawing/2014/main" id="{CE06A59D-5638-4496-886B-65A784E61EB0}"/>
              </a:ext>
            </a:extLst>
          </p:cNvPr>
          <p:cNvSpPr>
            <a:spLocks noGrp="1"/>
          </p:cNvSpPr>
          <p:nvPr>
            <p:ph idx="1"/>
          </p:nvPr>
        </p:nvSpPr>
        <p:spPr>
          <a:xfrm>
            <a:off x="457200" y="1600201"/>
            <a:ext cx="8229600" cy="2057399"/>
          </a:xfrm>
        </p:spPr>
        <p:txBody>
          <a:bodyPr>
            <a:normAutofit/>
          </a:bodyPr>
          <a:lstStyle/>
          <a:p>
            <a:r>
              <a:rPr lang="en-US" sz="2800" dirty="0"/>
              <a:t>If you see this notation in the PVR List, you should ignore it </a:t>
            </a:r>
          </a:p>
          <a:p>
            <a:r>
              <a:rPr lang="en-US" sz="2800" dirty="0"/>
              <a:t>“Inactive” voters are </a:t>
            </a:r>
            <a:r>
              <a:rPr lang="en-US" sz="2800" b="1" u="sng" dirty="0">
                <a:solidFill>
                  <a:srgbClr val="0000CC"/>
                </a:solidFill>
              </a:rPr>
              <a:t>ELIGIBLE</a:t>
            </a:r>
            <a:r>
              <a:rPr lang="en-US" sz="2800" dirty="0"/>
              <a:t> and receive a </a:t>
            </a:r>
            <a:r>
              <a:rPr lang="en-US" sz="2800" b="1" dirty="0">
                <a:solidFill>
                  <a:srgbClr val="0000CC"/>
                </a:solidFill>
              </a:rPr>
              <a:t>regular ballot</a:t>
            </a:r>
            <a:r>
              <a:rPr lang="en-US" sz="2800" b="1" dirty="0"/>
              <a:t>  </a:t>
            </a:r>
          </a:p>
          <a:p>
            <a:endParaRPr lang="en-US" dirty="0"/>
          </a:p>
        </p:txBody>
      </p:sp>
      <p:sp>
        <p:nvSpPr>
          <p:cNvPr id="7" name="Slide Number Placeholder 6">
            <a:extLst>
              <a:ext uri="{FF2B5EF4-FFF2-40B4-BE49-F238E27FC236}">
                <a16:creationId xmlns:a16="http://schemas.microsoft.com/office/drawing/2014/main" id="{4BE36CF8-3DF9-4E5A-95EF-00B9C8346E78}"/>
              </a:ext>
            </a:extLst>
          </p:cNvPr>
          <p:cNvSpPr>
            <a:spLocks noGrp="1"/>
          </p:cNvSpPr>
          <p:nvPr>
            <p:ph type="sldNum" sz="quarter" idx="12"/>
          </p:nvPr>
        </p:nvSpPr>
        <p:spPr/>
        <p:txBody>
          <a:bodyPr/>
          <a:lstStyle/>
          <a:p>
            <a:fld id="{35365B84-0BB5-47E8-AC19-1D9532A9236D}" type="slidenum">
              <a:rPr lang="en-US" smtClean="0"/>
              <a:pPr/>
              <a:t>47</a:t>
            </a:fld>
            <a:endParaRPr lang="en-US" dirty="0"/>
          </a:p>
        </p:txBody>
      </p:sp>
      <p:pic>
        <p:nvPicPr>
          <p:cNvPr id="3" name="Picture 2">
            <a:extLst>
              <a:ext uri="{FF2B5EF4-FFF2-40B4-BE49-F238E27FC236}">
                <a16:creationId xmlns:a16="http://schemas.microsoft.com/office/drawing/2014/main" id="{E5E09CE2-E928-46B0-BA1E-93D43CD434BC}"/>
              </a:ext>
            </a:extLst>
          </p:cNvPr>
          <p:cNvPicPr>
            <a:picLocks noChangeAspect="1"/>
          </p:cNvPicPr>
          <p:nvPr/>
        </p:nvPicPr>
        <p:blipFill>
          <a:blip r:embed="rId2"/>
          <a:stretch>
            <a:fillRect/>
          </a:stretch>
        </p:blipFill>
        <p:spPr>
          <a:xfrm>
            <a:off x="1481137" y="4340225"/>
            <a:ext cx="6181725" cy="1333500"/>
          </a:xfrm>
          <a:prstGeom prst="rect">
            <a:avLst/>
          </a:prstGeom>
        </p:spPr>
      </p:pic>
    </p:spTree>
    <p:extLst>
      <p:ext uri="{BB962C8B-B14F-4D97-AF65-F5344CB8AC3E}">
        <p14:creationId xmlns:p14="http://schemas.microsoft.com/office/powerpoint/2010/main" val="3372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5D785-3E9C-4B40-A900-26301A1F54C1}"/>
              </a:ext>
            </a:extLst>
          </p:cNvPr>
          <p:cNvSpPr>
            <a:spLocks noGrp="1"/>
          </p:cNvSpPr>
          <p:nvPr>
            <p:ph type="ctrTitle"/>
          </p:nvPr>
        </p:nvSpPr>
        <p:spPr/>
        <p:txBody>
          <a:bodyPr/>
          <a:lstStyle/>
          <a:p>
            <a:r>
              <a:rPr lang="en-US" dirty="0">
                <a:solidFill>
                  <a:srgbClr val="0000CC"/>
                </a:solidFill>
              </a:rPr>
              <a:t>Election Day Issues</a:t>
            </a:r>
          </a:p>
        </p:txBody>
      </p:sp>
      <p:sp>
        <p:nvSpPr>
          <p:cNvPr id="7" name="Text Placeholder 6">
            <a:extLst>
              <a:ext uri="{FF2B5EF4-FFF2-40B4-BE49-F238E27FC236}">
                <a16:creationId xmlns:a16="http://schemas.microsoft.com/office/drawing/2014/main" id="{53989BDD-338A-48FD-8846-C29DCD414A0B}"/>
              </a:ext>
            </a:extLst>
          </p:cNvPr>
          <p:cNvSpPr>
            <a:spLocks noGrp="1"/>
          </p:cNvSpPr>
          <p:nvPr>
            <p:ph type="subTitle" idx="1"/>
          </p:nvPr>
        </p:nvSpPr>
        <p:spPr>
          <a:xfrm>
            <a:off x="914400" y="3886200"/>
            <a:ext cx="7315200" cy="1752600"/>
          </a:xfrm>
        </p:spPr>
        <p:txBody>
          <a:bodyPr/>
          <a:lstStyle/>
          <a:p>
            <a:r>
              <a:rPr lang="en-US" dirty="0"/>
              <a:t>Other situations you will need to be prepared to address on Election Day</a:t>
            </a:r>
          </a:p>
        </p:txBody>
      </p:sp>
      <p:sp>
        <p:nvSpPr>
          <p:cNvPr id="5" name="Slide Number Placeholder 4">
            <a:extLst>
              <a:ext uri="{FF2B5EF4-FFF2-40B4-BE49-F238E27FC236}">
                <a16:creationId xmlns:a16="http://schemas.microsoft.com/office/drawing/2014/main" id="{8D396125-1404-463C-9ACA-4CE338FC5805}"/>
              </a:ext>
            </a:extLst>
          </p:cNvPr>
          <p:cNvSpPr>
            <a:spLocks noGrp="1"/>
          </p:cNvSpPr>
          <p:nvPr>
            <p:ph type="sldNum" sz="quarter" idx="12"/>
          </p:nvPr>
        </p:nvSpPr>
        <p:spPr/>
        <p:txBody>
          <a:bodyPr/>
          <a:lstStyle/>
          <a:p>
            <a:fld id="{35365B84-0BB5-47E8-AC19-1D9532A9236D}" type="slidenum">
              <a:rPr lang="en-US" smtClean="0"/>
              <a:pPr/>
              <a:t>48</a:t>
            </a:fld>
            <a:endParaRPr lang="en-US" dirty="0"/>
          </a:p>
        </p:txBody>
      </p:sp>
    </p:spTree>
    <p:extLst>
      <p:ext uri="{BB962C8B-B14F-4D97-AF65-F5344CB8AC3E}">
        <p14:creationId xmlns:p14="http://schemas.microsoft.com/office/powerpoint/2010/main" val="23966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AB4A-4BFC-4B45-B49F-46279026D940}"/>
              </a:ext>
            </a:extLst>
          </p:cNvPr>
          <p:cNvSpPr>
            <a:spLocks noGrp="1"/>
          </p:cNvSpPr>
          <p:nvPr>
            <p:ph type="title"/>
          </p:nvPr>
        </p:nvSpPr>
        <p:spPr/>
        <p:txBody>
          <a:bodyPr>
            <a:normAutofit fontScale="90000"/>
          </a:bodyPr>
          <a:lstStyle/>
          <a:p>
            <a:r>
              <a:rPr lang="en-US" b="1" dirty="0">
                <a:solidFill>
                  <a:srgbClr val="0000CC"/>
                </a:solidFill>
              </a:rPr>
              <a:t>Procedure for Assisting Voters</a:t>
            </a:r>
            <a:br>
              <a:rPr lang="en-US" b="1" dirty="0">
                <a:solidFill>
                  <a:srgbClr val="0000CC"/>
                </a:solidFill>
              </a:rPr>
            </a:br>
            <a:r>
              <a:rPr lang="en-US" b="1" dirty="0">
                <a:solidFill>
                  <a:srgbClr val="0000CC"/>
                </a:solidFill>
              </a:rPr>
              <a:t>P.36-37</a:t>
            </a:r>
            <a:endParaRPr lang="en-US" dirty="0"/>
          </a:p>
        </p:txBody>
      </p:sp>
      <p:sp>
        <p:nvSpPr>
          <p:cNvPr id="3" name="Content Placeholder 2">
            <a:extLst>
              <a:ext uri="{FF2B5EF4-FFF2-40B4-BE49-F238E27FC236}">
                <a16:creationId xmlns:a16="http://schemas.microsoft.com/office/drawing/2014/main" id="{7221D1AD-AE40-4F74-BA0C-C63EA781C9F6}"/>
              </a:ext>
            </a:extLst>
          </p:cNvPr>
          <p:cNvSpPr>
            <a:spLocks noGrp="1"/>
          </p:cNvSpPr>
          <p:nvPr>
            <p:ph sz="half" idx="1"/>
          </p:nvPr>
        </p:nvSpPr>
        <p:spPr>
          <a:xfrm>
            <a:off x="457200" y="1600200"/>
            <a:ext cx="3124200" cy="4902714"/>
          </a:xfrm>
        </p:spPr>
        <p:txBody>
          <a:bodyPr>
            <a:normAutofit fontScale="92500" lnSpcReduction="20000"/>
          </a:bodyPr>
          <a:lstStyle/>
          <a:p>
            <a:pPr>
              <a:spcBef>
                <a:spcPts val="600"/>
              </a:spcBef>
              <a:buClr>
                <a:srgbClr val="0000CC"/>
              </a:buClr>
              <a:buSzPct val="70000"/>
              <a:buFont typeface="Wingdings 3" panose="05040102010807070707" pitchFamily="18" charset="2"/>
              <a:buChar char="u"/>
              <a:defRPr/>
            </a:pPr>
            <a:r>
              <a:rPr lang="en-US" altLang="en-US" sz="2400" b="1" dirty="0">
                <a:cs typeface="Tahoma" pitchFamily="34" charset="0"/>
              </a:rPr>
              <a:t>Poll Worker Must List: </a:t>
            </a:r>
            <a:endParaRPr lang="en-US" altLang="en-US" sz="2400" b="1" dirty="0">
              <a:solidFill>
                <a:srgbClr val="C00000"/>
              </a:solidFill>
              <a:cs typeface="Tahoma" pitchFamily="34" charset="0"/>
            </a:endParaRP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The name of each </a:t>
            </a:r>
            <a:r>
              <a:rPr lang="en-US" altLang="en-US" b="1" dirty="0">
                <a:solidFill>
                  <a:srgbClr val="0000CC"/>
                </a:solidFill>
                <a:cs typeface="Tahoma" pitchFamily="34" charset="0"/>
              </a:rPr>
              <a:t>voter </a:t>
            </a:r>
            <a:r>
              <a:rPr lang="en-US" altLang="en-US" b="1" dirty="0">
                <a:cs typeface="Tahoma" pitchFamily="34" charset="0"/>
              </a:rPr>
              <a:t>that is assisted; and</a:t>
            </a:r>
            <a:endParaRPr lang="en-US" altLang="en-US" b="1" dirty="0">
              <a:solidFill>
                <a:srgbClr val="C00000"/>
              </a:solidFill>
              <a:cs typeface="Tahoma" pitchFamily="34" charset="0"/>
            </a:endParaRP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The names of the</a:t>
            </a:r>
            <a:r>
              <a:rPr lang="en-US" altLang="en-US" b="1" dirty="0">
                <a:solidFill>
                  <a:srgbClr val="0000CC"/>
                </a:solidFill>
                <a:cs typeface="Tahoma" pitchFamily="34" charset="0"/>
              </a:rPr>
              <a:t> two poll workers </a:t>
            </a:r>
            <a:r>
              <a:rPr lang="en-US" altLang="en-US" b="1" dirty="0">
                <a:cs typeface="Tahoma" pitchFamily="34" charset="0"/>
              </a:rPr>
              <a:t>who assist the voter</a:t>
            </a:r>
          </a:p>
          <a:p>
            <a:pPr lvl="2">
              <a:spcBef>
                <a:spcPts val="600"/>
              </a:spcBef>
              <a:buClr>
                <a:srgbClr val="0000CC"/>
              </a:buClr>
              <a:buSzPct val="50000"/>
              <a:buFont typeface="Wingdings" panose="05000000000000000000" pitchFamily="2" charset="2"/>
              <a:buChar char="n"/>
              <a:defRPr/>
            </a:pPr>
            <a:r>
              <a:rPr lang="en-US" altLang="en-US" b="1" dirty="0">
                <a:cs typeface="Tahoma" pitchFamily="34" charset="0"/>
              </a:rPr>
              <a:t>One to assist and one to observe (</a:t>
            </a:r>
            <a:r>
              <a:rPr lang="en-US" altLang="en-US" dirty="0">
                <a:cs typeface="Tahoma" pitchFamily="34" charset="0"/>
              </a:rPr>
              <a:t>w/out comment or interpretation</a:t>
            </a:r>
            <a:r>
              <a:rPr lang="en-US" altLang="en-US" b="1" dirty="0">
                <a:cs typeface="Tahoma" pitchFamily="34" charset="0"/>
              </a:rPr>
              <a:t>); </a:t>
            </a:r>
          </a:p>
          <a:p>
            <a:pPr lvl="1">
              <a:spcBef>
                <a:spcPts val="600"/>
              </a:spcBef>
              <a:buClr>
                <a:srgbClr val="0000CC"/>
              </a:buClr>
              <a:buSzPct val="50000"/>
              <a:buFont typeface="Wingdings" panose="05000000000000000000" pitchFamily="2" charset="2"/>
              <a:buChar char="n"/>
              <a:defRPr/>
            </a:pPr>
            <a:r>
              <a:rPr lang="en-US" altLang="en-US" b="1" dirty="0">
                <a:cs typeface="Tahoma" pitchFamily="34" charset="0"/>
              </a:rPr>
              <a:t>OR list the name and address of the person chosen by the voter to assist them</a:t>
            </a:r>
          </a:p>
          <a:p>
            <a:endParaRPr lang="en-US" dirty="0"/>
          </a:p>
        </p:txBody>
      </p:sp>
      <p:pic>
        <p:nvPicPr>
          <p:cNvPr id="7" name="Content Placeholder 6">
            <a:extLst>
              <a:ext uri="{FF2B5EF4-FFF2-40B4-BE49-F238E27FC236}">
                <a16:creationId xmlns:a16="http://schemas.microsoft.com/office/drawing/2014/main" id="{1681CDFE-271D-4E50-B01A-47CFD18A7747}"/>
              </a:ext>
            </a:extLst>
          </p:cNvPr>
          <p:cNvPicPr>
            <a:picLocks noGrp="1" noChangeAspect="1"/>
          </p:cNvPicPr>
          <p:nvPr>
            <p:ph sz="half" idx="2"/>
          </p:nvPr>
        </p:nvPicPr>
        <p:blipFill rotWithShape="1">
          <a:blip r:embed="rId2"/>
          <a:srcRect t="5051"/>
          <a:stretch/>
        </p:blipFill>
        <p:spPr>
          <a:xfrm>
            <a:off x="4038600" y="1600200"/>
            <a:ext cx="4305333" cy="4902714"/>
          </a:xfrm>
          <a:prstGeom prst="rect">
            <a:avLst/>
          </a:prstGeom>
        </p:spPr>
      </p:pic>
      <p:sp>
        <p:nvSpPr>
          <p:cNvPr id="5" name="Slide Number Placeholder 4">
            <a:extLst>
              <a:ext uri="{FF2B5EF4-FFF2-40B4-BE49-F238E27FC236}">
                <a16:creationId xmlns:a16="http://schemas.microsoft.com/office/drawing/2014/main" id="{8CE68A97-C8B4-41BC-86AD-061CC221271B}"/>
              </a:ext>
            </a:extLst>
          </p:cNvPr>
          <p:cNvSpPr>
            <a:spLocks noGrp="1"/>
          </p:cNvSpPr>
          <p:nvPr>
            <p:ph type="sldNum" sz="quarter" idx="12"/>
          </p:nvPr>
        </p:nvSpPr>
        <p:spPr/>
        <p:txBody>
          <a:bodyPr/>
          <a:lstStyle/>
          <a:p>
            <a:fld id="{35365B84-0BB5-47E8-AC19-1D9532A9236D}" type="slidenum">
              <a:rPr lang="en-US" smtClean="0"/>
              <a:pPr/>
              <a:t>49</a:t>
            </a:fld>
            <a:endParaRPr lang="en-US" dirty="0"/>
          </a:p>
        </p:txBody>
      </p:sp>
    </p:spTree>
    <p:extLst>
      <p:ext uri="{BB962C8B-B14F-4D97-AF65-F5344CB8AC3E}">
        <p14:creationId xmlns:p14="http://schemas.microsoft.com/office/powerpoint/2010/main" val="8960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228600" y="152400"/>
            <a:ext cx="8763000" cy="6705600"/>
          </a:xfrm>
        </p:spPr>
        <p:txBody>
          <a:bodyPr>
            <a:normAutofit fontScale="70000" lnSpcReduction="20000"/>
          </a:bodyPr>
          <a:lstStyle/>
          <a:p>
            <a:pPr algn="ctr" eaLnBrk="1" hangingPunct="1">
              <a:spcBef>
                <a:spcPts val="600"/>
              </a:spcBef>
              <a:buFontTx/>
              <a:buNone/>
              <a:defRPr/>
            </a:pPr>
            <a:endParaRPr lang="en-US" altLang="en-US" sz="2400" b="1" u="heavy" dirty="0">
              <a:solidFill>
                <a:srgbClr val="C00000"/>
              </a:solidFill>
              <a:uFill>
                <a:solidFill>
                  <a:srgbClr val="0000CC"/>
                </a:solidFill>
              </a:uFill>
              <a:latin typeface="+mj-lt"/>
              <a:cs typeface="Tahoma" pitchFamily="34" charset="0"/>
            </a:endParaRPr>
          </a:p>
          <a:p>
            <a:pPr algn="ctr" eaLnBrk="1" hangingPunct="1">
              <a:spcBef>
                <a:spcPts val="600"/>
              </a:spcBef>
              <a:buFontTx/>
              <a:buNone/>
              <a:defRPr/>
            </a:pPr>
            <a:r>
              <a:rPr lang="en-US" altLang="en-US" sz="5800" b="1" u="sng" dirty="0">
                <a:solidFill>
                  <a:srgbClr val="C00000"/>
                </a:solidFill>
                <a:uFill>
                  <a:solidFill>
                    <a:srgbClr val="0000CC"/>
                  </a:solidFill>
                </a:uFill>
                <a:latin typeface="+mj-lt"/>
                <a:cs typeface="Tahoma" pitchFamily="34" charset="0"/>
              </a:rPr>
              <a:t>Before Opening the Polls</a:t>
            </a:r>
            <a:endParaRPr lang="en-US" altLang="en-US" sz="5800" b="1" u="sng" dirty="0">
              <a:solidFill>
                <a:srgbClr val="C00000"/>
              </a:solidFill>
              <a:uFill>
                <a:solidFill>
                  <a:srgbClr val="0000CC"/>
                </a:solidFill>
              </a:uFill>
              <a:latin typeface="+mj-lt"/>
            </a:endParaRPr>
          </a:p>
          <a:p>
            <a:pPr algn="ctr" eaLnBrk="1" hangingPunct="1">
              <a:spcBef>
                <a:spcPts val="600"/>
              </a:spcBef>
              <a:buFontTx/>
              <a:buNone/>
              <a:defRPr/>
            </a:pPr>
            <a:endParaRPr lang="en-US" altLang="en-US"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This section provides general information for all poll workers while more detailed instructions for opening the poll will be provided in the afternoon session.</a:t>
            </a:r>
          </a:p>
          <a:p>
            <a:pPr marL="0" indent="0">
              <a:spcBef>
                <a:spcPts val="600"/>
              </a:spcBef>
              <a:buClr>
                <a:srgbClr val="0000CC"/>
              </a:buClr>
              <a:buSzPct val="70000"/>
              <a:buNone/>
              <a:defRPr/>
            </a:pPr>
            <a:endParaRPr lang="en-US" altLang="en-US" sz="2800" b="1" dirty="0">
              <a:latin typeface="+mj-lt"/>
            </a:endParaRPr>
          </a:p>
          <a:p>
            <a:pPr>
              <a:spcBef>
                <a:spcPts val="600"/>
              </a:spcBef>
              <a:buClr>
                <a:srgbClr val="0000CC"/>
              </a:buClr>
              <a:buSzPct val="70000"/>
              <a:buFont typeface="Wingdings 3" panose="05040102010807070707" pitchFamily="18" charset="2"/>
              <a:buChar char="u"/>
              <a:defRPr/>
            </a:pPr>
            <a:r>
              <a:rPr lang="en-US" altLang="en-US" sz="3800" b="1" dirty="0">
                <a:latin typeface="+mj-lt"/>
              </a:rPr>
              <a:t>Specifically, we’ll cover:</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Addressing problems</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Administering the oath;</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Arranging the poll;</a:t>
            </a:r>
          </a:p>
          <a:p>
            <a:pPr lvl="1" eaLnBrk="1" hangingPunct="1">
              <a:lnSpc>
                <a:spcPct val="170000"/>
              </a:lnSpc>
              <a:spcBef>
                <a:spcPts val="0"/>
              </a:spcBef>
              <a:buClr>
                <a:srgbClr val="0000CC"/>
              </a:buClr>
              <a:buSzPct val="70000"/>
              <a:buFont typeface="Wingdings" panose="05000000000000000000" pitchFamily="2" charset="2"/>
              <a:buChar char="§"/>
              <a:defRPr/>
            </a:pPr>
            <a:r>
              <a:rPr lang="en-US" altLang="en-US" sz="3800" b="1" dirty="0">
                <a:solidFill>
                  <a:srgbClr val="0000CC"/>
                </a:solidFill>
                <a:latin typeface="+mj-lt"/>
              </a:rPr>
              <a:t>Locating supplies, postings, and forms.</a:t>
            </a:r>
          </a:p>
          <a:p>
            <a:pPr marL="0" indent="0" eaLnBrk="1" hangingPunct="1">
              <a:spcBef>
                <a:spcPts val="600"/>
              </a:spcBef>
              <a:buFont typeface="Arial" pitchFamily="34" charset="0"/>
              <a:buNone/>
              <a:defRPr/>
            </a:pPr>
            <a:endParaRPr lang="en-US" altLang="en-US" dirty="0">
              <a:latin typeface="Tahoma" pitchFamily="34" charset="0"/>
            </a:endParaRPr>
          </a:p>
          <a:p>
            <a:pPr eaLnBrk="1" hangingPunct="1">
              <a:spcBef>
                <a:spcPts val="600"/>
              </a:spcBef>
              <a:buClr>
                <a:srgbClr val="3333CC"/>
              </a:buClr>
              <a:buFont typeface="Wingdings" pitchFamily="2" charset="2"/>
              <a:buChar char="Ø"/>
              <a:defRPr/>
            </a:pPr>
            <a:endParaRPr lang="en-US" altLang="en-US" dirty="0">
              <a:latin typeface="Tahoma" pitchFamily="34" charset="0"/>
            </a:endParaRPr>
          </a:p>
          <a:p>
            <a:pPr eaLnBrk="1" hangingPunct="1">
              <a:spcBef>
                <a:spcPts val="600"/>
              </a:spcBef>
              <a:buFont typeface="Arial" pitchFamily="34" charset="0"/>
              <a:buNone/>
              <a:defRPr/>
            </a:pPr>
            <a:r>
              <a:rPr lang="en-US" altLang="en-US" dirty="0">
                <a:latin typeface="Tahoma" pitchFamily="34" charset="0"/>
              </a:rPr>
              <a:t>     </a:t>
            </a:r>
          </a:p>
          <a:p>
            <a:pPr eaLnBrk="1" hangingPunct="1">
              <a:spcBef>
                <a:spcPts val="600"/>
              </a:spcBef>
              <a:buFont typeface="Arial" pitchFamily="34" charset="0"/>
              <a:buNone/>
              <a:defRPr/>
            </a:pPr>
            <a:endParaRPr lang="en-US" altLang="en-US" dirty="0">
              <a:latin typeface="Tahoma" pitchFamily="34" charset="0"/>
            </a:endParaRPr>
          </a:p>
        </p:txBody>
      </p:sp>
      <p:sp>
        <p:nvSpPr>
          <p:cNvPr id="3" name="Slide Number Placeholder 2"/>
          <p:cNvSpPr>
            <a:spLocks noGrp="1"/>
          </p:cNvSpPr>
          <p:nvPr>
            <p:ph type="sldNum" sz="quarter" idx="12"/>
          </p:nvPr>
        </p:nvSpPr>
        <p:spPr/>
        <p:txBody>
          <a:bodyPr/>
          <a:lstStyle/>
          <a:p>
            <a:pPr>
              <a:defRPr/>
            </a:pPr>
            <a:fld id="{D52D1EC6-C871-42BB-BC84-0F8C26FA6313}" type="slidenum">
              <a:rPr lang="en-US" smtClean="0"/>
              <a:pPr>
                <a:defRPr/>
              </a:pPr>
              <a:t>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80" y="2743200"/>
            <a:ext cx="3017520" cy="2011680"/>
          </a:xfrm>
          <a:prstGeom prst="rect">
            <a:avLst/>
          </a:prstGeom>
          <a:effectLst>
            <a:glow rad="63500">
              <a:srgbClr val="0000CC"/>
            </a:glow>
          </a:effectLst>
        </p:spPr>
      </p:pic>
    </p:spTree>
    <p:extLst>
      <p:ext uri="{BB962C8B-B14F-4D97-AF65-F5344CB8AC3E}">
        <p14:creationId xmlns:p14="http://schemas.microsoft.com/office/powerpoint/2010/main" val="40092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F923-0127-4026-B46F-52879903D627}"/>
              </a:ext>
            </a:extLst>
          </p:cNvPr>
          <p:cNvSpPr>
            <a:spLocks noGrp="1"/>
          </p:cNvSpPr>
          <p:nvPr>
            <p:ph type="title"/>
          </p:nvPr>
        </p:nvSpPr>
        <p:spPr/>
        <p:txBody>
          <a:bodyPr>
            <a:normAutofit fontScale="90000"/>
          </a:bodyPr>
          <a:lstStyle/>
          <a:p>
            <a:r>
              <a:rPr lang="en-US" b="1" dirty="0">
                <a:solidFill>
                  <a:srgbClr val="0000CC"/>
                </a:solidFill>
              </a:rPr>
              <a:t>Limits on Assisting Voters</a:t>
            </a:r>
            <a:br>
              <a:rPr lang="en-US" b="1" dirty="0">
                <a:solidFill>
                  <a:srgbClr val="0000CC"/>
                </a:solidFill>
              </a:rPr>
            </a:br>
            <a:r>
              <a:rPr lang="en-US" b="1" dirty="0">
                <a:solidFill>
                  <a:srgbClr val="0000CC"/>
                </a:solidFill>
              </a:rPr>
              <a:t>P.36-37</a:t>
            </a:r>
            <a:endParaRPr lang="en-US" dirty="0"/>
          </a:p>
        </p:txBody>
      </p:sp>
      <p:sp>
        <p:nvSpPr>
          <p:cNvPr id="3" name="Content Placeholder 2">
            <a:extLst>
              <a:ext uri="{FF2B5EF4-FFF2-40B4-BE49-F238E27FC236}">
                <a16:creationId xmlns:a16="http://schemas.microsoft.com/office/drawing/2014/main" id="{368C46AB-8E28-4E4B-ACF5-77649E14A954}"/>
              </a:ext>
            </a:extLst>
          </p:cNvPr>
          <p:cNvSpPr>
            <a:spLocks noGrp="1"/>
          </p:cNvSpPr>
          <p:nvPr>
            <p:ph idx="1"/>
          </p:nvPr>
        </p:nvSpPr>
        <p:spPr/>
        <p:txBody>
          <a:bodyPr>
            <a:normAutofit fontScale="92500" lnSpcReduction="20000"/>
          </a:bodyPr>
          <a:lstStyle/>
          <a:p>
            <a:r>
              <a:rPr lang="en-US" b="1" dirty="0">
                <a:solidFill>
                  <a:srgbClr val="0000CC"/>
                </a:solidFill>
              </a:rPr>
              <a:t>TWO</a:t>
            </a:r>
            <a:r>
              <a:rPr lang="en-US" dirty="0">
                <a:solidFill>
                  <a:srgbClr val="0000CC"/>
                </a:solidFill>
              </a:rPr>
              <a:t> Poll Workers: </a:t>
            </a:r>
            <a:r>
              <a:rPr lang="en-US" dirty="0"/>
              <a:t>May assist an </a:t>
            </a:r>
            <a:r>
              <a:rPr lang="en-US" b="1" u="sng" dirty="0"/>
              <a:t>unlimited number</a:t>
            </a:r>
            <a:r>
              <a:rPr lang="en-US" b="1" dirty="0"/>
              <a:t> </a:t>
            </a:r>
            <a:r>
              <a:rPr lang="en-US" dirty="0"/>
              <a:t>of voters</a:t>
            </a:r>
          </a:p>
          <a:p>
            <a:pPr lvl="1"/>
            <a:r>
              <a:rPr lang="en-US" b="1" dirty="0"/>
              <a:t>Must</a:t>
            </a:r>
            <a:r>
              <a:rPr lang="en-US" dirty="0"/>
              <a:t> be accompanied by a second poll worker!</a:t>
            </a:r>
          </a:p>
          <a:p>
            <a:r>
              <a:rPr lang="en-US" dirty="0">
                <a:solidFill>
                  <a:srgbClr val="0000CC"/>
                </a:solidFill>
              </a:rPr>
              <a:t>Third Parties: </a:t>
            </a:r>
            <a:r>
              <a:rPr lang="en-US" dirty="0"/>
              <a:t>May assist </a:t>
            </a:r>
            <a:r>
              <a:rPr lang="en-US" b="1" u="sng" dirty="0"/>
              <a:t>up to six</a:t>
            </a:r>
            <a:r>
              <a:rPr lang="en-US" b="1" dirty="0"/>
              <a:t> </a:t>
            </a:r>
            <a:r>
              <a:rPr lang="en-US" dirty="0"/>
              <a:t>voters if: </a:t>
            </a:r>
          </a:p>
          <a:p>
            <a:pPr lvl="1"/>
            <a:r>
              <a:rPr lang="en-US" dirty="0"/>
              <a:t>Voter requests the assistance (not the 3</a:t>
            </a:r>
            <a:r>
              <a:rPr lang="en-US" baseline="30000" dirty="0"/>
              <a:t>rd</a:t>
            </a:r>
            <a:r>
              <a:rPr lang="en-US" dirty="0"/>
              <a:t> party)</a:t>
            </a:r>
          </a:p>
          <a:p>
            <a:r>
              <a:rPr lang="en-US" dirty="0">
                <a:solidFill>
                  <a:srgbClr val="0000CC"/>
                </a:solidFill>
              </a:rPr>
              <a:t>Candidates: </a:t>
            </a:r>
            <a:r>
              <a:rPr lang="en-US" dirty="0"/>
              <a:t>May assist </a:t>
            </a:r>
            <a:r>
              <a:rPr lang="en-US" b="1" u="sng" dirty="0"/>
              <a:t>up to six blood relatives</a:t>
            </a:r>
          </a:p>
          <a:p>
            <a:pPr lvl="1"/>
            <a:r>
              <a:rPr lang="en-US" dirty="0"/>
              <a:t>Within two degrees of relationship</a:t>
            </a:r>
          </a:p>
          <a:p>
            <a:r>
              <a:rPr lang="en-US" dirty="0">
                <a:solidFill>
                  <a:srgbClr val="FF0000"/>
                </a:solidFill>
              </a:rPr>
              <a:t>All Assistants: Required to </a:t>
            </a:r>
            <a:r>
              <a:rPr lang="en-US" u="sng" dirty="0">
                <a:solidFill>
                  <a:srgbClr val="FF0000"/>
                </a:solidFill>
              </a:rPr>
              <a:t>ONLY</a:t>
            </a:r>
            <a:r>
              <a:rPr lang="en-US" dirty="0">
                <a:solidFill>
                  <a:srgbClr val="FF0000"/>
                </a:solidFill>
              </a:rPr>
              <a:t> mark the ballot as directed by the voters</a:t>
            </a:r>
          </a:p>
          <a:p>
            <a:pPr lvl="1"/>
            <a:r>
              <a:rPr lang="en-US" dirty="0"/>
              <a:t>Assistants who engage in electioneering should be documented (including their name) and removed</a:t>
            </a:r>
          </a:p>
        </p:txBody>
      </p:sp>
      <p:sp>
        <p:nvSpPr>
          <p:cNvPr id="4" name="Slide Number Placeholder 3">
            <a:extLst>
              <a:ext uri="{FF2B5EF4-FFF2-40B4-BE49-F238E27FC236}">
                <a16:creationId xmlns:a16="http://schemas.microsoft.com/office/drawing/2014/main" id="{38210F8A-1F97-441A-B28A-8BE65D6F30E7}"/>
              </a:ext>
            </a:extLst>
          </p:cNvPr>
          <p:cNvSpPr>
            <a:spLocks noGrp="1"/>
          </p:cNvSpPr>
          <p:nvPr>
            <p:ph type="sldNum" sz="quarter" idx="12"/>
          </p:nvPr>
        </p:nvSpPr>
        <p:spPr/>
        <p:txBody>
          <a:bodyPr/>
          <a:lstStyle/>
          <a:p>
            <a:fld id="{35365B84-0BB5-47E8-AC19-1D9532A9236D}" type="slidenum">
              <a:rPr lang="en-US" smtClean="0"/>
              <a:pPr/>
              <a:t>50</a:t>
            </a:fld>
            <a:endParaRPr lang="en-US" dirty="0"/>
          </a:p>
        </p:txBody>
      </p:sp>
    </p:spTree>
    <p:extLst>
      <p:ext uri="{BB962C8B-B14F-4D97-AF65-F5344CB8AC3E}">
        <p14:creationId xmlns:p14="http://schemas.microsoft.com/office/powerpoint/2010/main" val="138842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219200"/>
          </a:xfrm>
        </p:spPr>
        <p:txBody>
          <a:bodyPr/>
          <a:lstStyle/>
          <a:p>
            <a:r>
              <a:rPr lang="en-US" altLang="en-US" sz="3600" b="1" dirty="0">
                <a:solidFill>
                  <a:srgbClr val="0000CC"/>
                </a:solidFill>
                <a:cs typeface="Tahoma" pitchFamily="34" charset="0"/>
              </a:rPr>
              <a:t>Important Reminders on Assistance to Voters</a:t>
            </a:r>
          </a:p>
        </p:txBody>
      </p:sp>
      <p:sp>
        <p:nvSpPr>
          <p:cNvPr id="46083" name="Content Placeholder 2"/>
          <p:cNvSpPr>
            <a:spLocks noGrp="1"/>
          </p:cNvSpPr>
          <p:nvPr>
            <p:ph idx="1"/>
          </p:nvPr>
        </p:nvSpPr>
        <p:spPr>
          <a:xfrm>
            <a:off x="190500" y="1281112"/>
            <a:ext cx="8763000" cy="5257800"/>
          </a:xfrm>
        </p:spPr>
        <p:txBody>
          <a:bodyPr/>
          <a:lstStyle/>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A voter </a:t>
            </a:r>
            <a:r>
              <a:rPr lang="en-US" altLang="en-US" sz="2600" b="1" dirty="0">
                <a:solidFill>
                  <a:srgbClr val="0000CC"/>
                </a:solidFill>
                <a:latin typeface="+mj-lt"/>
                <a:cs typeface="Tahoma" pitchFamily="34" charset="0"/>
              </a:rPr>
              <a:t>must personally </a:t>
            </a:r>
            <a:r>
              <a:rPr lang="en-US" altLang="en-US" sz="2600" b="1" dirty="0">
                <a:latin typeface="+mj-lt"/>
                <a:cs typeface="Tahoma" pitchFamily="34" charset="0"/>
              </a:rPr>
              <a:t>request help</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Poll workers and poll watchers </a:t>
            </a:r>
            <a:r>
              <a:rPr lang="en-US" altLang="en-US" sz="2600" b="1" dirty="0">
                <a:solidFill>
                  <a:srgbClr val="0000CC"/>
                </a:solidFill>
                <a:latin typeface="+mj-lt"/>
                <a:cs typeface="Tahoma" pitchFamily="34" charset="0"/>
              </a:rPr>
              <a:t>cannot </a:t>
            </a:r>
            <a:r>
              <a:rPr lang="en-US" altLang="en-US" sz="2600" b="1" dirty="0">
                <a:latin typeface="+mj-lt"/>
                <a:cs typeface="Tahoma" pitchFamily="34" charset="0"/>
              </a:rPr>
              <a:t>suggest to a voter that he or she needs assistance</a:t>
            </a:r>
          </a:p>
          <a:p>
            <a:pPr lvl="1">
              <a:spcBef>
                <a:spcPct val="0"/>
              </a:spcBef>
              <a:buClr>
                <a:srgbClr val="0000CC"/>
              </a:buClr>
              <a:buSzPct val="70000"/>
              <a:buFont typeface="Wingdings 3" panose="05040102010807070707" pitchFamily="18" charset="2"/>
              <a:buChar char="u"/>
              <a:defRPr/>
            </a:pPr>
            <a:r>
              <a:rPr lang="en-US" altLang="en-US" sz="2200" b="1" dirty="0">
                <a:latin typeface="+mj-lt"/>
                <a:cs typeface="Tahoma" pitchFamily="34" charset="0"/>
              </a:rPr>
              <a:t>Poll workers can allow voters who are unable to stand in line, due to a disability, to move to the front of the line</a:t>
            </a:r>
          </a:p>
          <a:p>
            <a:pPr marL="0" indent="0">
              <a:spcBef>
                <a:spcPct val="0"/>
              </a:spcBef>
              <a:buClr>
                <a:srgbClr val="0000CC"/>
              </a:buClr>
              <a:buSzPct val="70000"/>
              <a:buNone/>
              <a:defRPr/>
            </a:pPr>
            <a:endParaRPr lang="en-US" altLang="en-US" sz="18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Ballots </a:t>
            </a:r>
            <a:r>
              <a:rPr lang="en-US" altLang="en-US" sz="2600" b="1" dirty="0">
                <a:solidFill>
                  <a:srgbClr val="0000CC"/>
                </a:solidFill>
                <a:latin typeface="+mj-lt"/>
                <a:cs typeface="Tahoma" pitchFamily="34" charset="0"/>
              </a:rPr>
              <a:t>cannot</a:t>
            </a:r>
            <a:r>
              <a:rPr lang="en-US" altLang="en-US" sz="2600" b="1" dirty="0">
                <a:latin typeface="+mj-lt"/>
                <a:cs typeface="Tahoma" pitchFamily="34" charset="0"/>
              </a:rPr>
              <a:t> be taken out of the polling room during voting hours</a:t>
            </a:r>
          </a:p>
          <a:p>
            <a:pPr>
              <a:spcBef>
                <a:spcPct val="0"/>
              </a:spcBef>
              <a:buClr>
                <a:srgbClr val="0000CC"/>
              </a:buClr>
              <a:buSzPct val="70000"/>
              <a:buFont typeface="Wingdings 3" panose="05040102010807070707" pitchFamily="18" charset="2"/>
              <a:buChar char="u"/>
              <a:defRPr/>
            </a:pPr>
            <a:endParaRPr lang="en-US" altLang="en-US" sz="2600" b="1" dirty="0">
              <a:latin typeface="+mj-lt"/>
              <a:cs typeface="Tahoma" pitchFamily="34" charset="0"/>
            </a:endParaRPr>
          </a:p>
          <a:p>
            <a:pPr>
              <a:spcBef>
                <a:spcPct val="0"/>
              </a:spcBef>
              <a:buClr>
                <a:srgbClr val="0000CC"/>
              </a:buClr>
              <a:buSzPct val="70000"/>
              <a:buFont typeface="Wingdings 3" panose="05040102010807070707" pitchFamily="18" charset="2"/>
              <a:buChar char="u"/>
              <a:defRPr/>
            </a:pPr>
            <a:r>
              <a:rPr lang="en-US" altLang="en-US" sz="2600" b="1" dirty="0">
                <a:latin typeface="+mj-lt"/>
                <a:cs typeface="Tahoma" pitchFamily="34" charset="0"/>
              </a:rPr>
              <a:t>A person assisting a voter </a:t>
            </a:r>
            <a:r>
              <a:rPr lang="en-US" altLang="en-US" sz="2600" b="1" dirty="0">
                <a:solidFill>
                  <a:srgbClr val="0000CC"/>
                </a:solidFill>
                <a:latin typeface="+mj-lt"/>
                <a:cs typeface="Tahoma" pitchFamily="34" charset="0"/>
              </a:rPr>
              <a:t>cannot</a:t>
            </a:r>
            <a:r>
              <a:rPr lang="en-US" altLang="en-US" sz="2600" b="1" dirty="0">
                <a:latin typeface="+mj-lt"/>
                <a:cs typeface="Tahoma" pitchFamily="34" charset="0"/>
              </a:rPr>
              <a:t> misrepresent the content of the ballot or change or mark the ballot, </a:t>
            </a:r>
            <a:r>
              <a:rPr lang="en-US" altLang="en-US" sz="2600" b="1" dirty="0">
                <a:solidFill>
                  <a:srgbClr val="0000CC"/>
                </a:solidFill>
                <a:latin typeface="+mj-lt"/>
                <a:cs typeface="Tahoma" pitchFamily="34" charset="0"/>
              </a:rPr>
              <a:t>except</a:t>
            </a:r>
            <a:r>
              <a:rPr lang="en-US" altLang="en-US" sz="2600" b="1" dirty="0">
                <a:latin typeface="+mj-lt"/>
                <a:cs typeface="Tahoma" pitchFamily="34" charset="0"/>
              </a:rPr>
              <a:t> as intended by voter</a:t>
            </a:r>
          </a:p>
        </p:txBody>
      </p:sp>
      <p:sp>
        <p:nvSpPr>
          <p:cNvPr id="4" name="Slide Number Placeholder 3"/>
          <p:cNvSpPr>
            <a:spLocks noGrp="1"/>
          </p:cNvSpPr>
          <p:nvPr>
            <p:ph type="sldNum" sz="quarter" idx="12"/>
          </p:nvPr>
        </p:nvSpPr>
        <p:spPr/>
        <p:txBody>
          <a:bodyPr/>
          <a:lstStyle/>
          <a:p>
            <a:pPr>
              <a:defRPr/>
            </a:pPr>
            <a:fld id="{22F0D0FB-F461-4157-9576-5826B3CBDDE2}" type="slidenum">
              <a:rPr lang="en-US" smtClean="0"/>
              <a:pPr>
                <a:defRPr/>
              </a:pPr>
              <a:t>51</a:t>
            </a:fld>
            <a:endParaRPr lang="en-US" dirty="0"/>
          </a:p>
        </p:txBody>
      </p:sp>
    </p:spTree>
    <p:extLst>
      <p:ext uri="{BB962C8B-B14F-4D97-AF65-F5344CB8AC3E}">
        <p14:creationId xmlns:p14="http://schemas.microsoft.com/office/powerpoint/2010/main" val="381216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altLang="en-US" sz="3600" b="1" dirty="0">
                <a:solidFill>
                  <a:srgbClr val="0000CC"/>
                </a:solidFill>
                <a:cs typeface="Tahoma" pitchFamily="34" charset="0"/>
              </a:rPr>
              <a:t>Poll Watchers and Vote Challenges</a:t>
            </a:r>
            <a:br>
              <a:rPr lang="en-US" altLang="en-US" sz="3600" b="1" dirty="0">
                <a:solidFill>
                  <a:srgbClr val="0000CC"/>
                </a:solidFill>
                <a:cs typeface="Tahoma" pitchFamily="34" charset="0"/>
              </a:rPr>
            </a:br>
            <a:r>
              <a:rPr lang="en-US" altLang="en-US" sz="3600" b="1" dirty="0">
                <a:solidFill>
                  <a:srgbClr val="0000CC"/>
                </a:solidFill>
                <a:cs typeface="Tahoma" pitchFamily="34" charset="0"/>
              </a:rPr>
              <a:t>P. 47-50</a:t>
            </a:r>
            <a:endParaRPr lang="en-US" sz="3600" dirty="0">
              <a:solidFill>
                <a:srgbClr val="0000CC"/>
              </a:solidFill>
            </a:endParaRPr>
          </a:p>
        </p:txBody>
      </p:sp>
      <p:sp>
        <p:nvSpPr>
          <p:cNvPr id="3" name="Content Placeholder 2"/>
          <p:cNvSpPr>
            <a:spLocks noGrp="1"/>
          </p:cNvSpPr>
          <p:nvPr>
            <p:ph idx="1"/>
          </p:nvPr>
        </p:nvSpPr>
        <p:spPr>
          <a:xfrm>
            <a:off x="76200" y="1219200"/>
            <a:ext cx="4876800" cy="5486400"/>
          </a:xfrm>
        </p:spPr>
        <p:txBody>
          <a:bodyPr>
            <a:normAutofit fontScale="92500" lnSpcReduction="20000"/>
          </a:bodyPr>
          <a:lstStyle/>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Poll Watchers are representatives of a candidate, party, or ballot issue group</a:t>
            </a:r>
          </a:p>
          <a:p>
            <a:pPr marL="457200" lvl="1" indent="0">
              <a:spcBef>
                <a:spcPts val="600"/>
              </a:spcBef>
              <a:buClr>
                <a:srgbClr val="0000CC"/>
              </a:buClr>
              <a:buSzPct val="70000"/>
              <a:buNone/>
              <a:defRPr/>
            </a:pPr>
            <a:endParaRPr lang="en-US" altLang="en-US" sz="2400" b="1" dirty="0">
              <a:latin typeface="+mj-lt"/>
              <a:cs typeface="Tahoma" pitchFamily="34" charset="0"/>
            </a:endParaRP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Must provide a Poll Watcher Authorization Form</a:t>
            </a:r>
          </a:p>
          <a:p>
            <a:pPr marL="457200" lvl="1" indent="0">
              <a:spcBef>
                <a:spcPts val="600"/>
              </a:spcBef>
              <a:buClr>
                <a:srgbClr val="0000CC"/>
              </a:buClr>
              <a:buSzPct val="70000"/>
              <a:buNone/>
              <a:defRPr/>
            </a:pPr>
            <a:endParaRPr lang="en-US" altLang="en-US" sz="2400" b="1" dirty="0">
              <a:latin typeface="+mj-lt"/>
              <a:cs typeface="Tahoma" pitchFamily="34" charset="0"/>
            </a:endParaRPr>
          </a:p>
          <a:p>
            <a:pPr marL="548640">
              <a:spcBef>
                <a:spcPts val="600"/>
              </a:spcBef>
              <a:buClr>
                <a:srgbClr val="0000CC"/>
              </a:buClr>
              <a:buSzPct val="70000"/>
              <a:buFont typeface="Wingdings 3" panose="05040102010807070707" pitchFamily="18" charset="2"/>
              <a:buChar char="u"/>
              <a:defRPr/>
            </a:pPr>
            <a:r>
              <a:rPr lang="en-US" altLang="en-US" sz="2800" b="1" dirty="0">
                <a:latin typeface="+mj-lt"/>
                <a:cs typeface="Tahoma" pitchFamily="34" charset="0"/>
              </a:rPr>
              <a:t>Poll Watcher Challenges</a:t>
            </a:r>
            <a:br>
              <a:rPr lang="en-US" altLang="en-US" sz="2800" b="1" dirty="0">
                <a:latin typeface="+mj-lt"/>
                <a:cs typeface="Tahoma" pitchFamily="34" charset="0"/>
              </a:rPr>
            </a:br>
            <a:endParaRPr lang="en-US" altLang="en-US" sz="2800" b="1" dirty="0">
              <a:latin typeface="+mj-lt"/>
              <a:cs typeface="Tahoma" pitchFamily="34" charset="0"/>
            </a:endParaRPr>
          </a:p>
          <a:p>
            <a:pPr marL="914400" lvl="1">
              <a:spcBef>
                <a:spcPts val="0"/>
              </a:spcBef>
              <a:buClr>
                <a:srgbClr val="0000CC"/>
              </a:buClr>
              <a:buSzPct val="50000"/>
              <a:buFont typeface="Wingdings" panose="05000000000000000000" pitchFamily="2" charset="2"/>
              <a:buChar char="n"/>
              <a:defRPr/>
            </a:pPr>
            <a:r>
              <a:rPr lang="en-US" sz="2400" b="1" dirty="0">
                <a:latin typeface="+mj-lt"/>
              </a:rPr>
              <a:t>A poll watcher must notify a poll worker of the challenge </a:t>
            </a:r>
            <a:r>
              <a:rPr lang="en-US" sz="2400" b="1" dirty="0">
                <a:solidFill>
                  <a:srgbClr val="0000CC"/>
                </a:solidFill>
                <a:latin typeface="+mj-lt"/>
              </a:rPr>
              <a:t>before the voter signs the PVR List</a:t>
            </a:r>
            <a:r>
              <a:rPr lang="en-US" sz="2400" b="1" dirty="0">
                <a:latin typeface="+mj-lt"/>
              </a:rPr>
              <a:t>; </a:t>
            </a:r>
          </a:p>
          <a:p>
            <a:pPr marL="628650" lvl="1" indent="0">
              <a:spcBef>
                <a:spcPts val="0"/>
              </a:spcBef>
              <a:buClr>
                <a:srgbClr val="0000CC"/>
              </a:buClr>
              <a:buSzPct val="50000"/>
              <a:buNone/>
              <a:defRPr/>
            </a:pPr>
            <a:r>
              <a:rPr lang="en-US" sz="2400" b="1" dirty="0">
                <a:latin typeface="+mj-lt"/>
              </a:rPr>
              <a:t>	</a:t>
            </a:r>
            <a:r>
              <a:rPr lang="en-US" sz="2400" b="1" dirty="0">
                <a:solidFill>
                  <a:srgbClr val="C00000"/>
                </a:solidFill>
                <a:latin typeface="+mj-lt"/>
              </a:rPr>
              <a:t>                        </a:t>
            </a:r>
            <a:r>
              <a:rPr lang="en-US" sz="2400" b="1" u="sng" dirty="0">
                <a:solidFill>
                  <a:srgbClr val="C00000"/>
                </a:solidFill>
                <a:latin typeface="+mj-lt"/>
              </a:rPr>
              <a:t>and</a:t>
            </a:r>
          </a:p>
          <a:p>
            <a:pPr marL="914400" lvl="1">
              <a:spcBef>
                <a:spcPts val="0"/>
              </a:spcBef>
              <a:buClr>
                <a:srgbClr val="0000CC"/>
              </a:buClr>
              <a:buSzPct val="50000"/>
              <a:buFont typeface="Wingdings" panose="05000000000000000000" pitchFamily="2" charset="2"/>
              <a:buChar char="n"/>
              <a:defRPr/>
            </a:pPr>
            <a:r>
              <a:rPr lang="en-US" sz="2400" b="1" dirty="0">
                <a:latin typeface="+mj-lt"/>
              </a:rPr>
              <a:t>Complete the </a:t>
            </a:r>
            <a:r>
              <a:rPr lang="en-US" sz="2400" b="1" i="1" dirty="0">
                <a:solidFill>
                  <a:srgbClr val="0000CC"/>
                </a:solidFill>
                <a:latin typeface="+mj-lt"/>
              </a:rPr>
              <a:t>Challenged Ballot Form </a:t>
            </a:r>
            <a:r>
              <a:rPr lang="en-US" sz="2400" b="1" dirty="0">
                <a:latin typeface="+mj-lt"/>
              </a:rPr>
              <a:t>on the Provisional Voter Envelope </a:t>
            </a:r>
          </a:p>
          <a:p>
            <a:pPr marL="114300" indent="0">
              <a:spcBef>
                <a:spcPts val="0"/>
              </a:spcBef>
              <a:buClr>
                <a:srgbClr val="3333CC"/>
              </a:buClr>
              <a:buSzPct val="70000"/>
              <a:buNone/>
              <a:defRPr/>
            </a:pPr>
            <a:endParaRPr lang="en-US" sz="1200" dirty="0">
              <a:latin typeface="Tahoma" pitchFamily="34" charset="0"/>
              <a:ea typeface="Tahoma" pitchFamily="34" charset="0"/>
              <a:cs typeface="Tahoma" pitchFamily="34" charset="0"/>
            </a:endParaRPr>
          </a:p>
          <a:p>
            <a:pPr marL="114300" indent="0">
              <a:spcBef>
                <a:spcPts val="0"/>
              </a:spcBef>
              <a:buClr>
                <a:srgbClr val="3333CC"/>
              </a:buClr>
              <a:buSzPct val="70000"/>
              <a:buNone/>
              <a:defRPr/>
            </a:pPr>
            <a:endParaRPr lang="en-US" sz="1200" dirty="0">
              <a:latin typeface="Tahoma" pitchFamily="34" charset="0"/>
              <a:ea typeface="Tahoma" pitchFamily="34" charset="0"/>
              <a:cs typeface="Tahoma" pitchFamily="34" charset="0"/>
            </a:endParaRPr>
          </a:p>
          <a:p>
            <a:pPr marL="571500" lvl="1" indent="-457200">
              <a:spcBef>
                <a:spcPts val="0"/>
              </a:spcBef>
              <a:buClr>
                <a:srgbClr val="3333CC"/>
              </a:buClr>
              <a:buSzPct val="70000"/>
              <a:buFont typeface="Wingdings" panose="05000000000000000000" pitchFamily="2" charset="2"/>
              <a:buChar char="§"/>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35365B84-0BB5-47E8-AC19-1D9532A9236D}" type="slidenum">
              <a:rPr lang="en-US" smtClean="0"/>
              <a:pPr/>
              <a:t>52</a:t>
            </a:fld>
            <a:endParaRPr lang="en-US" dirty="0"/>
          </a:p>
        </p:txBody>
      </p:sp>
      <p:pic>
        <p:nvPicPr>
          <p:cNvPr id="5" name="Picture 4">
            <a:extLst>
              <a:ext uri="{FF2B5EF4-FFF2-40B4-BE49-F238E27FC236}">
                <a16:creationId xmlns:a16="http://schemas.microsoft.com/office/drawing/2014/main" id="{23DD72FA-FC10-4C90-B2CC-EE8C8B349125}"/>
              </a:ext>
            </a:extLst>
          </p:cNvPr>
          <p:cNvPicPr>
            <a:picLocks noChangeAspect="1"/>
          </p:cNvPicPr>
          <p:nvPr/>
        </p:nvPicPr>
        <p:blipFill>
          <a:blip r:embed="rId3"/>
          <a:stretch>
            <a:fillRect/>
          </a:stretch>
        </p:blipFill>
        <p:spPr>
          <a:xfrm>
            <a:off x="5235696" y="1177925"/>
            <a:ext cx="3432268" cy="5067300"/>
          </a:xfrm>
          <a:prstGeom prst="rect">
            <a:avLst/>
          </a:prstGeom>
        </p:spPr>
      </p:pic>
    </p:spTree>
    <p:extLst>
      <p:ext uri="{BB962C8B-B14F-4D97-AF65-F5344CB8AC3E}">
        <p14:creationId xmlns:p14="http://schemas.microsoft.com/office/powerpoint/2010/main" val="195501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0"/>
            <a:ext cx="8229600" cy="792163"/>
          </a:xfrm>
        </p:spPr>
        <p:txBody>
          <a:bodyPr/>
          <a:lstStyle/>
          <a:p>
            <a:r>
              <a:rPr lang="en-US" altLang="en-US" sz="3600" b="1" dirty="0">
                <a:solidFill>
                  <a:srgbClr val="3333CC"/>
                </a:solidFill>
                <a:cs typeface="Tahoma" pitchFamily="34" charset="0"/>
              </a:rPr>
              <a:t>Poll Watchers Can…</a:t>
            </a:r>
          </a:p>
        </p:txBody>
      </p:sp>
      <p:sp>
        <p:nvSpPr>
          <p:cNvPr id="54275" name="Content Placeholder 2"/>
          <p:cNvSpPr>
            <a:spLocks noGrp="1"/>
          </p:cNvSpPr>
          <p:nvPr>
            <p:ph idx="1"/>
          </p:nvPr>
        </p:nvSpPr>
        <p:spPr>
          <a:xfrm>
            <a:off x="152400" y="1143000"/>
            <a:ext cx="8686800" cy="5181600"/>
          </a:xfrm>
        </p:spPr>
        <p:txBody>
          <a:bodyPr>
            <a:normAutofit/>
          </a:bodyPr>
          <a:lstStyle/>
          <a:p>
            <a:pPr>
              <a:spcBef>
                <a:spcPct val="0"/>
              </a:spcBef>
              <a:buClr>
                <a:srgbClr val="0000CC"/>
              </a:buClr>
              <a:buSzPct val="70000"/>
              <a:buFont typeface="Wingdings 3" panose="05040102010807070707" pitchFamily="18" charset="2"/>
              <a:buChar char="u"/>
              <a:defRPr/>
            </a:pPr>
            <a:r>
              <a:rPr lang="en-US" altLang="en-US" sz="2800" dirty="0">
                <a:latin typeface="+mj-lt"/>
              </a:rPr>
              <a:t> </a:t>
            </a:r>
            <a:r>
              <a:rPr lang="en-US" altLang="en-US" sz="2800" b="1" dirty="0">
                <a:latin typeface="+mj-lt"/>
              </a:rPr>
              <a:t>Observe poll workers</a:t>
            </a:r>
          </a:p>
          <a:p>
            <a:pPr marL="0" indent="0">
              <a:spcBef>
                <a:spcPct val="0"/>
              </a:spcBef>
              <a:buClr>
                <a:srgbClr val="0000CC"/>
              </a:buClr>
              <a:buSzPct val="7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Stand close enough to the place where voters check</a:t>
            </a:r>
          </a:p>
          <a:p>
            <a:pPr marL="0" indent="0">
              <a:spcBef>
                <a:spcPct val="0"/>
              </a:spcBef>
              <a:buClr>
                <a:srgbClr val="0000CC"/>
              </a:buClr>
              <a:buSzPct val="70000"/>
              <a:buNone/>
              <a:tabLst>
                <a:tab pos="461963" algn="l"/>
              </a:tabLst>
              <a:defRPr/>
            </a:pPr>
            <a:r>
              <a:rPr lang="en-US" altLang="en-US" sz="2800" b="1" dirty="0">
                <a:latin typeface="+mj-lt"/>
              </a:rPr>
              <a:t>     in to vote so they can hear a voter’s name</a:t>
            </a:r>
          </a:p>
          <a:p>
            <a:pPr marL="0" indent="0">
              <a:spcBef>
                <a:spcPct val="0"/>
              </a:spcBef>
              <a:buClr>
                <a:srgbClr val="0000CC"/>
              </a:buClr>
              <a:buSzPct val="70000"/>
              <a:buNone/>
              <a:tabLst>
                <a:tab pos="461963" algn="l"/>
              </a:tabLst>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Compile lists of voters</a:t>
            </a:r>
          </a:p>
          <a:p>
            <a:pPr marL="0" indent="0">
              <a:spcBef>
                <a:spcPct val="0"/>
              </a:spcBef>
              <a:buClr>
                <a:srgbClr val="0000CC"/>
              </a:buClr>
              <a:buSzPct val="7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Challenge ballots </a:t>
            </a:r>
            <a:r>
              <a:rPr lang="en-US" altLang="en-US" sz="2800" b="1" dirty="0">
                <a:solidFill>
                  <a:srgbClr val="0000CC"/>
                </a:solidFill>
                <a:latin typeface="+mj-lt"/>
              </a:rPr>
              <a:t>before the voter signs the PVR List</a:t>
            </a:r>
          </a:p>
          <a:p>
            <a:pPr marL="0" indent="0" defTabSz="457200">
              <a:spcBef>
                <a:spcPct val="0"/>
              </a:spcBef>
              <a:buClr>
                <a:srgbClr val="0000CC"/>
              </a:buClr>
              <a:buSzPct val="70000"/>
              <a:buNone/>
              <a:defRPr/>
            </a:pPr>
            <a:r>
              <a:rPr lang="en-US" altLang="en-US" sz="2800" b="1" dirty="0">
                <a:solidFill>
                  <a:srgbClr val="0000CC"/>
                </a:solidFill>
                <a:latin typeface="+mj-lt"/>
              </a:rPr>
              <a:t>	 </a:t>
            </a:r>
            <a:r>
              <a:rPr lang="en-US" altLang="en-US" sz="2800" b="1" dirty="0">
                <a:latin typeface="+mj-lt"/>
              </a:rPr>
              <a:t>and only on the grounds that:</a:t>
            </a:r>
          </a:p>
          <a:p>
            <a:pPr marL="0" indent="0" defTabSz="457200">
              <a:spcBef>
                <a:spcPct val="0"/>
              </a:spcBef>
              <a:buClr>
                <a:srgbClr val="0000CC"/>
              </a:buClr>
              <a:buSzPct val="70000"/>
              <a:buNone/>
              <a:defRPr/>
            </a:pPr>
            <a:endParaRPr lang="en-US" altLang="en-US" sz="500" b="1" dirty="0">
              <a:latin typeface="+mj-lt"/>
            </a:endParaRPr>
          </a:p>
          <a:p>
            <a:pPr lvl="1" indent="-137160">
              <a:spcBef>
                <a:spcPct val="0"/>
              </a:spcBef>
              <a:buClr>
                <a:srgbClr val="0000CC"/>
              </a:buClr>
              <a:buSzPct val="50000"/>
              <a:buFont typeface="Wingdings" panose="05000000000000000000" pitchFamily="2" charset="2"/>
              <a:buChar char="n"/>
              <a:defRPr/>
            </a:pPr>
            <a:r>
              <a:rPr lang="en-US" b="1" dirty="0">
                <a:latin typeface="+mj-lt"/>
              </a:rPr>
              <a:t>  </a:t>
            </a:r>
            <a:r>
              <a:rPr lang="en-US" sz="2400" b="1" dirty="0">
                <a:latin typeface="+mj-lt"/>
              </a:rPr>
              <a:t>The voter is not eligible to vote in the precinct; or</a:t>
            </a:r>
          </a:p>
          <a:p>
            <a:pPr lvl="1" indent="-137160">
              <a:spcBef>
                <a:spcPct val="0"/>
              </a:spcBef>
              <a:buClr>
                <a:srgbClr val="0000CC"/>
              </a:buClr>
              <a:buSzPct val="50000"/>
              <a:buFont typeface="Wingdings" panose="05000000000000000000" pitchFamily="2" charset="2"/>
              <a:buChar char="n"/>
              <a:defRPr/>
            </a:pPr>
            <a:r>
              <a:rPr lang="en-US" sz="2400" b="1" dirty="0">
                <a:latin typeface="+mj-lt"/>
              </a:rPr>
              <a:t>  The voter has previously voted in that election </a:t>
            </a:r>
          </a:p>
          <a:p>
            <a:pPr marL="605790" lvl="1" indent="0">
              <a:spcBef>
                <a:spcPct val="0"/>
              </a:spcBef>
              <a:buClr>
                <a:srgbClr val="0000CC"/>
              </a:buClr>
              <a:buSzPct val="50000"/>
              <a:buNone/>
              <a:defRPr/>
            </a:pPr>
            <a:endParaRPr lang="en-US" altLang="en-US" sz="1000" b="1" dirty="0">
              <a:latin typeface="+mj-lt"/>
            </a:endParaRPr>
          </a:p>
          <a:p>
            <a:pPr>
              <a:spcBef>
                <a:spcPct val="0"/>
              </a:spcBef>
              <a:buClr>
                <a:srgbClr val="0000CC"/>
              </a:buClr>
              <a:buSzPct val="70000"/>
              <a:buFont typeface="Wingdings 3" panose="05040102010807070707" pitchFamily="18" charset="2"/>
              <a:buChar char="u"/>
              <a:defRPr/>
            </a:pPr>
            <a:r>
              <a:rPr lang="en-US" altLang="en-US" sz="2800" b="1" dirty="0">
                <a:latin typeface="+mj-lt"/>
              </a:rPr>
              <a:t> Call any perceived irregularity or election law violation</a:t>
            </a:r>
          </a:p>
          <a:p>
            <a:pPr marL="0" indent="0" defTabSz="457200">
              <a:spcBef>
                <a:spcPct val="0"/>
              </a:spcBef>
              <a:buClr>
                <a:srgbClr val="0000CC"/>
              </a:buClr>
              <a:buSzPct val="70000"/>
              <a:buNone/>
              <a:tabLst>
                <a:tab pos="461963" algn="l"/>
                <a:tab pos="574675" algn="l"/>
              </a:tabLst>
              <a:defRPr/>
            </a:pPr>
            <a:r>
              <a:rPr lang="en-US" altLang="en-US" sz="2800" b="1" dirty="0">
                <a:latin typeface="+mj-lt"/>
              </a:rPr>
              <a:t>	 to the attention of the </a:t>
            </a:r>
            <a:r>
              <a:rPr lang="en-US" altLang="en-US" sz="2800" b="1" u="sng" dirty="0">
                <a:latin typeface="+mj-lt"/>
              </a:rPr>
              <a:t>Poll Judge</a:t>
            </a:r>
          </a:p>
          <a:p>
            <a:pPr lvl="1" eaLnBrk="1" hangingPunct="1">
              <a:buClr>
                <a:srgbClr val="3333CC"/>
              </a:buClr>
              <a:buFont typeface="Wingdings" pitchFamily="2" charset="2"/>
              <a:buChar char="q"/>
              <a:defRPr/>
            </a:pPr>
            <a:endParaRPr lang="en-US" altLang="en-US" sz="2400" dirty="0">
              <a:latin typeface="Tahoma" pitchFamily="34" charset="0"/>
            </a:endParaRPr>
          </a:p>
        </p:txBody>
      </p:sp>
      <p:sp>
        <p:nvSpPr>
          <p:cNvPr id="4" name="Slide Number Placeholder 3"/>
          <p:cNvSpPr>
            <a:spLocks noGrp="1"/>
          </p:cNvSpPr>
          <p:nvPr>
            <p:ph type="sldNum" sz="quarter" idx="12"/>
          </p:nvPr>
        </p:nvSpPr>
        <p:spPr/>
        <p:txBody>
          <a:bodyPr/>
          <a:lstStyle/>
          <a:p>
            <a:pPr>
              <a:defRPr/>
            </a:pPr>
            <a:fld id="{E79A38DD-3BE1-4C47-8A1A-9120CB322416}" type="slidenum">
              <a:rPr lang="en-US" smtClean="0"/>
              <a:pPr>
                <a:defRPr/>
              </a:pPr>
              <a:t>53</a:t>
            </a:fld>
            <a:endParaRPr lang="en-US" dirty="0"/>
          </a:p>
        </p:txBody>
      </p:sp>
    </p:spTree>
    <p:extLst>
      <p:ext uri="{BB962C8B-B14F-4D97-AF65-F5344CB8AC3E}">
        <p14:creationId xmlns:p14="http://schemas.microsoft.com/office/powerpoint/2010/main" val="20063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27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762000"/>
          </a:xfrm>
        </p:spPr>
        <p:txBody>
          <a:bodyPr/>
          <a:lstStyle/>
          <a:p>
            <a:r>
              <a:rPr lang="en-US" altLang="en-US" sz="3600" b="1" dirty="0">
                <a:solidFill>
                  <a:srgbClr val="3333CC"/>
                </a:solidFill>
                <a:cs typeface="Tahoma" pitchFamily="34" charset="0"/>
              </a:rPr>
              <a:t>Poll Watchers Cannot…</a:t>
            </a:r>
            <a:endParaRPr lang="en-US" altLang="en-US" sz="3600" dirty="0">
              <a:cs typeface="Tahoma" pitchFamily="34" charset="0"/>
            </a:endParaRPr>
          </a:p>
        </p:txBody>
      </p:sp>
      <p:sp>
        <p:nvSpPr>
          <p:cNvPr id="3" name="Content Placeholder 2"/>
          <p:cNvSpPr>
            <a:spLocks noGrp="1"/>
          </p:cNvSpPr>
          <p:nvPr>
            <p:ph idx="1"/>
          </p:nvPr>
        </p:nvSpPr>
        <p:spPr>
          <a:xfrm>
            <a:off x="190500" y="1250950"/>
            <a:ext cx="8763000" cy="5105400"/>
          </a:xfrm>
        </p:spPr>
        <p:txBody>
          <a:bodyPr/>
          <a:lstStyle/>
          <a:p>
            <a:pPr>
              <a:spcBef>
                <a:spcPts val="0"/>
              </a:spcBef>
              <a:buClr>
                <a:srgbClr val="0000CC"/>
              </a:buClr>
              <a:buSzPct val="70000"/>
              <a:buFont typeface="Wingdings 3" panose="05040102010807070707" pitchFamily="18" charset="2"/>
              <a:buChar char="u"/>
              <a:defRPr/>
            </a:pPr>
            <a:r>
              <a:rPr lang="en-US" sz="2800" b="1" dirty="0">
                <a:latin typeface="+mj-lt"/>
              </a:rPr>
              <a:t>Be within 6 feet of any voting machines or voting</a:t>
            </a:r>
          </a:p>
          <a:p>
            <a:pPr marL="0" indent="0" defTabSz="457200">
              <a:spcBef>
                <a:spcPts val="0"/>
              </a:spcBef>
              <a:buClr>
                <a:srgbClr val="0000CC"/>
              </a:buClr>
              <a:buSzPct val="70000"/>
              <a:buNone/>
              <a:defRPr/>
            </a:pPr>
            <a:r>
              <a:rPr lang="en-US" sz="2800" b="1" dirty="0">
                <a:latin typeface="+mj-lt"/>
              </a:rPr>
              <a:t>	booths</a:t>
            </a:r>
            <a:endParaRPr lang="en-US" sz="2800" b="1" dirty="0">
              <a:solidFill>
                <a:srgbClr val="3333CC"/>
              </a:solidFill>
              <a:latin typeface="+mj-lt"/>
            </a:endParaRPr>
          </a:p>
          <a:p>
            <a:pPr marL="0" indent="0">
              <a:spcBef>
                <a:spcPts val="0"/>
              </a:spcBef>
              <a:buClr>
                <a:srgbClr val="0000CC"/>
              </a:buClr>
              <a:buSzPct val="70000"/>
              <a:buNone/>
              <a:tabLst>
                <a:tab pos="461963" algn="l"/>
              </a:tabLst>
              <a:defRPr/>
            </a:pPr>
            <a:endParaRPr lang="en-US" sz="2800" b="1" dirty="0">
              <a:solidFill>
                <a:srgbClr val="3333CC"/>
              </a:solidFill>
              <a:latin typeface="+mj-lt"/>
            </a:endParaRPr>
          </a:p>
          <a:p>
            <a:pPr>
              <a:spcBef>
                <a:spcPts val="0"/>
              </a:spcBef>
              <a:buClr>
                <a:srgbClr val="0000CC"/>
              </a:buClr>
              <a:buSzPct val="70000"/>
              <a:buFont typeface="Wingdings 3" panose="05040102010807070707" pitchFamily="18" charset="2"/>
              <a:buChar char="u"/>
              <a:defRPr/>
            </a:pPr>
            <a:r>
              <a:rPr lang="en-US" sz="2800" b="1" dirty="0">
                <a:latin typeface="+mj-lt"/>
              </a:rPr>
              <a:t>Speak to voters</a:t>
            </a:r>
          </a:p>
          <a:p>
            <a:pPr>
              <a:spcBef>
                <a:spcPts val="0"/>
              </a:spcBef>
              <a:buClr>
                <a:srgbClr val="0000CC"/>
              </a:buClr>
              <a:buSzPct val="70000"/>
              <a:buFont typeface="Wingdings 3" panose="05040102010807070707" pitchFamily="18" charset="2"/>
              <a:buChar char="u"/>
              <a:defRPr/>
            </a:pPr>
            <a:endParaRPr lang="en-US" sz="2800" b="1" dirty="0">
              <a:latin typeface="+mj-lt"/>
            </a:endParaRPr>
          </a:p>
          <a:p>
            <a:pPr>
              <a:spcBef>
                <a:spcPts val="0"/>
              </a:spcBef>
              <a:buClr>
                <a:srgbClr val="0000CC"/>
              </a:buClr>
              <a:buSzPct val="70000"/>
              <a:buFont typeface="Wingdings 3" panose="05040102010807070707" pitchFamily="18" charset="2"/>
              <a:buChar char="u"/>
              <a:defRPr/>
            </a:pPr>
            <a:r>
              <a:rPr lang="en-US" sz="2800" b="1" dirty="0">
                <a:latin typeface="+mj-lt"/>
              </a:rPr>
              <a:t>Try to influence voters:</a:t>
            </a:r>
          </a:p>
          <a:p>
            <a:pPr marL="730250" lvl="2">
              <a:spcBef>
                <a:spcPts val="0"/>
              </a:spcBef>
              <a:buClr>
                <a:srgbClr val="0000CC"/>
              </a:buClr>
              <a:buSzPct val="50000"/>
              <a:buFont typeface="Wingdings" panose="05000000000000000000" pitchFamily="2" charset="2"/>
              <a:buChar char="n"/>
              <a:defRPr/>
            </a:pPr>
            <a:r>
              <a:rPr lang="en-US" sz="2800" b="1" dirty="0">
                <a:latin typeface="+mj-lt"/>
              </a:rPr>
              <a:t> Inside the poll; or</a:t>
            </a:r>
          </a:p>
          <a:p>
            <a:pPr marL="730250" lvl="2">
              <a:spcBef>
                <a:spcPts val="0"/>
              </a:spcBef>
              <a:buClr>
                <a:srgbClr val="0000CC"/>
              </a:buClr>
              <a:buSzPct val="50000"/>
              <a:buFont typeface="Wingdings" panose="05000000000000000000" pitchFamily="2" charset="2"/>
              <a:buChar char="n"/>
              <a:defRPr/>
            </a:pPr>
            <a:r>
              <a:rPr lang="en-US" sz="2800" b="1" dirty="0">
                <a:latin typeface="+mj-lt"/>
              </a:rPr>
              <a:t> Inside the prohibited electioneering zones</a:t>
            </a:r>
            <a:endParaRPr lang="en-US" sz="2800" b="1" dirty="0">
              <a:solidFill>
                <a:prstClr val="black"/>
              </a:solidFill>
              <a:latin typeface="+mj-lt"/>
            </a:endParaRPr>
          </a:p>
          <a:p>
            <a:pPr marL="0" lvl="0" indent="0">
              <a:spcBef>
                <a:spcPts val="0"/>
              </a:spcBef>
              <a:buClr>
                <a:srgbClr val="0000CC"/>
              </a:buClr>
              <a:buSzPct val="70000"/>
              <a:buNone/>
              <a:defRPr/>
            </a:pPr>
            <a:endParaRPr lang="en-US" sz="2800" b="1" dirty="0">
              <a:solidFill>
                <a:prstClr val="black"/>
              </a:solidFill>
              <a:latin typeface="+mj-lt"/>
            </a:endParaRPr>
          </a:p>
          <a:p>
            <a:pPr lvl="0">
              <a:spcBef>
                <a:spcPts val="0"/>
              </a:spcBef>
              <a:buClr>
                <a:srgbClr val="0000CC"/>
              </a:buClr>
              <a:buSzPct val="70000"/>
              <a:buFont typeface="Wingdings 3" panose="05040102010807070707" pitchFamily="18" charset="2"/>
              <a:buChar char="u"/>
              <a:defRPr/>
            </a:pPr>
            <a:r>
              <a:rPr lang="en-US" sz="2800" b="1" dirty="0">
                <a:solidFill>
                  <a:prstClr val="black"/>
                </a:solidFill>
                <a:latin typeface="+mj-lt"/>
              </a:rPr>
              <a:t>Disrupt elections</a:t>
            </a:r>
          </a:p>
          <a:p>
            <a:pPr>
              <a:buFont typeface="Arial" pitchFamily="34" charset="0"/>
              <a:buNone/>
              <a:defRPr/>
            </a:pPr>
            <a:endParaRPr lang="en-US" dirty="0">
              <a:latin typeface="Tahoma" pitchFamily="34" charset="0"/>
            </a:endParaRPr>
          </a:p>
          <a:p>
            <a:pPr>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00BD25EC-4383-49DC-A7A2-7DEC5F13252D}" type="slidenum">
              <a:rPr lang="en-US" smtClean="0"/>
              <a:pPr>
                <a:defRPr/>
              </a:pPr>
              <a:t>54</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489325" y="1905000"/>
            <a:ext cx="1082675" cy="731520"/>
          </a:xfrm>
          <a:prstGeom prst="rect">
            <a:avLst/>
          </a:prstGeom>
          <a:effectLst>
            <a:glow rad="127000">
              <a:srgbClr val="0000CC"/>
            </a:glow>
          </a:effec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791200" y="2895600"/>
            <a:ext cx="822960" cy="822960"/>
          </a:xfrm>
          <a:prstGeom prst="rect">
            <a:avLst/>
          </a:prstGeom>
          <a:effectLst>
            <a:glow rad="127000">
              <a:srgbClr val="0000CC"/>
            </a:glow>
          </a:effectLst>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3810000" y="5029200"/>
            <a:ext cx="914400" cy="914400"/>
          </a:xfrm>
          <a:prstGeom prst="rect">
            <a:avLst/>
          </a:prstGeom>
          <a:effectLst>
            <a:glow rad="127000">
              <a:srgbClr val="0000CC"/>
            </a:glow>
          </a:effectLst>
        </p:spPr>
      </p:pic>
    </p:spTree>
    <p:extLst>
      <p:ext uri="{BB962C8B-B14F-4D97-AF65-F5344CB8AC3E}">
        <p14:creationId xmlns:p14="http://schemas.microsoft.com/office/powerpoint/2010/main" val="395139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altLang="en-US" sz="3000" b="1" dirty="0">
                <a:solidFill>
                  <a:srgbClr val="0000CC"/>
                </a:solidFill>
                <a:cs typeface="Tahoma" pitchFamily="34" charset="0"/>
              </a:rPr>
              <a:t>Electioneering    </a:t>
            </a:r>
            <a:br>
              <a:rPr lang="en-US" altLang="en-US" sz="3000" b="1" dirty="0">
                <a:solidFill>
                  <a:srgbClr val="0000CC"/>
                </a:solidFill>
                <a:cs typeface="Tahoma" pitchFamily="34" charset="0"/>
              </a:rPr>
            </a:br>
            <a:r>
              <a:rPr lang="en-US" altLang="en-US" sz="3000" b="1" dirty="0">
                <a:solidFill>
                  <a:srgbClr val="0000CC"/>
                </a:solidFill>
                <a:cs typeface="Tahoma" pitchFamily="34" charset="0"/>
              </a:rPr>
              <a:t>P.51-53</a:t>
            </a:r>
            <a:endParaRPr lang="en-US" sz="3000" dirty="0">
              <a:solidFill>
                <a:srgbClr val="0000CC"/>
              </a:solidFill>
            </a:endParaRPr>
          </a:p>
        </p:txBody>
      </p:sp>
      <p:sp>
        <p:nvSpPr>
          <p:cNvPr id="3" name="Content Placeholder 2"/>
          <p:cNvSpPr>
            <a:spLocks noGrp="1"/>
          </p:cNvSpPr>
          <p:nvPr>
            <p:ph idx="1"/>
          </p:nvPr>
        </p:nvSpPr>
        <p:spPr>
          <a:xfrm>
            <a:off x="76200" y="685800"/>
            <a:ext cx="8839200" cy="5715000"/>
          </a:xfrm>
        </p:spPr>
        <p:txBody>
          <a:bodyPr>
            <a:normAutofit fontScale="92500" lnSpcReduction="10000"/>
          </a:bodyPr>
          <a:lstStyle/>
          <a:p>
            <a:pPr marL="568325" lvl="1" indent="-457200">
              <a:spcBef>
                <a:spcPts val="600"/>
              </a:spcBef>
              <a:buClr>
                <a:srgbClr val="0000CC"/>
              </a:buClr>
              <a:buSzPct val="70000"/>
              <a:buFont typeface="Wingdings 3" panose="05040102010807070707" pitchFamily="18" charset="2"/>
              <a:buChar char="u"/>
              <a:defRPr/>
            </a:pPr>
            <a:endParaRPr lang="en-US" sz="2600" b="1" dirty="0">
              <a:solidFill>
                <a:srgbClr val="0000CC"/>
              </a:solidFill>
              <a:latin typeface="+mj-lt"/>
              <a:ea typeface="Tahoma" pitchFamily="34" charset="0"/>
              <a:cs typeface="Tahoma" pitchFamily="34" charset="0"/>
            </a:endParaRPr>
          </a:p>
          <a:p>
            <a:pPr marL="568325" lvl="1" indent="-457200">
              <a:spcBef>
                <a:spcPts val="600"/>
              </a:spcBef>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What is Electioneering?</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The </a:t>
            </a:r>
            <a:r>
              <a:rPr lang="en-US" altLang="en-US" sz="2600" b="1" dirty="0">
                <a:solidFill>
                  <a:srgbClr val="0000CC"/>
                </a:solidFill>
                <a:latin typeface="+mj-lt"/>
                <a:cs typeface="Tahoma" pitchFamily="34" charset="0"/>
              </a:rPr>
              <a:t>display</a:t>
            </a:r>
            <a:r>
              <a:rPr lang="en-US" altLang="en-US" sz="2600" b="1" dirty="0">
                <a:latin typeface="+mj-lt"/>
                <a:cs typeface="Tahoma" pitchFamily="34" charset="0"/>
              </a:rPr>
              <a:t> of, or </a:t>
            </a:r>
            <a:r>
              <a:rPr lang="en-US" altLang="en-US" sz="2600" b="1" dirty="0">
                <a:solidFill>
                  <a:srgbClr val="0000CC"/>
                </a:solidFill>
                <a:latin typeface="+mj-lt"/>
                <a:cs typeface="Tahoma" pitchFamily="34" charset="0"/>
              </a:rPr>
              <a:t>audible dissemination </a:t>
            </a:r>
            <a:r>
              <a:rPr lang="en-US" altLang="en-US" sz="2600" b="1" dirty="0">
                <a:latin typeface="+mj-lt"/>
                <a:cs typeface="Tahoma" pitchFamily="34" charset="0"/>
              </a:rPr>
              <a:t>of, information that </a:t>
            </a:r>
            <a:r>
              <a:rPr lang="en-US" altLang="en-US" sz="2600" b="1" u="sng" dirty="0">
                <a:latin typeface="+mj-lt"/>
                <a:cs typeface="Tahoma" pitchFamily="34" charset="0"/>
              </a:rPr>
              <a:t>advocates for or against any candidate, issue, or measure on a ballot</a:t>
            </a:r>
            <a:r>
              <a:rPr lang="en-US" altLang="en-US" sz="2600" b="1" dirty="0">
                <a:latin typeface="+mj-lt"/>
                <a:cs typeface="Tahoma" pitchFamily="34" charset="0"/>
              </a:rPr>
              <a:t> </a:t>
            </a:r>
            <a:r>
              <a:rPr lang="en-US" altLang="en-US" sz="2600" dirty="0">
                <a:latin typeface="+mj-lt"/>
                <a:cs typeface="Tahoma" pitchFamily="34" charset="0"/>
              </a:rPr>
              <a:t>(Act 533 of 2019)</a:t>
            </a:r>
            <a:br>
              <a:rPr lang="en-US" altLang="en-US" sz="2000" b="1" u="sng" dirty="0">
                <a:latin typeface="+mj-lt"/>
                <a:cs typeface="Tahoma" pitchFamily="34" charset="0"/>
              </a:rPr>
            </a:br>
            <a:endParaRPr lang="en-US" sz="2600" b="1" dirty="0">
              <a:solidFill>
                <a:srgbClr val="0000CC"/>
              </a:solidFill>
              <a:latin typeface="+mj-lt"/>
              <a:ea typeface="Tahoma" pitchFamily="34" charset="0"/>
              <a:cs typeface="Tahoma" pitchFamily="34" charset="0"/>
            </a:endParaRPr>
          </a:p>
          <a:p>
            <a:pPr marL="568325" lvl="1" indent="-457200">
              <a:spcBef>
                <a:spcPts val="0"/>
              </a:spcBef>
              <a:spcAft>
                <a:spcPts val="600"/>
              </a:spcAft>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Prohibited within 100 feet</a:t>
            </a:r>
          </a:p>
          <a:p>
            <a:pPr marL="568325" lvl="1" indent="-457200">
              <a:spcBef>
                <a:spcPts val="600"/>
              </a:spcBef>
              <a:spcAft>
                <a:spcPts val="600"/>
              </a:spcAft>
              <a:buClr>
                <a:srgbClr val="0000CC"/>
              </a:buClr>
              <a:buSzPct val="70000"/>
              <a:buFont typeface="Wingdings 3" panose="05040102010807070707" pitchFamily="18" charset="2"/>
              <a:buChar char="u"/>
              <a:defRPr/>
            </a:pPr>
            <a:r>
              <a:rPr lang="en-US" sz="2600" b="1" dirty="0">
                <a:solidFill>
                  <a:srgbClr val="0000CC"/>
                </a:solidFill>
                <a:latin typeface="+mj-lt"/>
                <a:ea typeface="Tahoma" pitchFamily="34" charset="0"/>
                <a:cs typeface="Tahoma" pitchFamily="34" charset="0"/>
              </a:rPr>
              <a:t>Prevention</a:t>
            </a:r>
          </a:p>
          <a:p>
            <a:pPr marL="914400" lvl="1">
              <a:spcBef>
                <a:spcPct val="0"/>
              </a:spcBef>
              <a:buClr>
                <a:srgbClr val="0000CC"/>
              </a:buClr>
              <a:buSzPct val="50000"/>
              <a:buFont typeface="Wingdings" panose="05000000000000000000" pitchFamily="2" charset="2"/>
              <a:buChar char="n"/>
              <a:defRPr/>
            </a:pPr>
            <a:r>
              <a:rPr lang="en-US" altLang="en-US" sz="2600" b="1" dirty="0">
                <a:latin typeface="+mj-lt"/>
                <a:cs typeface="Tahoma" pitchFamily="34" charset="0"/>
              </a:rPr>
              <a:t>Instruct any person entering the poll who is wearing or displaying campaign articles to remove them immediately</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Check the poll frequently for campaign articles and remove them promptly</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Monitor the electioneering prohibition zone periodically to ensure compliance</a:t>
            </a:r>
          </a:p>
          <a:p>
            <a:pPr marL="914400" lvl="1">
              <a:spcBef>
                <a:spcPts val="600"/>
              </a:spcBef>
              <a:buClr>
                <a:srgbClr val="0000CC"/>
              </a:buClr>
              <a:buSzPct val="50000"/>
              <a:buFont typeface="Wingdings" panose="05000000000000000000" pitchFamily="2" charset="2"/>
              <a:buChar char="n"/>
              <a:defRPr/>
            </a:pPr>
            <a:r>
              <a:rPr lang="en-US" altLang="en-US" sz="2600" b="1" dirty="0">
                <a:latin typeface="+mj-lt"/>
                <a:cs typeface="Tahoma" pitchFamily="34" charset="0"/>
              </a:rPr>
              <a:t>Post the Notice on Electioneering</a:t>
            </a:r>
          </a:p>
          <a:p>
            <a:pPr marL="968375" lvl="2" indent="-457200">
              <a:spcBef>
                <a:spcPts val="600"/>
              </a:spcBef>
              <a:buClr>
                <a:srgbClr val="3333CC"/>
              </a:buClr>
              <a:buSzPct val="70000"/>
              <a:buFont typeface="Wingdings" panose="05000000000000000000" pitchFamily="2" charset="2"/>
              <a:buChar char="§"/>
              <a:defRPr/>
            </a:pPr>
            <a:endParaRPr lang="en-US" dirty="0">
              <a:latin typeface="+mj-lt"/>
              <a:ea typeface="Tahoma" pitchFamily="34" charset="0"/>
              <a:cs typeface="Tahoma" pitchFamily="34" charset="0"/>
            </a:endParaRPr>
          </a:p>
          <a:p>
            <a:pPr marL="568325" lvl="1" indent="-457200">
              <a:spcBef>
                <a:spcPts val="600"/>
              </a:spcBef>
              <a:buClr>
                <a:srgbClr val="3333CC"/>
              </a:buClr>
              <a:buSzPct val="70000"/>
              <a:buFont typeface="Wingdings" panose="05000000000000000000" pitchFamily="2" charset="2"/>
              <a:buChar char="§"/>
              <a:defRPr/>
            </a:pPr>
            <a:endParaRPr lang="en-US" dirty="0">
              <a:latin typeface="+mj-lt"/>
              <a:ea typeface="Tahoma" pitchFamily="34" charset="0"/>
              <a:cs typeface="Tahoma" pitchFamily="34" charset="0"/>
            </a:endParaRPr>
          </a:p>
          <a:p>
            <a:pPr marL="114300" lvl="1" indent="0">
              <a:spcBef>
                <a:spcPts val="0"/>
              </a:spcBef>
              <a:buClr>
                <a:srgbClr val="3333CC"/>
              </a:buClr>
              <a:buSzPct val="70000"/>
              <a:buNone/>
              <a:defRPr/>
            </a:pPr>
            <a:endParaRPr lang="en-US" sz="2400" b="1" dirty="0">
              <a:latin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400" dirty="0">
              <a:latin typeface="Tahoma" pitchFamily="34" charset="0"/>
              <a:ea typeface="Tahoma" pitchFamily="34" charset="0"/>
              <a:cs typeface="Tahoma" pitchFamily="34" charset="0"/>
            </a:endParaRPr>
          </a:p>
          <a:p>
            <a:pPr marL="571500" indent="-457200">
              <a:spcBef>
                <a:spcPts val="0"/>
              </a:spcBef>
              <a:buClr>
                <a:srgbClr val="3333CC"/>
              </a:buClr>
              <a:buSzPct val="70000"/>
              <a:buFont typeface="Wingdings" panose="05000000000000000000" pitchFamily="2" charset="2"/>
              <a:buChar char="§"/>
              <a:defRPr/>
            </a:pPr>
            <a:endParaRPr lang="en-US" sz="26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35365B84-0BB5-47E8-AC19-1D9532A9236D}" type="slidenum">
              <a:rPr lang="en-US" smtClean="0"/>
              <a:pPr/>
              <a:t>55</a:t>
            </a:fld>
            <a:endParaRPr lang="en-US" dirty="0"/>
          </a:p>
        </p:txBody>
      </p:sp>
    </p:spTree>
    <p:extLst>
      <p:ext uri="{BB962C8B-B14F-4D97-AF65-F5344CB8AC3E}">
        <p14:creationId xmlns:p14="http://schemas.microsoft.com/office/powerpoint/2010/main" val="24155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7CD6-57FD-4906-B980-F833C56EB3A8}"/>
              </a:ext>
            </a:extLst>
          </p:cNvPr>
          <p:cNvSpPr>
            <a:spLocks noGrp="1"/>
          </p:cNvSpPr>
          <p:nvPr>
            <p:ph type="title"/>
          </p:nvPr>
        </p:nvSpPr>
        <p:spPr>
          <a:xfrm>
            <a:off x="457200" y="0"/>
            <a:ext cx="8229600" cy="1095375"/>
          </a:xfrm>
        </p:spPr>
        <p:txBody>
          <a:bodyPr>
            <a:normAutofit/>
          </a:bodyPr>
          <a:lstStyle/>
          <a:p>
            <a:r>
              <a:rPr lang="en-US" altLang="en-US" sz="3000" b="1" dirty="0">
                <a:solidFill>
                  <a:srgbClr val="0000CC"/>
                </a:solidFill>
                <a:cs typeface="Tahoma" pitchFamily="34" charset="0"/>
              </a:rPr>
              <a:t>Electioneering    </a:t>
            </a:r>
            <a:br>
              <a:rPr lang="en-US" altLang="en-US" sz="3000" b="1" dirty="0">
                <a:solidFill>
                  <a:srgbClr val="0000CC"/>
                </a:solidFill>
                <a:cs typeface="Tahoma" pitchFamily="34" charset="0"/>
              </a:rPr>
            </a:br>
            <a:r>
              <a:rPr lang="en-US" altLang="en-US" sz="3000" b="1" dirty="0">
                <a:solidFill>
                  <a:srgbClr val="0000CC"/>
                </a:solidFill>
                <a:cs typeface="Tahoma" pitchFamily="34" charset="0"/>
              </a:rPr>
              <a:t>P.51-53</a:t>
            </a:r>
            <a:endParaRPr lang="en-US" dirty="0"/>
          </a:p>
        </p:txBody>
      </p:sp>
      <p:sp>
        <p:nvSpPr>
          <p:cNvPr id="3" name="Content Placeholder 2">
            <a:extLst>
              <a:ext uri="{FF2B5EF4-FFF2-40B4-BE49-F238E27FC236}">
                <a16:creationId xmlns:a16="http://schemas.microsoft.com/office/drawing/2014/main" id="{C43C3197-D04A-4EEB-A4CD-716DC3E42301}"/>
              </a:ext>
            </a:extLst>
          </p:cNvPr>
          <p:cNvSpPr>
            <a:spLocks noGrp="1"/>
          </p:cNvSpPr>
          <p:nvPr>
            <p:ph sz="half" idx="1"/>
          </p:nvPr>
        </p:nvSpPr>
        <p:spPr>
          <a:xfrm>
            <a:off x="152400" y="1095376"/>
            <a:ext cx="4343400" cy="5457824"/>
          </a:xfrm>
        </p:spPr>
        <p:txBody>
          <a:bodyPr>
            <a:normAutofit fontScale="77500" lnSpcReduction="20000"/>
          </a:bodyPr>
          <a:lstStyle/>
          <a:p>
            <a:r>
              <a:rPr lang="en-US" b="1" dirty="0">
                <a:latin typeface="+mj-lt"/>
              </a:rPr>
              <a:t>Displays of a candidate’s name, likeness, or logo;</a:t>
            </a:r>
          </a:p>
          <a:p>
            <a:r>
              <a:rPr lang="en-US" b="1" dirty="0">
                <a:latin typeface="+mj-lt"/>
              </a:rPr>
              <a:t>Displays of a ballot measure's number, title, subject, or logo;</a:t>
            </a:r>
          </a:p>
          <a:p>
            <a:r>
              <a:rPr lang="en-US" b="1" dirty="0">
                <a:latin typeface="+mj-lt"/>
              </a:rPr>
              <a:t>Audible dissemination of electioneering information;</a:t>
            </a:r>
          </a:p>
          <a:p>
            <a:r>
              <a:rPr lang="en-US" b="1" dirty="0">
                <a:latin typeface="+mj-lt"/>
              </a:rPr>
              <a:t>Handing out literature on any candidate or issue on the ballot;</a:t>
            </a:r>
          </a:p>
          <a:p>
            <a:r>
              <a:rPr lang="en-US" b="1" dirty="0">
                <a:latin typeface="+mj-lt"/>
              </a:rPr>
              <a:t>Soliciting signatures on any petition;</a:t>
            </a:r>
          </a:p>
          <a:p>
            <a:r>
              <a:rPr lang="en-US" b="1" dirty="0">
                <a:latin typeface="+mj-lt"/>
              </a:rPr>
              <a:t>Soliciting contributions; or</a:t>
            </a:r>
          </a:p>
          <a:p>
            <a:r>
              <a:rPr lang="en-US" b="1" dirty="0">
                <a:latin typeface="+mj-lt"/>
              </a:rPr>
              <a:t>Attempting to win votes by wearing or displaying buttons, hats, pencils, pens, shirts, signs, sticklers, or other articles designed to influence voters</a:t>
            </a:r>
          </a:p>
          <a:p>
            <a:endParaRPr lang="en-US" dirty="0"/>
          </a:p>
        </p:txBody>
      </p:sp>
      <p:pic>
        <p:nvPicPr>
          <p:cNvPr id="6" name="Content Placeholder 5">
            <a:extLst>
              <a:ext uri="{FF2B5EF4-FFF2-40B4-BE49-F238E27FC236}">
                <a16:creationId xmlns:a16="http://schemas.microsoft.com/office/drawing/2014/main" id="{083F1CFB-44DB-4988-B00D-C47F1CC6BBC8}"/>
              </a:ext>
            </a:extLst>
          </p:cNvPr>
          <p:cNvPicPr>
            <a:picLocks noGrp="1" noChangeAspect="1"/>
          </p:cNvPicPr>
          <p:nvPr>
            <p:ph sz="half" idx="2"/>
          </p:nvPr>
        </p:nvPicPr>
        <p:blipFill>
          <a:blip r:embed="rId2"/>
          <a:stretch>
            <a:fillRect/>
          </a:stretch>
        </p:blipFill>
        <p:spPr>
          <a:xfrm>
            <a:off x="4648200" y="1245678"/>
            <a:ext cx="4038600" cy="4960369"/>
          </a:xfrm>
          <a:prstGeom prst="rect">
            <a:avLst/>
          </a:prstGeom>
        </p:spPr>
      </p:pic>
      <p:sp>
        <p:nvSpPr>
          <p:cNvPr id="5" name="Slide Number Placeholder 4">
            <a:extLst>
              <a:ext uri="{FF2B5EF4-FFF2-40B4-BE49-F238E27FC236}">
                <a16:creationId xmlns:a16="http://schemas.microsoft.com/office/drawing/2014/main" id="{D31DEEDA-A916-465D-B15C-B184DDBB0536}"/>
              </a:ext>
            </a:extLst>
          </p:cNvPr>
          <p:cNvSpPr>
            <a:spLocks noGrp="1"/>
          </p:cNvSpPr>
          <p:nvPr>
            <p:ph type="sldNum" sz="quarter" idx="12"/>
          </p:nvPr>
        </p:nvSpPr>
        <p:spPr/>
        <p:txBody>
          <a:bodyPr/>
          <a:lstStyle/>
          <a:p>
            <a:fld id="{35365B84-0BB5-47E8-AC19-1D9532A9236D}" type="slidenum">
              <a:rPr lang="en-US" smtClean="0"/>
              <a:pPr/>
              <a:t>56</a:t>
            </a:fld>
            <a:endParaRPr lang="en-US" dirty="0"/>
          </a:p>
        </p:txBody>
      </p:sp>
    </p:spTree>
    <p:extLst>
      <p:ext uri="{BB962C8B-B14F-4D97-AF65-F5344CB8AC3E}">
        <p14:creationId xmlns:p14="http://schemas.microsoft.com/office/powerpoint/2010/main" val="380136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20E-51AE-4330-8F94-0880FCC7A838}"/>
              </a:ext>
            </a:extLst>
          </p:cNvPr>
          <p:cNvSpPr>
            <a:spLocks noGrp="1"/>
          </p:cNvSpPr>
          <p:nvPr>
            <p:ph type="title"/>
          </p:nvPr>
        </p:nvSpPr>
        <p:spPr/>
        <p:txBody>
          <a:bodyPr>
            <a:normAutofit fontScale="90000"/>
          </a:bodyPr>
          <a:lstStyle/>
          <a:p>
            <a:r>
              <a:rPr lang="en-US" altLang="en-US" b="1" dirty="0">
                <a:solidFill>
                  <a:srgbClr val="0000CC"/>
                </a:solidFill>
                <a:cs typeface="Tahoma" pitchFamily="34" charset="0"/>
              </a:rPr>
              <a:t>Spoiled Ballots    </a:t>
            </a:r>
            <a:br>
              <a:rPr lang="en-US" altLang="en-US" b="1" dirty="0">
                <a:solidFill>
                  <a:srgbClr val="0000CC"/>
                </a:solidFill>
                <a:cs typeface="Tahoma" pitchFamily="34" charset="0"/>
              </a:rPr>
            </a:br>
            <a:r>
              <a:rPr lang="en-US" altLang="en-US" b="1" dirty="0">
                <a:solidFill>
                  <a:srgbClr val="0000CC"/>
                </a:solidFill>
                <a:cs typeface="Tahoma" pitchFamily="34" charset="0"/>
              </a:rPr>
              <a:t>P.55-57</a:t>
            </a:r>
            <a:endParaRPr lang="en-US" dirty="0"/>
          </a:p>
        </p:txBody>
      </p:sp>
      <p:sp>
        <p:nvSpPr>
          <p:cNvPr id="3" name="Content Placeholder 2">
            <a:extLst>
              <a:ext uri="{FF2B5EF4-FFF2-40B4-BE49-F238E27FC236}">
                <a16:creationId xmlns:a16="http://schemas.microsoft.com/office/drawing/2014/main" id="{51DDCBB1-CF41-47E5-920F-4DC1064FDF56}"/>
              </a:ext>
            </a:extLst>
          </p:cNvPr>
          <p:cNvSpPr>
            <a:spLocks noGrp="1"/>
          </p:cNvSpPr>
          <p:nvPr>
            <p:ph sz="half" idx="1"/>
          </p:nvPr>
        </p:nvSpPr>
        <p:spPr>
          <a:xfrm>
            <a:off x="457200" y="1600200"/>
            <a:ext cx="4038600" cy="4983162"/>
          </a:xfrm>
        </p:spPr>
        <p:txBody>
          <a:bodyPr/>
          <a:lstStyle/>
          <a:p>
            <a:pPr marL="454025" lvl="1" indent="-342900">
              <a:spcBef>
                <a:spcPts val="600"/>
              </a:spcBef>
              <a:spcAft>
                <a:spcPts val="1200"/>
              </a:spcAft>
              <a:buClr>
                <a:srgbClr val="0000CC"/>
              </a:buClr>
              <a:buSzPct val="70000"/>
              <a:buFont typeface="Wingdings 3" panose="05040102010807070707" pitchFamily="18" charset="2"/>
              <a:buChar char="u"/>
              <a:defRPr/>
            </a:pPr>
            <a:r>
              <a:rPr lang="en-US" altLang="en-US" sz="2300" b="1" dirty="0">
                <a:cs typeface="Tahoma" pitchFamily="34" charset="0"/>
              </a:rPr>
              <a:t>Write </a:t>
            </a:r>
            <a:r>
              <a:rPr lang="en-US" altLang="en-US" sz="2300" b="1" i="1" dirty="0">
                <a:solidFill>
                  <a:srgbClr val="0000CC"/>
                </a:solidFill>
                <a:cs typeface="Tahoma" pitchFamily="34" charset="0"/>
              </a:rPr>
              <a:t>Cancelled</a:t>
            </a:r>
            <a:r>
              <a:rPr lang="en-US" altLang="en-US" sz="2300" b="1" spc="-150" dirty="0">
                <a:solidFill>
                  <a:srgbClr val="0000CC"/>
                </a:solidFill>
                <a:cs typeface="Tahoma" pitchFamily="34" charset="0"/>
              </a:rPr>
              <a:t> </a:t>
            </a:r>
            <a:r>
              <a:rPr lang="en-US" altLang="en-US" sz="2300" b="1" spc="-150" dirty="0">
                <a:cs typeface="Tahoma" pitchFamily="34" charset="0"/>
              </a:rPr>
              <a:t>on the </a:t>
            </a:r>
            <a:r>
              <a:rPr lang="en-US" altLang="en-US" sz="2300" b="1" dirty="0">
                <a:cs typeface="Tahoma" pitchFamily="34" charset="0"/>
              </a:rPr>
              <a:t>ballot, initial the spoiled ballot, and place it in the </a:t>
            </a:r>
            <a:r>
              <a:rPr lang="en-US" altLang="en-US" sz="2300" b="1" i="1" dirty="0">
                <a:solidFill>
                  <a:srgbClr val="0000CC"/>
                </a:solidFill>
                <a:cs typeface="Tahoma" pitchFamily="34" charset="0"/>
              </a:rPr>
              <a:t>Spoiled Ballot Envelope</a:t>
            </a:r>
            <a:endParaRPr lang="en-US" altLang="en-US" sz="2300" b="1" i="1" spc="-150" dirty="0">
              <a:solidFill>
                <a:srgbClr val="0000CC"/>
              </a:solidFill>
              <a:cs typeface="Tahoma" pitchFamily="34" charset="0"/>
            </a:endParaRPr>
          </a:p>
          <a:p>
            <a:pPr marL="454025" lvl="1" indent="-342900">
              <a:spcBef>
                <a:spcPts val="600"/>
              </a:spcBef>
              <a:spcAft>
                <a:spcPts val="1200"/>
              </a:spcAft>
              <a:buClr>
                <a:srgbClr val="0000CC"/>
              </a:buClr>
              <a:buSzPct val="70000"/>
              <a:buFont typeface="Wingdings 3" panose="05040102010807070707" pitchFamily="18" charset="2"/>
              <a:buChar char="u"/>
              <a:defRPr/>
            </a:pPr>
            <a:r>
              <a:rPr lang="en-US" altLang="en-US" sz="2300" b="1" spc="-150" dirty="0">
                <a:cs typeface="Tahoma" pitchFamily="34" charset="0"/>
              </a:rPr>
              <a:t>F</a:t>
            </a:r>
            <a:r>
              <a:rPr lang="en-US" altLang="en-US" sz="2300" b="1" dirty="0">
                <a:cs typeface="Tahoma" pitchFamily="34" charset="0"/>
              </a:rPr>
              <a:t>ill out the </a:t>
            </a:r>
            <a:r>
              <a:rPr lang="en-US" altLang="en-US" sz="2300" b="1" i="1" dirty="0">
                <a:solidFill>
                  <a:srgbClr val="0000CC"/>
                </a:solidFill>
                <a:cs typeface="Tahoma" pitchFamily="34" charset="0"/>
              </a:rPr>
              <a:t>Spoiled Ballot Affidavit</a:t>
            </a:r>
          </a:p>
          <a:p>
            <a:pPr marL="454025" lvl="1" indent="-342900">
              <a:spcBef>
                <a:spcPts val="600"/>
              </a:spcBef>
              <a:buClr>
                <a:srgbClr val="0000CC"/>
              </a:buClr>
              <a:buSzPct val="70000"/>
              <a:buFont typeface="Wingdings 3" panose="05040102010807070707" pitchFamily="18" charset="2"/>
              <a:buChar char="u"/>
              <a:defRPr/>
            </a:pPr>
            <a:r>
              <a:rPr lang="en-US" altLang="en-US" sz="2300" b="1" dirty="0">
                <a:cs typeface="Tahoma" pitchFamily="34" charset="0"/>
              </a:rPr>
              <a:t>No more than 3 ballots may be issued to one voter</a:t>
            </a:r>
          </a:p>
          <a:p>
            <a:endParaRPr lang="en-US" dirty="0"/>
          </a:p>
        </p:txBody>
      </p:sp>
      <p:pic>
        <p:nvPicPr>
          <p:cNvPr id="6" name="Content Placeholder 5">
            <a:extLst>
              <a:ext uri="{FF2B5EF4-FFF2-40B4-BE49-F238E27FC236}">
                <a16:creationId xmlns:a16="http://schemas.microsoft.com/office/drawing/2014/main" id="{30C9E58A-885C-4536-8555-FA2920EDD02C}"/>
              </a:ext>
            </a:extLst>
          </p:cNvPr>
          <p:cNvPicPr>
            <a:picLocks noGrp="1" noChangeAspect="1"/>
          </p:cNvPicPr>
          <p:nvPr>
            <p:ph sz="half" idx="2"/>
          </p:nvPr>
        </p:nvPicPr>
        <p:blipFill>
          <a:blip r:embed="rId2"/>
          <a:stretch>
            <a:fillRect/>
          </a:stretch>
        </p:blipFill>
        <p:spPr>
          <a:xfrm>
            <a:off x="4800600" y="1415891"/>
            <a:ext cx="3657600" cy="4998721"/>
          </a:xfrm>
          <a:prstGeom prst="rect">
            <a:avLst/>
          </a:prstGeom>
        </p:spPr>
      </p:pic>
      <p:sp>
        <p:nvSpPr>
          <p:cNvPr id="5" name="Slide Number Placeholder 4">
            <a:extLst>
              <a:ext uri="{FF2B5EF4-FFF2-40B4-BE49-F238E27FC236}">
                <a16:creationId xmlns:a16="http://schemas.microsoft.com/office/drawing/2014/main" id="{15C7E61F-A8A6-4193-922C-57926139F274}"/>
              </a:ext>
            </a:extLst>
          </p:cNvPr>
          <p:cNvSpPr>
            <a:spLocks noGrp="1"/>
          </p:cNvSpPr>
          <p:nvPr>
            <p:ph type="sldNum" sz="quarter" idx="12"/>
          </p:nvPr>
        </p:nvSpPr>
        <p:spPr/>
        <p:txBody>
          <a:bodyPr/>
          <a:lstStyle/>
          <a:p>
            <a:fld id="{35365B84-0BB5-47E8-AC19-1D9532A9236D}" type="slidenum">
              <a:rPr lang="en-US" smtClean="0"/>
              <a:pPr/>
              <a:t>57</a:t>
            </a:fld>
            <a:endParaRPr lang="en-US" dirty="0"/>
          </a:p>
        </p:txBody>
      </p:sp>
    </p:spTree>
    <p:extLst>
      <p:ext uri="{BB962C8B-B14F-4D97-AF65-F5344CB8AC3E}">
        <p14:creationId xmlns:p14="http://schemas.microsoft.com/office/powerpoint/2010/main" val="392792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20E-51AE-4330-8F94-0880FCC7A838}"/>
              </a:ext>
            </a:extLst>
          </p:cNvPr>
          <p:cNvSpPr>
            <a:spLocks noGrp="1"/>
          </p:cNvSpPr>
          <p:nvPr>
            <p:ph type="title"/>
          </p:nvPr>
        </p:nvSpPr>
        <p:spPr/>
        <p:txBody>
          <a:bodyPr>
            <a:normAutofit fontScale="90000"/>
          </a:bodyPr>
          <a:lstStyle/>
          <a:p>
            <a:r>
              <a:rPr lang="en-US" altLang="en-US" b="1" dirty="0">
                <a:solidFill>
                  <a:srgbClr val="0000CC"/>
                </a:solidFill>
                <a:cs typeface="Tahoma" pitchFamily="34" charset="0"/>
              </a:rPr>
              <a:t>Abandoned Ballots    </a:t>
            </a:r>
            <a:br>
              <a:rPr lang="en-US" altLang="en-US" b="1" dirty="0">
                <a:solidFill>
                  <a:srgbClr val="0000CC"/>
                </a:solidFill>
                <a:cs typeface="Tahoma" pitchFamily="34" charset="0"/>
              </a:rPr>
            </a:br>
            <a:r>
              <a:rPr lang="en-US" altLang="en-US" b="1" dirty="0">
                <a:solidFill>
                  <a:srgbClr val="0000CC"/>
                </a:solidFill>
                <a:cs typeface="Tahoma" pitchFamily="34" charset="0"/>
              </a:rPr>
              <a:t>P.55-56</a:t>
            </a:r>
            <a:endParaRPr lang="en-US" dirty="0"/>
          </a:p>
        </p:txBody>
      </p:sp>
      <p:sp>
        <p:nvSpPr>
          <p:cNvPr id="6" name="Text Placeholder 5">
            <a:extLst>
              <a:ext uri="{FF2B5EF4-FFF2-40B4-BE49-F238E27FC236}">
                <a16:creationId xmlns:a16="http://schemas.microsoft.com/office/drawing/2014/main" id="{AE72225A-3C91-4913-8B76-7B3250EDC4C6}"/>
              </a:ext>
            </a:extLst>
          </p:cNvPr>
          <p:cNvSpPr>
            <a:spLocks noGrp="1"/>
          </p:cNvSpPr>
          <p:nvPr>
            <p:ph type="body" idx="1"/>
          </p:nvPr>
        </p:nvSpPr>
        <p:spPr/>
        <p:txBody>
          <a:bodyPr>
            <a:normAutofit fontScale="92500" lnSpcReduction="20000"/>
          </a:bodyPr>
          <a:lstStyle/>
          <a:p>
            <a:pPr algn="ctr"/>
            <a:r>
              <a:rPr lang="en-US" u="sng" dirty="0"/>
              <a:t>Abandoned in the Electronic Ballot Scanner</a:t>
            </a:r>
          </a:p>
        </p:txBody>
      </p:sp>
      <p:sp>
        <p:nvSpPr>
          <p:cNvPr id="3" name="Content Placeholder 2">
            <a:extLst>
              <a:ext uri="{FF2B5EF4-FFF2-40B4-BE49-F238E27FC236}">
                <a16:creationId xmlns:a16="http://schemas.microsoft.com/office/drawing/2014/main" id="{51DDCBB1-CF41-47E5-920F-4DC1064FDF56}"/>
              </a:ext>
            </a:extLst>
          </p:cNvPr>
          <p:cNvSpPr>
            <a:spLocks noGrp="1"/>
          </p:cNvSpPr>
          <p:nvPr>
            <p:ph sz="half" idx="2"/>
          </p:nvPr>
        </p:nvSpPr>
        <p:spPr>
          <a:xfrm>
            <a:off x="457200" y="2174873"/>
            <a:ext cx="4040188" cy="4546601"/>
          </a:xfrm>
        </p:spPr>
        <p:txBody>
          <a:bodyPr>
            <a:normAutofit fontScale="92500"/>
          </a:bodyPr>
          <a:lstStyle/>
          <a:p>
            <a:pPr>
              <a:spcBef>
                <a:spcPts val="0"/>
              </a:spcBef>
              <a:buClr>
                <a:srgbClr val="0000CC"/>
              </a:buClr>
              <a:buSzPct val="70000"/>
              <a:buFont typeface="Wingdings 3" panose="05040102010807070707" pitchFamily="18" charset="2"/>
              <a:buChar char="u"/>
              <a:defRPr/>
            </a:pPr>
            <a:r>
              <a:rPr lang="en-US" altLang="en-US" sz="2300" b="1" dirty="0">
                <a:solidFill>
                  <a:prstClr val="black"/>
                </a:solidFill>
                <a:cs typeface="Tahoma" pitchFamily="34" charset="0"/>
              </a:rPr>
              <a:t>With Two Poll Workers Present:</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1</a:t>
            </a:r>
            <a:r>
              <a:rPr lang="en-US" altLang="en-US" sz="1900" b="1" dirty="0">
                <a:solidFill>
                  <a:prstClr val="black"/>
                </a:solidFill>
                <a:cs typeface="Tahoma" pitchFamily="34" charset="0"/>
              </a:rPr>
              <a:t>: Override warning on the scanner</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2</a:t>
            </a:r>
            <a:r>
              <a:rPr lang="en-US" altLang="en-US" sz="1900" b="1" dirty="0">
                <a:solidFill>
                  <a:prstClr val="black"/>
                </a:solidFill>
                <a:cs typeface="Tahoma" pitchFamily="34" charset="0"/>
              </a:rPr>
              <a:t>: Complete the process of casting the ballot</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3</a:t>
            </a:r>
            <a:r>
              <a:rPr lang="en-US" altLang="en-US" sz="1900" b="1" dirty="0">
                <a:solidFill>
                  <a:prstClr val="black"/>
                </a:solidFill>
                <a:cs typeface="Tahoma" pitchFamily="34" charset="0"/>
              </a:rPr>
              <a:t>: Document the following on the </a:t>
            </a:r>
            <a:r>
              <a:rPr lang="en-US" altLang="en-US" sz="1900" b="1" u="sng" dirty="0">
                <a:solidFill>
                  <a:srgbClr val="0000CC"/>
                </a:solidFill>
                <a:cs typeface="Tahoma" pitchFamily="34" charset="0"/>
              </a:rPr>
              <a:t>Abandoned Ballot Log</a:t>
            </a:r>
            <a:r>
              <a:rPr lang="en-US" altLang="en-US" sz="1900" b="1" dirty="0">
                <a:solidFill>
                  <a:prstClr val="black"/>
                </a:solidFill>
                <a:cs typeface="Tahoma" pitchFamily="34" charset="0"/>
              </a:rPr>
              <a:t>:</a:t>
            </a:r>
          </a:p>
          <a:p>
            <a:pPr lvl="2">
              <a:spcBef>
                <a:spcPts val="0"/>
              </a:spcBef>
              <a:buClr>
                <a:srgbClr val="0000CC"/>
              </a:buClr>
              <a:buSzPct val="70000"/>
              <a:buFont typeface="Wingdings 3" panose="05040102010807070707" pitchFamily="18" charset="2"/>
              <a:buChar char="u"/>
              <a:defRPr/>
            </a:pPr>
            <a:r>
              <a:rPr lang="en-US" altLang="en-US" sz="1700" b="1" dirty="0">
                <a:solidFill>
                  <a:srgbClr val="0000CC"/>
                </a:solidFill>
                <a:cs typeface="Tahoma" pitchFamily="34" charset="0"/>
              </a:rPr>
              <a:t>Name</a:t>
            </a:r>
            <a:r>
              <a:rPr lang="en-US" altLang="en-US" sz="1700" b="1" dirty="0">
                <a:solidFill>
                  <a:prstClr val="black"/>
                </a:solidFill>
                <a:cs typeface="Tahoma" pitchFamily="34" charset="0"/>
              </a:rPr>
              <a:t> of the voter; </a:t>
            </a:r>
          </a:p>
          <a:p>
            <a:pPr lvl="2">
              <a:spcBef>
                <a:spcPts val="0"/>
              </a:spcBef>
              <a:buClr>
                <a:srgbClr val="0000CC"/>
              </a:buClr>
              <a:buSzPct val="70000"/>
              <a:buFont typeface="Wingdings 3" panose="05040102010807070707" pitchFamily="18" charset="2"/>
              <a:buChar char="u"/>
              <a:defRPr/>
            </a:pPr>
            <a:r>
              <a:rPr lang="en-US" altLang="en-US" sz="1700" b="1" dirty="0">
                <a:solidFill>
                  <a:prstClr val="black"/>
                </a:solidFill>
                <a:cs typeface="Tahoma" pitchFamily="34" charset="0"/>
              </a:rPr>
              <a:t>The </a:t>
            </a:r>
            <a:r>
              <a:rPr lang="en-US" altLang="en-US" sz="1700" b="1" dirty="0">
                <a:solidFill>
                  <a:srgbClr val="0000CC"/>
                </a:solidFill>
                <a:cs typeface="Tahoma" pitchFamily="34" charset="0"/>
              </a:rPr>
              <a:t>time</a:t>
            </a:r>
            <a:r>
              <a:rPr lang="en-US" altLang="en-US" sz="1700" b="1" dirty="0">
                <a:solidFill>
                  <a:prstClr val="black"/>
                </a:solidFill>
                <a:cs typeface="Tahoma" pitchFamily="34" charset="0"/>
              </a:rPr>
              <a:t> the ballot was found;</a:t>
            </a:r>
          </a:p>
          <a:p>
            <a:pPr lvl="2">
              <a:spcBef>
                <a:spcPts val="0"/>
              </a:spcBef>
              <a:buClr>
                <a:srgbClr val="0000CC"/>
              </a:buClr>
              <a:buSzPct val="70000"/>
              <a:buFont typeface="Wingdings 3" panose="05040102010807070707" pitchFamily="18" charset="2"/>
              <a:buChar char="u"/>
              <a:defRPr/>
            </a:pPr>
            <a:r>
              <a:rPr lang="en-US" altLang="en-US" sz="1700" b="1" dirty="0">
                <a:solidFill>
                  <a:prstClr val="black"/>
                </a:solidFill>
                <a:cs typeface="Tahoma" pitchFamily="34" charset="0"/>
              </a:rPr>
              <a:t>Names of the </a:t>
            </a:r>
            <a:r>
              <a:rPr lang="en-US" altLang="en-US" sz="1700" b="1" dirty="0">
                <a:solidFill>
                  <a:srgbClr val="0000CC"/>
                </a:solidFill>
                <a:cs typeface="Tahoma" pitchFamily="34" charset="0"/>
              </a:rPr>
              <a:t>poll workers </a:t>
            </a:r>
            <a:r>
              <a:rPr lang="en-US" altLang="en-US" sz="1700" b="1" dirty="0">
                <a:solidFill>
                  <a:prstClr val="black"/>
                </a:solidFill>
                <a:cs typeface="Tahoma" pitchFamily="34" charset="0"/>
              </a:rPr>
              <a:t>addressing the issue; and</a:t>
            </a:r>
          </a:p>
          <a:p>
            <a:pPr lvl="2">
              <a:spcBef>
                <a:spcPts val="0"/>
              </a:spcBef>
              <a:buClr>
                <a:srgbClr val="0000CC"/>
              </a:buClr>
              <a:buSzPct val="70000"/>
              <a:buFont typeface="Wingdings 3" panose="05040102010807070707" pitchFamily="18" charset="2"/>
              <a:buChar char="u"/>
              <a:defRPr/>
            </a:pPr>
            <a:r>
              <a:rPr lang="en-US" altLang="en-US" sz="1700" b="1" dirty="0">
                <a:solidFill>
                  <a:prstClr val="black"/>
                </a:solidFill>
                <a:cs typeface="Tahoma" pitchFamily="34" charset="0"/>
              </a:rPr>
              <a:t>All other </a:t>
            </a:r>
            <a:r>
              <a:rPr lang="en-US" altLang="en-US" sz="1700" b="1" dirty="0">
                <a:solidFill>
                  <a:srgbClr val="0000CC"/>
                </a:solidFill>
                <a:cs typeface="Tahoma" pitchFamily="34" charset="0"/>
              </a:rPr>
              <a:t>circumstances</a:t>
            </a:r>
            <a:r>
              <a:rPr lang="en-US" altLang="en-US" sz="1700" b="1" dirty="0">
                <a:solidFill>
                  <a:prstClr val="black"/>
                </a:solidFill>
                <a:cs typeface="Tahoma" pitchFamily="34" charset="0"/>
              </a:rPr>
              <a:t> surrounding the abandoned ballot.</a:t>
            </a:r>
            <a:endParaRPr lang="en-US" altLang="en-US" sz="1900" b="1" dirty="0">
              <a:solidFill>
                <a:prstClr val="black"/>
              </a:solidFill>
              <a:cs typeface="Tahoma" pitchFamily="34" charset="0"/>
            </a:endParaRPr>
          </a:p>
          <a:p>
            <a:pPr>
              <a:spcBef>
                <a:spcPts val="0"/>
              </a:spcBef>
              <a:buClr>
                <a:srgbClr val="0000CC"/>
              </a:buClr>
              <a:buSzPct val="70000"/>
              <a:buFont typeface="Wingdings 3" panose="05040102010807070707" pitchFamily="18" charset="2"/>
              <a:buChar char="u"/>
              <a:defRPr/>
            </a:pPr>
            <a:r>
              <a:rPr lang="en-US" altLang="en-US" sz="2300" b="1" i="1" dirty="0">
                <a:solidFill>
                  <a:srgbClr val="0000CC"/>
                </a:solidFill>
                <a:cs typeface="Tahoma" pitchFamily="34" charset="0"/>
              </a:rPr>
              <a:t>The Abandoned Ballot Log is on Page 59 of your Manual</a:t>
            </a:r>
          </a:p>
          <a:p>
            <a:endParaRPr lang="en-US" dirty="0"/>
          </a:p>
        </p:txBody>
      </p:sp>
      <p:sp>
        <p:nvSpPr>
          <p:cNvPr id="7" name="Text Placeholder 6">
            <a:extLst>
              <a:ext uri="{FF2B5EF4-FFF2-40B4-BE49-F238E27FC236}">
                <a16:creationId xmlns:a16="http://schemas.microsoft.com/office/drawing/2014/main" id="{2FCBFA21-CB1D-4B1F-8A78-A9C669915278}"/>
              </a:ext>
            </a:extLst>
          </p:cNvPr>
          <p:cNvSpPr>
            <a:spLocks noGrp="1"/>
          </p:cNvSpPr>
          <p:nvPr>
            <p:ph type="body" sz="quarter" idx="3"/>
          </p:nvPr>
        </p:nvSpPr>
        <p:spPr/>
        <p:txBody>
          <a:bodyPr>
            <a:noAutofit/>
          </a:bodyPr>
          <a:lstStyle/>
          <a:p>
            <a:pPr algn="ctr"/>
            <a:r>
              <a:rPr lang="en-US" sz="2200" u="sng" dirty="0"/>
              <a:t>Abandoned Elsewhere in the Poll  </a:t>
            </a:r>
            <a:r>
              <a:rPr lang="en-US" sz="2000" i="1" u="sng" dirty="0">
                <a:uFill>
                  <a:solidFill>
                    <a:srgbClr val="0000CC"/>
                  </a:solidFill>
                </a:uFill>
              </a:rPr>
              <a:t>(not on scanner or machine)</a:t>
            </a:r>
            <a:endParaRPr lang="en-US" sz="2200" u="sng" dirty="0"/>
          </a:p>
        </p:txBody>
      </p:sp>
      <p:sp>
        <p:nvSpPr>
          <p:cNvPr id="4" name="Content Placeholder 3">
            <a:extLst>
              <a:ext uri="{FF2B5EF4-FFF2-40B4-BE49-F238E27FC236}">
                <a16:creationId xmlns:a16="http://schemas.microsoft.com/office/drawing/2014/main" id="{2BBFF0B2-774C-4BDE-A8B8-F47A4AC73223}"/>
              </a:ext>
            </a:extLst>
          </p:cNvPr>
          <p:cNvSpPr>
            <a:spLocks noGrp="1"/>
          </p:cNvSpPr>
          <p:nvPr>
            <p:ph sz="quarter" idx="4"/>
          </p:nvPr>
        </p:nvSpPr>
        <p:spPr>
          <a:xfrm>
            <a:off x="4645025" y="2174875"/>
            <a:ext cx="4041775" cy="4181474"/>
          </a:xfrm>
        </p:spPr>
        <p:txBody>
          <a:bodyPr>
            <a:normAutofit fontScale="92500" lnSpcReduction="10000"/>
          </a:bodyPr>
          <a:lstStyle/>
          <a:p>
            <a:pPr>
              <a:spcBef>
                <a:spcPts val="0"/>
              </a:spcBef>
              <a:buClr>
                <a:srgbClr val="0000CC"/>
              </a:buClr>
              <a:buSzPct val="70000"/>
              <a:buFont typeface="Wingdings 3" panose="05040102010807070707" pitchFamily="18" charset="2"/>
              <a:buChar char="u"/>
              <a:defRPr/>
            </a:pPr>
            <a:r>
              <a:rPr lang="en-US" altLang="en-US" sz="2300" b="1" dirty="0">
                <a:solidFill>
                  <a:prstClr val="black"/>
                </a:solidFill>
                <a:cs typeface="Tahoma" pitchFamily="34" charset="0"/>
              </a:rPr>
              <a:t>With Two Poll Workers Present:</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1</a:t>
            </a:r>
            <a:r>
              <a:rPr lang="en-US" altLang="en-US" sz="1900" b="1" dirty="0">
                <a:solidFill>
                  <a:prstClr val="black"/>
                </a:solidFill>
                <a:cs typeface="Tahoma" pitchFamily="34" charset="0"/>
              </a:rPr>
              <a:t>: Write </a:t>
            </a:r>
            <a:r>
              <a:rPr lang="en-US" altLang="en-US" sz="1900" b="1" u="sng" dirty="0">
                <a:solidFill>
                  <a:prstClr val="black"/>
                </a:solidFill>
                <a:cs typeface="Tahoma" pitchFamily="34" charset="0"/>
              </a:rPr>
              <a:t>ABANDONED</a:t>
            </a:r>
            <a:r>
              <a:rPr lang="en-US" altLang="en-US" sz="1900" b="1" dirty="0">
                <a:solidFill>
                  <a:prstClr val="black"/>
                </a:solidFill>
                <a:cs typeface="Tahoma" pitchFamily="34" charset="0"/>
              </a:rPr>
              <a:t> across the face of the ballot</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2</a:t>
            </a:r>
            <a:r>
              <a:rPr lang="en-US" altLang="en-US" sz="1900" b="1" dirty="0">
                <a:solidFill>
                  <a:prstClr val="black"/>
                </a:solidFill>
                <a:cs typeface="Tahoma" pitchFamily="34" charset="0"/>
              </a:rPr>
              <a:t>: Place the ballot in a separate envelope</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3</a:t>
            </a:r>
            <a:r>
              <a:rPr lang="en-US" altLang="en-US" sz="1900" b="1" dirty="0">
                <a:solidFill>
                  <a:prstClr val="black"/>
                </a:solidFill>
                <a:cs typeface="Tahoma" pitchFamily="34" charset="0"/>
              </a:rPr>
              <a:t>: Write Abandoned Ballot on the envelope</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4</a:t>
            </a:r>
            <a:r>
              <a:rPr lang="en-US" altLang="en-US" sz="1900" b="1" dirty="0">
                <a:solidFill>
                  <a:prstClr val="black"/>
                </a:solidFill>
                <a:cs typeface="Tahoma" pitchFamily="34" charset="0"/>
              </a:rPr>
              <a:t>: Document all circumstances on the outside of the envelope</a:t>
            </a:r>
          </a:p>
          <a:p>
            <a:pPr lvl="1">
              <a:spcBef>
                <a:spcPts val="0"/>
              </a:spcBef>
              <a:buClr>
                <a:srgbClr val="0000CC"/>
              </a:buClr>
              <a:buSzPct val="70000"/>
              <a:buFont typeface="Wingdings 3" panose="05040102010807070707" pitchFamily="18" charset="2"/>
              <a:buChar char="u"/>
              <a:defRPr/>
            </a:pPr>
            <a:r>
              <a:rPr lang="en-US" altLang="en-US" sz="1900" b="1" u="sng" dirty="0">
                <a:solidFill>
                  <a:prstClr val="black"/>
                </a:solidFill>
                <a:cs typeface="Tahoma" pitchFamily="34" charset="0"/>
              </a:rPr>
              <a:t>Step 5</a:t>
            </a:r>
            <a:r>
              <a:rPr lang="en-US" altLang="en-US" sz="1900" b="1" dirty="0">
                <a:solidFill>
                  <a:prstClr val="black"/>
                </a:solidFill>
                <a:cs typeface="Tahoma" pitchFamily="34" charset="0"/>
              </a:rPr>
              <a:t>: Preserve abandoned ballot separately from other ballots</a:t>
            </a:r>
          </a:p>
          <a:p>
            <a:pPr>
              <a:spcBef>
                <a:spcPts val="0"/>
              </a:spcBef>
              <a:buClr>
                <a:srgbClr val="0000CC"/>
              </a:buClr>
              <a:buSzPct val="70000"/>
              <a:buFont typeface="Wingdings 3" panose="05040102010807070707" pitchFamily="18" charset="2"/>
              <a:buChar char="u"/>
              <a:defRPr/>
            </a:pPr>
            <a:r>
              <a:rPr lang="en-US" altLang="en-US" sz="2300" b="1" dirty="0">
                <a:solidFill>
                  <a:srgbClr val="0000CC"/>
                </a:solidFill>
                <a:cs typeface="Tahoma" pitchFamily="34" charset="0"/>
              </a:rPr>
              <a:t>Ballots not found in the tabulator are </a:t>
            </a:r>
            <a:r>
              <a:rPr lang="en-US" altLang="en-US" sz="2300" b="1" u="sng" dirty="0">
                <a:solidFill>
                  <a:srgbClr val="0000CC"/>
                </a:solidFill>
                <a:cs typeface="Tahoma" pitchFamily="34" charset="0"/>
              </a:rPr>
              <a:t>NOT</a:t>
            </a:r>
            <a:r>
              <a:rPr lang="en-US" altLang="en-US" sz="2300" b="1" dirty="0">
                <a:solidFill>
                  <a:srgbClr val="0000CC"/>
                </a:solidFill>
                <a:cs typeface="Tahoma" pitchFamily="34" charset="0"/>
              </a:rPr>
              <a:t> counted!  </a:t>
            </a:r>
          </a:p>
          <a:p>
            <a:endParaRPr lang="en-US" dirty="0">
              <a:solidFill>
                <a:srgbClr val="FF0000"/>
              </a:solidFill>
            </a:endParaRPr>
          </a:p>
        </p:txBody>
      </p:sp>
      <p:sp>
        <p:nvSpPr>
          <p:cNvPr id="5" name="Slide Number Placeholder 4">
            <a:extLst>
              <a:ext uri="{FF2B5EF4-FFF2-40B4-BE49-F238E27FC236}">
                <a16:creationId xmlns:a16="http://schemas.microsoft.com/office/drawing/2014/main" id="{15C7E61F-A8A6-4193-922C-57926139F274}"/>
              </a:ext>
            </a:extLst>
          </p:cNvPr>
          <p:cNvSpPr>
            <a:spLocks noGrp="1"/>
          </p:cNvSpPr>
          <p:nvPr>
            <p:ph type="sldNum" sz="quarter" idx="12"/>
          </p:nvPr>
        </p:nvSpPr>
        <p:spPr/>
        <p:txBody>
          <a:bodyPr/>
          <a:lstStyle/>
          <a:p>
            <a:fld id="{35365B84-0BB5-47E8-AC19-1D9532A9236D}" type="slidenum">
              <a:rPr lang="en-US" smtClean="0"/>
              <a:pPr/>
              <a:t>58</a:t>
            </a:fld>
            <a:endParaRPr lang="en-US" dirty="0"/>
          </a:p>
        </p:txBody>
      </p:sp>
    </p:spTree>
    <p:extLst>
      <p:ext uri="{BB962C8B-B14F-4D97-AF65-F5344CB8AC3E}">
        <p14:creationId xmlns:p14="http://schemas.microsoft.com/office/powerpoint/2010/main" val="219499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1F3B-F6BB-4D8A-96C7-173CB8144D8E}"/>
              </a:ext>
            </a:extLst>
          </p:cNvPr>
          <p:cNvSpPr>
            <a:spLocks noGrp="1"/>
          </p:cNvSpPr>
          <p:nvPr>
            <p:ph type="title"/>
          </p:nvPr>
        </p:nvSpPr>
        <p:spPr>
          <a:xfrm>
            <a:off x="457200" y="274638"/>
            <a:ext cx="8229600" cy="563562"/>
          </a:xfrm>
        </p:spPr>
        <p:txBody>
          <a:bodyPr>
            <a:normAutofit fontScale="90000"/>
          </a:bodyPr>
          <a:lstStyle/>
          <a:p>
            <a:r>
              <a:rPr lang="en-US" altLang="en-US" b="1" dirty="0">
                <a:solidFill>
                  <a:srgbClr val="0000CC"/>
                </a:solidFill>
                <a:cs typeface="Tahoma" pitchFamily="34" charset="0"/>
              </a:rPr>
              <a:t>Abandoned Ballot Log - P.59</a:t>
            </a:r>
            <a:endParaRPr lang="en-US" dirty="0"/>
          </a:p>
        </p:txBody>
      </p:sp>
      <p:pic>
        <p:nvPicPr>
          <p:cNvPr id="5" name="Content Placeholder 4">
            <a:extLst>
              <a:ext uri="{FF2B5EF4-FFF2-40B4-BE49-F238E27FC236}">
                <a16:creationId xmlns:a16="http://schemas.microsoft.com/office/drawing/2014/main" id="{0EFAAA3D-4125-462A-B705-10BFC1E47E7E}"/>
              </a:ext>
            </a:extLst>
          </p:cNvPr>
          <p:cNvPicPr>
            <a:picLocks noGrp="1" noChangeAspect="1"/>
          </p:cNvPicPr>
          <p:nvPr>
            <p:ph idx="1"/>
          </p:nvPr>
        </p:nvPicPr>
        <p:blipFill>
          <a:blip r:embed="rId2"/>
          <a:stretch>
            <a:fillRect/>
          </a:stretch>
        </p:blipFill>
        <p:spPr>
          <a:xfrm>
            <a:off x="1006059" y="838200"/>
            <a:ext cx="7131882" cy="5633895"/>
          </a:xfrm>
          <a:prstGeom prst="rect">
            <a:avLst/>
          </a:prstGeom>
        </p:spPr>
      </p:pic>
      <p:sp>
        <p:nvSpPr>
          <p:cNvPr id="4" name="Slide Number Placeholder 3">
            <a:extLst>
              <a:ext uri="{FF2B5EF4-FFF2-40B4-BE49-F238E27FC236}">
                <a16:creationId xmlns:a16="http://schemas.microsoft.com/office/drawing/2014/main" id="{4C1276EB-205F-4771-8423-4665C60936C4}"/>
              </a:ext>
            </a:extLst>
          </p:cNvPr>
          <p:cNvSpPr>
            <a:spLocks noGrp="1"/>
          </p:cNvSpPr>
          <p:nvPr>
            <p:ph type="sldNum" sz="quarter" idx="12"/>
          </p:nvPr>
        </p:nvSpPr>
        <p:spPr/>
        <p:txBody>
          <a:bodyPr/>
          <a:lstStyle/>
          <a:p>
            <a:fld id="{35365B84-0BB5-47E8-AC19-1D9532A9236D}" type="slidenum">
              <a:rPr lang="en-US" smtClean="0"/>
              <a:pPr/>
              <a:t>59</a:t>
            </a:fld>
            <a:endParaRPr lang="en-US" dirty="0"/>
          </a:p>
        </p:txBody>
      </p:sp>
    </p:spTree>
    <p:extLst>
      <p:ext uri="{BB962C8B-B14F-4D97-AF65-F5344CB8AC3E}">
        <p14:creationId xmlns:p14="http://schemas.microsoft.com/office/powerpoint/2010/main" val="29969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213D-3984-46CD-BD22-447D95FE62DE}"/>
              </a:ext>
            </a:extLst>
          </p:cNvPr>
          <p:cNvSpPr>
            <a:spLocks noGrp="1"/>
          </p:cNvSpPr>
          <p:nvPr>
            <p:ph type="title"/>
          </p:nvPr>
        </p:nvSpPr>
        <p:spPr>
          <a:xfrm>
            <a:off x="457200" y="274638"/>
            <a:ext cx="8229600" cy="639762"/>
          </a:xfrm>
        </p:spPr>
        <p:txBody>
          <a:bodyPr>
            <a:normAutofit fontScale="90000"/>
          </a:bodyPr>
          <a:lstStyle/>
          <a:p>
            <a:r>
              <a:rPr lang="en-US" altLang="en-US" b="1" dirty="0">
                <a:solidFill>
                  <a:srgbClr val="0000CC"/>
                </a:solidFill>
                <a:cs typeface="Tahoma" pitchFamily="34" charset="0"/>
              </a:rPr>
              <a:t>What to Do If… - P.3</a:t>
            </a:r>
            <a:endParaRPr lang="en-US" dirty="0"/>
          </a:p>
        </p:txBody>
      </p:sp>
      <p:sp>
        <p:nvSpPr>
          <p:cNvPr id="3" name="Content Placeholder 2">
            <a:extLst>
              <a:ext uri="{FF2B5EF4-FFF2-40B4-BE49-F238E27FC236}">
                <a16:creationId xmlns:a16="http://schemas.microsoft.com/office/drawing/2014/main" id="{56C6A421-DE0B-431B-9CCB-738C21E79B15}"/>
              </a:ext>
            </a:extLst>
          </p:cNvPr>
          <p:cNvSpPr>
            <a:spLocks noGrp="1"/>
          </p:cNvSpPr>
          <p:nvPr>
            <p:ph sz="half" idx="1"/>
          </p:nvPr>
        </p:nvSpPr>
        <p:spPr>
          <a:xfrm>
            <a:off x="457200" y="1066800"/>
            <a:ext cx="4038600" cy="5059363"/>
          </a:xfrm>
        </p:spPr>
        <p:txBody>
          <a:bodyPr/>
          <a:lstStyle/>
          <a:p>
            <a:r>
              <a:rPr lang="en-US" dirty="0"/>
              <a:t>If you arrive and have issues you cannot address, please contact your County Election Officials:</a:t>
            </a:r>
          </a:p>
          <a:p>
            <a:pPr lvl="1"/>
            <a:r>
              <a:rPr lang="en-US" dirty="0"/>
              <a:t>CBEC Members</a:t>
            </a:r>
          </a:p>
          <a:p>
            <a:pPr lvl="1"/>
            <a:r>
              <a:rPr lang="en-US" dirty="0"/>
              <a:t>Election Coordinator</a:t>
            </a:r>
          </a:p>
          <a:p>
            <a:pPr lvl="1"/>
            <a:r>
              <a:rPr lang="en-US" dirty="0"/>
              <a:t>County Clerk</a:t>
            </a:r>
          </a:p>
        </p:txBody>
      </p:sp>
      <p:pic>
        <p:nvPicPr>
          <p:cNvPr id="6" name="Content Placeholder 5">
            <a:extLst>
              <a:ext uri="{FF2B5EF4-FFF2-40B4-BE49-F238E27FC236}">
                <a16:creationId xmlns:a16="http://schemas.microsoft.com/office/drawing/2014/main" id="{E192BF47-F4B9-4BFB-9972-F041A966A5D0}"/>
              </a:ext>
            </a:extLst>
          </p:cNvPr>
          <p:cNvPicPr>
            <a:picLocks noGrp="1" noChangeAspect="1"/>
          </p:cNvPicPr>
          <p:nvPr>
            <p:ph sz="half" idx="2"/>
          </p:nvPr>
        </p:nvPicPr>
        <p:blipFill>
          <a:blip r:embed="rId2"/>
          <a:stretch>
            <a:fillRect/>
          </a:stretch>
        </p:blipFill>
        <p:spPr>
          <a:xfrm>
            <a:off x="4495800" y="1248143"/>
            <a:ext cx="4352818" cy="4878020"/>
          </a:xfrm>
          <a:prstGeom prst="rect">
            <a:avLst/>
          </a:prstGeom>
        </p:spPr>
      </p:pic>
      <p:sp>
        <p:nvSpPr>
          <p:cNvPr id="5" name="Slide Number Placeholder 4">
            <a:extLst>
              <a:ext uri="{FF2B5EF4-FFF2-40B4-BE49-F238E27FC236}">
                <a16:creationId xmlns:a16="http://schemas.microsoft.com/office/drawing/2014/main" id="{D1B6DCBF-322B-4C5B-9F1D-523E721A0913}"/>
              </a:ext>
            </a:extLst>
          </p:cNvPr>
          <p:cNvSpPr>
            <a:spLocks noGrp="1"/>
          </p:cNvSpPr>
          <p:nvPr>
            <p:ph type="sldNum" sz="quarter" idx="12"/>
          </p:nvPr>
        </p:nvSpPr>
        <p:spPr/>
        <p:txBody>
          <a:bodyPr/>
          <a:lstStyle/>
          <a:p>
            <a:fld id="{35365B84-0BB5-47E8-AC19-1D9532A9236D}" type="slidenum">
              <a:rPr lang="en-US" smtClean="0"/>
              <a:pPr/>
              <a:t>6</a:t>
            </a:fld>
            <a:endParaRPr lang="en-US" dirty="0"/>
          </a:p>
        </p:txBody>
      </p:sp>
    </p:spTree>
    <p:extLst>
      <p:ext uri="{BB962C8B-B14F-4D97-AF65-F5344CB8AC3E}">
        <p14:creationId xmlns:p14="http://schemas.microsoft.com/office/powerpoint/2010/main" val="42418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 y="0"/>
            <a:ext cx="8839200" cy="762000"/>
          </a:xfrm>
        </p:spPr>
        <p:txBody>
          <a:bodyPr>
            <a:normAutofit/>
          </a:bodyPr>
          <a:lstStyle/>
          <a:p>
            <a:r>
              <a:rPr lang="en-US" altLang="en-US" sz="3600" b="1" dirty="0">
                <a:solidFill>
                  <a:srgbClr val="0000CC"/>
                </a:solidFill>
                <a:cs typeface="Tahoma" pitchFamily="34" charset="0"/>
              </a:rPr>
              <a:t>Conflict</a:t>
            </a:r>
            <a:r>
              <a:rPr lang="en-US" altLang="en-US" sz="3600" b="1" dirty="0">
                <a:solidFill>
                  <a:srgbClr val="3333CC"/>
                </a:solidFill>
                <a:cs typeface="Tahoma" pitchFamily="34" charset="0"/>
              </a:rPr>
              <a:t> </a:t>
            </a:r>
            <a:r>
              <a:rPr lang="en-US" altLang="en-US" sz="3600" b="1" dirty="0">
                <a:solidFill>
                  <a:srgbClr val="0000CC"/>
                </a:solidFill>
                <a:cs typeface="Tahoma" pitchFamily="34" charset="0"/>
              </a:rPr>
              <a:t>Resolution</a:t>
            </a:r>
          </a:p>
        </p:txBody>
      </p:sp>
      <p:sp>
        <p:nvSpPr>
          <p:cNvPr id="81923" name="Content Placeholder 2"/>
          <p:cNvSpPr>
            <a:spLocks noGrp="1"/>
          </p:cNvSpPr>
          <p:nvPr>
            <p:ph idx="1"/>
          </p:nvPr>
        </p:nvSpPr>
        <p:spPr>
          <a:xfrm>
            <a:off x="216031" y="1066800"/>
            <a:ext cx="8763000" cy="5562600"/>
          </a:xfrm>
        </p:spPr>
        <p:txBody>
          <a:bodyPr>
            <a:normAutofit/>
          </a:bodyPr>
          <a:lstStyle/>
          <a:p>
            <a:pPr>
              <a:spcBef>
                <a:spcPct val="0"/>
              </a:spcBef>
              <a:buClr>
                <a:srgbClr val="0000CC"/>
              </a:buClr>
              <a:buSzPct val="70000"/>
              <a:buFont typeface="Wingdings 3" panose="05040102010807070707" pitchFamily="18" charset="2"/>
              <a:buChar char="u"/>
              <a:defRPr/>
            </a:pPr>
            <a:r>
              <a:rPr lang="en-US" altLang="en-US" sz="2800" b="1" dirty="0">
                <a:solidFill>
                  <a:srgbClr val="0000CC"/>
                </a:solidFill>
                <a:latin typeface="+mj-lt"/>
                <a:cs typeface="Tahoma" pitchFamily="34" charset="0"/>
              </a:rPr>
              <a:t>When dealing with difficult voters or situations: </a:t>
            </a:r>
            <a:endParaRPr lang="en-US" altLang="en-US" sz="2800" dirty="0">
              <a:solidFill>
                <a:srgbClr val="0000CC"/>
              </a:solidFill>
              <a:latin typeface="+mj-lt"/>
              <a:cs typeface="Tahoma" pitchFamily="34" charset="0"/>
            </a:endParaRPr>
          </a:p>
          <a:p>
            <a:pPr>
              <a:spcBef>
                <a:spcPct val="0"/>
              </a:spcBef>
              <a:buSzPct val="70000"/>
              <a:buFont typeface="Wingdings" panose="05000000000000000000" pitchFamily="2" charset="2"/>
              <a:buChar char="§"/>
              <a:defRPr/>
            </a:pPr>
            <a:endParaRPr lang="en-US" altLang="en-US" sz="2800" dirty="0">
              <a:solidFill>
                <a:srgbClr val="3333CC"/>
              </a:solidFill>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Remain calm and do not escalate the situation;</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Turn the problem over to another poll worker, if necessary;</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Call your CBEC or local law enforcement agency, if necessary;</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Move any disturbance outside the immediate voting area, if possible; and</a:t>
            </a:r>
          </a:p>
          <a:p>
            <a:pPr marL="0" indent="0">
              <a:buClr>
                <a:srgbClr val="0000CC"/>
              </a:buClr>
              <a:buSzPct val="50000"/>
              <a:buNone/>
              <a:defRPr/>
            </a:pPr>
            <a:endParaRPr lang="en-US" altLang="en-US" sz="1800" b="1" dirty="0">
              <a:latin typeface="+mj-lt"/>
              <a:cs typeface="Tahoma" pitchFamily="34" charset="0"/>
            </a:endParaRPr>
          </a:p>
          <a:p>
            <a:pPr lvl="1">
              <a:spcBef>
                <a:spcPct val="0"/>
              </a:spcBef>
              <a:buClr>
                <a:srgbClr val="0000CC"/>
              </a:buClr>
              <a:buSzPct val="50000"/>
              <a:buFont typeface="Wingdings" panose="05000000000000000000" pitchFamily="2" charset="2"/>
              <a:buChar char="n"/>
              <a:defRPr/>
            </a:pPr>
            <a:r>
              <a:rPr lang="en-US" altLang="en-US" sz="2400" b="1" dirty="0">
                <a:latin typeface="+mj-lt"/>
                <a:cs typeface="Tahoma" pitchFamily="34" charset="0"/>
              </a:rPr>
              <a:t>Document problems.</a:t>
            </a:r>
          </a:p>
          <a:p>
            <a:pPr marL="0" indent="0">
              <a:buFont typeface="Arial" pitchFamily="34" charset="0"/>
              <a:buNone/>
              <a:defRPr/>
            </a:pPr>
            <a:endParaRPr lang="en-US" altLang="en-US" sz="24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0858E338-6231-4EAC-87F0-31C3E930D449}" type="slidenum">
              <a:rPr lang="en-US" smtClean="0"/>
              <a:pPr>
                <a:defRPr/>
              </a:pPr>
              <a:t>60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864" y="4691720"/>
            <a:ext cx="3429000" cy="2194560"/>
          </a:xfrm>
          <a:prstGeom prst="rect">
            <a:avLst/>
          </a:prstGeom>
          <a:effectLst>
            <a:glow rad="38100">
              <a:srgbClr val="0000CC"/>
            </a:glow>
          </a:effectLst>
        </p:spPr>
      </p:pic>
    </p:spTree>
    <p:extLst>
      <p:ext uri="{BB962C8B-B14F-4D97-AF65-F5344CB8AC3E}">
        <p14:creationId xmlns:p14="http://schemas.microsoft.com/office/powerpoint/2010/main" val="122235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0"/>
            <a:ext cx="8839200" cy="685800"/>
          </a:xfrm>
        </p:spPr>
        <p:txBody>
          <a:bodyPr/>
          <a:lstStyle/>
          <a:p>
            <a:r>
              <a:rPr lang="en-US" altLang="en-US" sz="3600" b="1" dirty="0">
                <a:solidFill>
                  <a:srgbClr val="3333CC"/>
                </a:solidFill>
                <a:cs typeface="Tahoma" pitchFamily="34" charset="0"/>
              </a:rPr>
              <a:t>Candidates in the Poll</a:t>
            </a:r>
            <a:endParaRPr lang="en-US" altLang="en-US" sz="3600" dirty="0">
              <a:cs typeface="Tahoma" pitchFamily="34" charset="0"/>
            </a:endParaRPr>
          </a:p>
        </p:txBody>
      </p:sp>
      <p:sp>
        <p:nvSpPr>
          <p:cNvPr id="3" name="Content Placeholder 2"/>
          <p:cNvSpPr>
            <a:spLocks noGrp="1"/>
          </p:cNvSpPr>
          <p:nvPr>
            <p:ph idx="1"/>
          </p:nvPr>
        </p:nvSpPr>
        <p:spPr>
          <a:xfrm>
            <a:off x="228600" y="914400"/>
            <a:ext cx="8763000" cy="5715000"/>
          </a:xfrm>
        </p:spPr>
        <p:txBody>
          <a:bodyPr>
            <a:normAutofit fontScale="40000" lnSpcReduction="20000"/>
          </a:bodyPr>
          <a:lstStyle/>
          <a:p>
            <a:pPr>
              <a:spcBef>
                <a:spcPts val="0"/>
              </a:spcBef>
              <a:buClr>
                <a:srgbClr val="3333CC"/>
              </a:buClr>
              <a:buFont typeface="Wingdings" panose="05000000000000000000" pitchFamily="2" charset="2"/>
              <a:buChar char="§"/>
              <a:defRPr/>
            </a:pPr>
            <a:endParaRPr lang="en-US" sz="2800" b="1" dirty="0">
              <a:latin typeface="+mj-lt"/>
            </a:endParaRPr>
          </a:p>
          <a:p>
            <a:pPr>
              <a:spcBef>
                <a:spcPts val="0"/>
              </a:spcBef>
              <a:buClr>
                <a:srgbClr val="0000CC"/>
              </a:buClr>
              <a:buSzPct val="70000"/>
              <a:buFont typeface="Wingdings 3" panose="05040102010807070707" pitchFamily="18" charset="2"/>
              <a:buChar char="u"/>
              <a:defRPr/>
            </a:pPr>
            <a:r>
              <a:rPr lang="en-US" sz="6000" b="1" dirty="0">
                <a:solidFill>
                  <a:srgbClr val="0000CC"/>
                </a:solidFill>
                <a:latin typeface="+mj-lt"/>
              </a:rPr>
              <a:t>No candidates </a:t>
            </a:r>
            <a:r>
              <a:rPr lang="en-US" sz="6000" b="1" dirty="0">
                <a:latin typeface="+mj-lt"/>
              </a:rPr>
              <a:t>are allowed in person as poll watchers during voting on </a:t>
            </a:r>
            <a:r>
              <a:rPr lang="en-US" sz="6000" b="1" dirty="0">
                <a:solidFill>
                  <a:srgbClr val="0000CC"/>
                </a:solidFill>
                <a:latin typeface="+mj-lt"/>
              </a:rPr>
              <a:t>election day</a:t>
            </a:r>
          </a:p>
          <a:p>
            <a:pPr>
              <a:spcBef>
                <a:spcPts val="0"/>
              </a:spcBef>
              <a:buClr>
                <a:srgbClr val="0000CC"/>
              </a:buClr>
              <a:buSzPct val="70000"/>
              <a:defRPr/>
            </a:pPr>
            <a:endParaRPr lang="en-US" sz="5500" b="1" dirty="0">
              <a:latin typeface="+mj-lt"/>
            </a:endParaRPr>
          </a:p>
          <a:p>
            <a:pPr>
              <a:spcBef>
                <a:spcPts val="0"/>
              </a:spcBef>
              <a:buClr>
                <a:srgbClr val="0000CC"/>
              </a:buClr>
              <a:buSzPct val="70000"/>
              <a:buFont typeface="Wingdings 3" panose="05040102010807070707" pitchFamily="18" charset="2"/>
              <a:buChar char="u"/>
              <a:defRPr/>
            </a:pPr>
            <a:r>
              <a:rPr lang="en-US" sz="6000" b="1" dirty="0">
                <a:latin typeface="+mj-lt"/>
              </a:rPr>
              <a:t>Candidates </a:t>
            </a:r>
            <a:r>
              <a:rPr lang="en-US" sz="6000" b="1" dirty="0">
                <a:solidFill>
                  <a:srgbClr val="0000CC"/>
                </a:solidFill>
                <a:latin typeface="+mj-lt"/>
              </a:rPr>
              <a:t>may </a:t>
            </a:r>
            <a:r>
              <a:rPr lang="en-US" sz="6000" b="1" dirty="0">
                <a:latin typeface="+mj-lt"/>
              </a:rPr>
              <a:t>be present in person at an </a:t>
            </a:r>
            <a:r>
              <a:rPr lang="en-US" sz="6000" b="1" dirty="0">
                <a:solidFill>
                  <a:srgbClr val="0000CC"/>
                </a:solidFill>
                <a:latin typeface="+mj-lt"/>
              </a:rPr>
              <a:t>early</a:t>
            </a:r>
            <a:r>
              <a:rPr lang="en-US" sz="6000" b="1" dirty="0">
                <a:latin typeface="+mj-lt"/>
              </a:rPr>
              <a:t> voting poll:</a:t>
            </a:r>
          </a:p>
          <a:p>
            <a:pPr>
              <a:spcBef>
                <a:spcPts val="0"/>
              </a:spcBef>
              <a:buClr>
                <a:srgbClr val="0000CC"/>
              </a:buClr>
              <a:buSzPct val="70000"/>
              <a:defRPr/>
            </a:pPr>
            <a:endParaRPr lang="en-US" sz="2500" b="1" dirty="0">
              <a:latin typeface="+mj-lt"/>
            </a:endParaRP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Only for the purpose of observing</a:t>
            </a: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May not challenge voters</a:t>
            </a:r>
          </a:p>
          <a:p>
            <a:pPr lvl="1">
              <a:spcBef>
                <a:spcPts val="0"/>
              </a:spcBef>
              <a:spcAft>
                <a:spcPts val="300"/>
              </a:spcAft>
              <a:buClr>
                <a:srgbClr val="0000CC"/>
              </a:buClr>
              <a:buSzPct val="50000"/>
              <a:buFont typeface="Wingdings" panose="05000000000000000000" pitchFamily="2" charset="2"/>
              <a:buChar char="n"/>
              <a:defRPr/>
            </a:pPr>
            <a:r>
              <a:rPr lang="en-US" sz="5900" b="1" dirty="0">
                <a:latin typeface="+mj-lt"/>
              </a:rPr>
              <a:t> Must show ID</a:t>
            </a:r>
          </a:p>
          <a:p>
            <a:pPr>
              <a:spcBef>
                <a:spcPts val="0"/>
              </a:spcBef>
              <a:buClr>
                <a:srgbClr val="0000CC"/>
              </a:buClr>
              <a:buSzPct val="70000"/>
              <a:defRPr/>
            </a:pPr>
            <a:endParaRPr lang="en-US" sz="5500" b="1" dirty="0">
              <a:latin typeface="+mj-lt"/>
            </a:endParaRPr>
          </a:p>
          <a:p>
            <a:pPr>
              <a:spcBef>
                <a:spcPts val="0"/>
              </a:spcBef>
              <a:buClr>
                <a:srgbClr val="0000CC"/>
              </a:buClr>
              <a:buSzPct val="70000"/>
              <a:buFont typeface="Wingdings 3" panose="05040102010807070707" pitchFamily="18" charset="2"/>
              <a:buChar char="u"/>
              <a:defRPr/>
            </a:pPr>
            <a:r>
              <a:rPr lang="en-US" sz="6000" b="1" dirty="0">
                <a:solidFill>
                  <a:srgbClr val="0000CC"/>
                </a:solidFill>
                <a:latin typeface="+mj-lt"/>
              </a:rPr>
              <a:t>If the candidate observing early voting is also a public official:</a:t>
            </a:r>
          </a:p>
          <a:p>
            <a:pPr>
              <a:spcBef>
                <a:spcPts val="0"/>
              </a:spcBef>
              <a:buClr>
                <a:srgbClr val="0000CC"/>
              </a:buClr>
              <a:buSzPct val="70000"/>
              <a:defRPr/>
            </a:pPr>
            <a:endParaRPr lang="en-US" sz="3500" b="1" dirty="0">
              <a:latin typeface="+mj-lt"/>
            </a:endParaRPr>
          </a:p>
          <a:p>
            <a:pPr lvl="1">
              <a:spcBef>
                <a:spcPts val="0"/>
              </a:spcBef>
              <a:buClr>
                <a:srgbClr val="0000CC"/>
              </a:buClr>
              <a:buSzPct val="50000"/>
              <a:buFont typeface="Wingdings" panose="05000000000000000000" pitchFamily="2" charset="2"/>
              <a:buChar char="n"/>
              <a:defRPr/>
            </a:pPr>
            <a:r>
              <a:rPr lang="en-US" sz="5900" b="1" dirty="0">
                <a:latin typeface="+mj-lt"/>
              </a:rPr>
              <a:t>The candidate </a:t>
            </a:r>
            <a:r>
              <a:rPr lang="en-US" sz="5900" b="1" u="sng" dirty="0">
                <a:solidFill>
                  <a:srgbClr val="0000CC"/>
                </a:solidFill>
                <a:latin typeface="+mj-lt"/>
              </a:rPr>
              <a:t>may not </a:t>
            </a:r>
            <a:r>
              <a:rPr lang="en-US" sz="5900" b="1" dirty="0">
                <a:latin typeface="+mj-lt"/>
              </a:rPr>
              <a:t>wear anything that identifies him or her as a public official.  </a:t>
            </a:r>
          </a:p>
          <a:p>
            <a:pPr lvl="1">
              <a:spcBef>
                <a:spcPts val="0"/>
              </a:spcBef>
              <a:buClr>
                <a:srgbClr val="0000CC"/>
              </a:buClr>
              <a:buSzPct val="50000"/>
              <a:buFont typeface="Wingdings" panose="05000000000000000000" pitchFamily="2" charset="2"/>
              <a:buChar char="n"/>
              <a:defRPr/>
            </a:pPr>
            <a:r>
              <a:rPr lang="en-US" sz="5900" b="1" dirty="0">
                <a:latin typeface="+mj-lt"/>
              </a:rPr>
              <a:t>For example, a candidate </a:t>
            </a:r>
            <a:r>
              <a:rPr lang="en-US" sz="5900" b="1" dirty="0">
                <a:solidFill>
                  <a:srgbClr val="0000CC"/>
                </a:solidFill>
                <a:latin typeface="+mj-lt"/>
              </a:rPr>
              <a:t>cannot</a:t>
            </a:r>
            <a:r>
              <a:rPr lang="en-US" sz="5900" b="1" dirty="0">
                <a:latin typeface="+mj-lt"/>
              </a:rPr>
              <a:t> wear a:</a:t>
            </a:r>
          </a:p>
          <a:p>
            <a:pPr lvl="1">
              <a:spcBef>
                <a:spcPts val="0"/>
              </a:spcBef>
              <a:buClr>
                <a:srgbClr val="0000CC"/>
              </a:buClr>
              <a:buSzPct val="50000"/>
              <a:defRPr/>
            </a:pPr>
            <a:endParaRPr lang="en-US" sz="2500" b="1" dirty="0">
              <a:latin typeface="+mj-lt"/>
            </a:endParaRPr>
          </a:p>
          <a:p>
            <a:pPr lvl="2">
              <a:lnSpc>
                <a:spcPct val="120000"/>
              </a:lnSpc>
              <a:spcBef>
                <a:spcPts val="0"/>
              </a:spcBef>
              <a:spcAft>
                <a:spcPts val="300"/>
              </a:spcAft>
              <a:buClr>
                <a:srgbClr val="0000CC"/>
              </a:buClr>
              <a:buSzPct val="100000"/>
              <a:defRPr/>
            </a:pPr>
            <a:r>
              <a:rPr lang="en-US" sz="5900" b="1" dirty="0">
                <a:latin typeface="+mj-lt"/>
              </a:rPr>
              <a:t>Uniform;</a:t>
            </a:r>
          </a:p>
          <a:p>
            <a:pPr lvl="2">
              <a:lnSpc>
                <a:spcPct val="120000"/>
              </a:lnSpc>
              <a:spcBef>
                <a:spcPts val="0"/>
              </a:spcBef>
              <a:spcAft>
                <a:spcPts val="300"/>
              </a:spcAft>
              <a:buClr>
                <a:srgbClr val="0000CC"/>
              </a:buClr>
              <a:buSzPct val="100000"/>
              <a:defRPr/>
            </a:pPr>
            <a:r>
              <a:rPr lang="en-US" sz="5900" b="1" dirty="0">
                <a:latin typeface="+mj-lt"/>
              </a:rPr>
              <a:t>Badge; or</a:t>
            </a:r>
          </a:p>
          <a:p>
            <a:pPr lvl="2">
              <a:lnSpc>
                <a:spcPct val="120000"/>
              </a:lnSpc>
              <a:spcBef>
                <a:spcPts val="0"/>
              </a:spcBef>
              <a:spcAft>
                <a:spcPts val="300"/>
              </a:spcAft>
              <a:buClr>
                <a:srgbClr val="0000CC"/>
              </a:buClr>
              <a:buSzPct val="100000"/>
              <a:defRPr/>
            </a:pPr>
            <a:r>
              <a:rPr lang="en-US" sz="5900" b="1" dirty="0">
                <a:latin typeface="+mj-lt"/>
              </a:rPr>
              <a:t>Other apparel or equipment.</a:t>
            </a:r>
            <a:endParaRPr lang="en-US" sz="5900" b="1" dirty="0">
              <a:solidFill>
                <a:srgbClr val="C00000"/>
              </a:solidFill>
              <a:latin typeface="+mj-lt"/>
            </a:endParaRPr>
          </a:p>
        </p:txBody>
      </p:sp>
      <p:sp>
        <p:nvSpPr>
          <p:cNvPr id="4" name="Slide Number Placeholder 3"/>
          <p:cNvSpPr>
            <a:spLocks noGrp="1"/>
          </p:cNvSpPr>
          <p:nvPr>
            <p:ph type="sldNum" sz="quarter" idx="12"/>
          </p:nvPr>
        </p:nvSpPr>
        <p:spPr/>
        <p:txBody>
          <a:bodyPr/>
          <a:lstStyle/>
          <a:p>
            <a:pPr>
              <a:defRPr/>
            </a:pPr>
            <a:fld id="{C4F1528E-C91F-4438-9850-F40D233816CE}" type="slidenum">
              <a:rPr lang="en-US" smtClean="0"/>
              <a:pPr>
                <a:defRPr/>
              </a:pPr>
              <a:t>61</a:t>
            </a:fld>
            <a:endParaRPr lang="en-US" dirty="0"/>
          </a:p>
        </p:txBody>
      </p:sp>
    </p:spTree>
    <p:extLst>
      <p:ext uri="{BB962C8B-B14F-4D97-AF65-F5344CB8AC3E}">
        <p14:creationId xmlns:p14="http://schemas.microsoft.com/office/powerpoint/2010/main" val="15851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609600" y="1600200"/>
            <a:ext cx="7848600" cy="4267200"/>
          </a:xfrm>
          <a:prstGeom prst="rect">
            <a:avLst/>
          </a:prstGeom>
          <a:solidFill>
            <a:srgbClr val="FFFFFF"/>
          </a:solidFill>
          <a:ln w="57150" cmpd="thickThin">
            <a:solidFill>
              <a:srgbClr val="0000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2800" b="1" i="0" u="none" strike="noStrike" cap="none" normalizeH="0" baseline="0" dirty="0">
              <a:ln>
                <a:noFill/>
              </a:ln>
              <a:solidFill>
                <a:schemeClr val="tx1"/>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1" i="0" u="none" strike="noStrike" cap="none" normalizeH="0" baseline="0" dirty="0">
                <a:ln>
                  <a:noFill/>
                </a:ln>
                <a:solidFill>
                  <a:schemeClr val="tx1"/>
                </a:solidFill>
                <a:effectLst/>
                <a:latin typeface="Cambria" panose="02040503050406030204" pitchFamily="18" charset="0"/>
              </a:rPr>
              <a:t>STATE BOARD OF ELECTION COMMISSIONERS</a:t>
            </a:r>
          </a:p>
          <a:p>
            <a:pPr lvl="0" algn="ctr" eaLnBrk="0" fontAlgn="base" hangingPunct="0">
              <a:spcBef>
                <a:spcPct val="0"/>
              </a:spcBef>
              <a:spcAft>
                <a:spcPts val="800"/>
              </a:spcAft>
            </a:pPr>
            <a:r>
              <a:rPr lang="en-US" altLang="en-US" sz="2600" b="1" dirty="0">
                <a:latin typeface="Cambria" panose="02040503050406030204" pitchFamily="18" charset="0"/>
              </a:rPr>
              <a:t>501 Woodlane Street – Suite 401N</a:t>
            </a:r>
          </a:p>
          <a:p>
            <a:pPr lvl="0" algn="ctr" eaLnBrk="0" fontAlgn="base" hangingPunct="0">
              <a:spcBef>
                <a:spcPct val="0"/>
              </a:spcBef>
              <a:spcAft>
                <a:spcPts val="800"/>
              </a:spcAft>
            </a:pPr>
            <a:r>
              <a:rPr lang="en-US" altLang="en-US" sz="2600" b="1" dirty="0">
                <a:latin typeface="Cambria" panose="02040503050406030204" pitchFamily="18" charset="0"/>
              </a:rPr>
              <a:t>Little Rock, Arkansas 72201</a:t>
            </a:r>
          </a:p>
          <a:p>
            <a:pPr lvl="0" algn="ctr" eaLnBrk="0" fontAlgn="base" hangingPunct="0">
              <a:spcBef>
                <a:spcPct val="0"/>
              </a:spcBef>
              <a:spcAft>
                <a:spcPts val="800"/>
              </a:spcAft>
            </a:pPr>
            <a:r>
              <a:rPr lang="en-US" altLang="en-US" sz="2600" b="1" dirty="0">
                <a:latin typeface="Cambria" panose="02040503050406030204" pitchFamily="18" charset="0"/>
              </a:rPr>
              <a:t>(501)682-1834 or (800)411-6996</a:t>
            </a:r>
          </a:p>
          <a:p>
            <a:pPr lvl="0" algn="ctr" eaLnBrk="0" fontAlgn="base" hangingPunct="0">
              <a:spcBef>
                <a:spcPct val="0"/>
              </a:spcBef>
              <a:spcAft>
                <a:spcPts val="800"/>
              </a:spcAft>
            </a:pPr>
            <a:r>
              <a:rPr lang="en-US" altLang="en-US" sz="2600" b="1" dirty="0">
                <a:latin typeface="Cambria" panose="02040503050406030204" pitchFamily="18" charset="0"/>
              </a:rPr>
              <a:t>Fax:  (501)682-1782</a:t>
            </a:r>
          </a:p>
          <a:p>
            <a:pPr lvl="0" algn="ctr" eaLnBrk="0" fontAlgn="base" hangingPunct="0">
              <a:spcBef>
                <a:spcPct val="0"/>
              </a:spcBef>
              <a:spcAft>
                <a:spcPts val="800"/>
              </a:spcAft>
            </a:pPr>
            <a:r>
              <a:rPr lang="en-US" altLang="en-US" sz="2600" b="1" dirty="0">
                <a:latin typeface="Cambria" panose="02040503050406030204" pitchFamily="18" charset="0"/>
                <a:hlinkClick r:id="rId3"/>
              </a:rPr>
              <a:t>info.sbec@arkansas.gov</a:t>
            </a:r>
            <a:endParaRPr lang="en-US" altLang="en-US" sz="2600" b="1" dirty="0">
              <a:latin typeface="Cambria" panose="02040503050406030204" pitchFamily="18" charset="0"/>
            </a:endParaRPr>
          </a:p>
          <a:p>
            <a:pPr lvl="0" algn="ctr" eaLnBrk="0" fontAlgn="base" hangingPunct="0">
              <a:spcBef>
                <a:spcPct val="0"/>
              </a:spcBef>
              <a:spcAft>
                <a:spcPts val="800"/>
              </a:spcAft>
            </a:pPr>
            <a:r>
              <a:rPr lang="en-US" altLang="en-US" sz="2600" b="1" dirty="0">
                <a:latin typeface="Cambria" panose="02040503050406030204" pitchFamily="18" charset="0"/>
                <a:hlinkClick r:id="rId4"/>
              </a:rPr>
              <a:t>www.arkansas.gov/sbec</a:t>
            </a: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lvl="0" algn="ctr" eaLnBrk="0" fontAlgn="base" hangingPunct="0">
              <a:spcBef>
                <a:spcPct val="0"/>
              </a:spcBef>
              <a:spcAft>
                <a:spcPts val="800"/>
              </a:spcAft>
            </a:pPr>
            <a:endParaRPr lang="en-US" altLang="en-US" sz="2600" b="1" dirty="0">
              <a:latin typeface="Cambria" panose="020405030504060302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400" b="1" i="0" u="none" strike="noStrike" cap="none" normalizeH="0" baseline="0" dirty="0">
              <a:ln>
                <a:noFill/>
              </a:ln>
              <a:solidFill>
                <a:schemeClr val="tx1"/>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5365B84-0BB5-47E8-AC19-1D9532A9236D}" type="slidenum">
              <a:rPr lang="en-US" smtClean="0"/>
              <a:pPr/>
              <a:t>62</a:t>
            </a:fld>
            <a:endParaRPr lang="en-US" dirty="0"/>
          </a:p>
        </p:txBody>
      </p:sp>
    </p:spTree>
    <p:extLst>
      <p:ext uri="{BB962C8B-B14F-4D97-AF65-F5344CB8AC3E}">
        <p14:creationId xmlns:p14="http://schemas.microsoft.com/office/powerpoint/2010/main" val="21405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ADD8-544A-481D-B7C6-AA628B9DB046}"/>
              </a:ext>
            </a:extLst>
          </p:cNvPr>
          <p:cNvSpPr>
            <a:spLocks noGrp="1"/>
          </p:cNvSpPr>
          <p:nvPr>
            <p:ph type="title"/>
          </p:nvPr>
        </p:nvSpPr>
        <p:spPr>
          <a:xfrm>
            <a:off x="457200" y="274638"/>
            <a:ext cx="8229600" cy="563562"/>
          </a:xfrm>
        </p:spPr>
        <p:txBody>
          <a:bodyPr>
            <a:normAutofit fontScale="90000"/>
          </a:bodyPr>
          <a:lstStyle/>
          <a:p>
            <a:r>
              <a:rPr lang="en-US" altLang="en-US" b="1" dirty="0">
                <a:solidFill>
                  <a:srgbClr val="0000CC"/>
                </a:solidFill>
                <a:cs typeface="Tahoma" pitchFamily="34" charset="0"/>
              </a:rPr>
              <a:t>Before Any Official Duties - P.5</a:t>
            </a:r>
            <a:endParaRPr lang="en-US" dirty="0"/>
          </a:p>
        </p:txBody>
      </p:sp>
      <p:sp>
        <p:nvSpPr>
          <p:cNvPr id="3" name="Content Placeholder 2">
            <a:extLst>
              <a:ext uri="{FF2B5EF4-FFF2-40B4-BE49-F238E27FC236}">
                <a16:creationId xmlns:a16="http://schemas.microsoft.com/office/drawing/2014/main" id="{20F81C73-61D5-478B-948B-59A579A1B282}"/>
              </a:ext>
            </a:extLst>
          </p:cNvPr>
          <p:cNvSpPr>
            <a:spLocks noGrp="1"/>
          </p:cNvSpPr>
          <p:nvPr>
            <p:ph sz="half" idx="1"/>
          </p:nvPr>
        </p:nvSpPr>
        <p:spPr>
          <a:xfrm>
            <a:off x="457200" y="1143000"/>
            <a:ext cx="4038600" cy="4983163"/>
          </a:xfrm>
        </p:spPr>
        <p:txBody>
          <a:bodyPr>
            <a:normAutofit fontScale="92500" lnSpcReduction="20000"/>
          </a:bodyPr>
          <a:lstStyle/>
          <a:p>
            <a:r>
              <a:rPr lang="en-US" b="1" u="sng" dirty="0">
                <a:solidFill>
                  <a:srgbClr val="0000CC"/>
                </a:solidFill>
              </a:rPr>
              <a:t>All </a:t>
            </a:r>
            <a:r>
              <a:rPr lang="en-US" dirty="0">
                <a:solidFill>
                  <a:srgbClr val="0000CC"/>
                </a:solidFill>
              </a:rPr>
              <a:t>poll workers are required to take an Oath </a:t>
            </a:r>
            <a:r>
              <a:rPr lang="en-US" b="1" u="sng" dirty="0"/>
              <a:t>before</a:t>
            </a:r>
            <a:r>
              <a:rPr lang="en-US" dirty="0"/>
              <a:t> they begin serving in your office </a:t>
            </a:r>
          </a:p>
          <a:p>
            <a:r>
              <a:rPr lang="en-US" dirty="0"/>
              <a:t>The Oath should be </a:t>
            </a:r>
            <a:r>
              <a:rPr lang="en-US" dirty="0">
                <a:solidFill>
                  <a:srgbClr val="0000CC"/>
                </a:solidFill>
              </a:rPr>
              <a:t>stated aloud </a:t>
            </a:r>
            <a:r>
              <a:rPr lang="en-US" dirty="0"/>
              <a:t>to another poll worker   </a:t>
            </a:r>
          </a:p>
          <a:p>
            <a:r>
              <a:rPr lang="en-US" dirty="0"/>
              <a:t>You </a:t>
            </a:r>
            <a:r>
              <a:rPr lang="en-US" b="1" u="sng" dirty="0">
                <a:solidFill>
                  <a:srgbClr val="0000CC"/>
                </a:solidFill>
              </a:rPr>
              <a:t>MUST</a:t>
            </a:r>
            <a:r>
              <a:rPr lang="en-US" dirty="0">
                <a:solidFill>
                  <a:srgbClr val="0000CC"/>
                </a:solidFill>
              </a:rPr>
              <a:t> </a:t>
            </a:r>
            <a:r>
              <a:rPr lang="en-US" dirty="0"/>
              <a:t>sign</a:t>
            </a:r>
            <a:r>
              <a:rPr lang="en-US" dirty="0">
                <a:solidFill>
                  <a:srgbClr val="0000CC"/>
                </a:solidFill>
              </a:rPr>
              <a:t> </a:t>
            </a:r>
            <a:r>
              <a:rPr lang="en-US" dirty="0"/>
              <a:t>under the Oath</a:t>
            </a:r>
          </a:p>
          <a:p>
            <a:r>
              <a:rPr lang="en-US" dirty="0">
                <a:solidFill>
                  <a:srgbClr val="FF0000"/>
                </a:solidFill>
              </a:rPr>
              <a:t>If you do not have four poll workers, one of which is a </a:t>
            </a:r>
            <a:r>
              <a:rPr lang="en-US" u="sng" dirty="0">
                <a:solidFill>
                  <a:srgbClr val="FF0000"/>
                </a:solidFill>
              </a:rPr>
              <a:t>Poll Judge</a:t>
            </a:r>
            <a:r>
              <a:rPr lang="en-US" dirty="0">
                <a:solidFill>
                  <a:srgbClr val="FF0000"/>
                </a:solidFill>
              </a:rPr>
              <a:t>, then contact the CBEC </a:t>
            </a:r>
            <a:r>
              <a:rPr lang="en-US" b="1" u="sng" dirty="0">
                <a:solidFill>
                  <a:srgbClr val="FF0000"/>
                </a:solidFill>
              </a:rPr>
              <a:t>immediately</a:t>
            </a:r>
            <a:r>
              <a:rPr lang="en-US" dirty="0">
                <a:solidFill>
                  <a:srgbClr val="FF0000"/>
                </a:solidFill>
              </a:rPr>
              <a:t> P.3   </a:t>
            </a:r>
          </a:p>
          <a:p>
            <a:endParaRPr lang="en-US" dirty="0"/>
          </a:p>
          <a:p>
            <a:endParaRPr lang="en-US" dirty="0"/>
          </a:p>
        </p:txBody>
      </p:sp>
      <p:pic>
        <p:nvPicPr>
          <p:cNvPr id="6" name="Content Placeholder 5">
            <a:extLst>
              <a:ext uri="{FF2B5EF4-FFF2-40B4-BE49-F238E27FC236}">
                <a16:creationId xmlns:a16="http://schemas.microsoft.com/office/drawing/2014/main" id="{CB5B1FAF-85AA-4F34-B7FD-3F25B8984AF8}"/>
              </a:ext>
            </a:extLst>
          </p:cNvPr>
          <p:cNvPicPr>
            <a:picLocks noGrp="1" noChangeAspect="1"/>
          </p:cNvPicPr>
          <p:nvPr>
            <p:ph sz="half" idx="2"/>
          </p:nvPr>
        </p:nvPicPr>
        <p:blipFill>
          <a:blip r:embed="rId2"/>
          <a:stretch>
            <a:fillRect/>
          </a:stretch>
        </p:blipFill>
        <p:spPr>
          <a:xfrm>
            <a:off x="4648200" y="1473509"/>
            <a:ext cx="4038600" cy="4322144"/>
          </a:xfrm>
          <a:prstGeom prst="rect">
            <a:avLst/>
          </a:prstGeom>
        </p:spPr>
      </p:pic>
      <p:sp>
        <p:nvSpPr>
          <p:cNvPr id="5" name="Slide Number Placeholder 4">
            <a:extLst>
              <a:ext uri="{FF2B5EF4-FFF2-40B4-BE49-F238E27FC236}">
                <a16:creationId xmlns:a16="http://schemas.microsoft.com/office/drawing/2014/main" id="{38BFE9E0-664D-4ACB-837B-18C68CFB94FE}"/>
              </a:ext>
            </a:extLst>
          </p:cNvPr>
          <p:cNvSpPr>
            <a:spLocks noGrp="1"/>
          </p:cNvSpPr>
          <p:nvPr>
            <p:ph type="sldNum" sz="quarter" idx="12"/>
          </p:nvPr>
        </p:nvSpPr>
        <p:spPr>
          <a:xfrm>
            <a:off x="6553200" y="6356350"/>
            <a:ext cx="2133600" cy="365125"/>
          </a:xfrm>
        </p:spPr>
        <p:txBody>
          <a:bodyPr/>
          <a:lstStyle/>
          <a:p>
            <a:fld id="{35365B84-0BB5-47E8-AC19-1D9532A9236D}" type="slidenum">
              <a:rPr lang="en-US" smtClean="0"/>
              <a:pPr/>
              <a:t>7</a:t>
            </a:fld>
            <a:endParaRPr lang="en-US" dirty="0"/>
          </a:p>
        </p:txBody>
      </p:sp>
    </p:spTree>
    <p:extLst>
      <p:ext uri="{BB962C8B-B14F-4D97-AF65-F5344CB8AC3E}">
        <p14:creationId xmlns:p14="http://schemas.microsoft.com/office/powerpoint/2010/main" val="28340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altLang="en-US" sz="3600" b="1" dirty="0">
                <a:solidFill>
                  <a:srgbClr val="0000CC"/>
                </a:solidFill>
                <a:cs typeface="Tahoma" pitchFamily="34" charset="0"/>
              </a:rPr>
              <a:t>Before Opening the Polls</a:t>
            </a:r>
            <a:endParaRPr lang="en-US" sz="3600" dirty="0">
              <a:solidFill>
                <a:srgbClr val="0000CC"/>
              </a:solidFill>
            </a:endParaRPr>
          </a:p>
        </p:txBody>
      </p:sp>
      <p:sp>
        <p:nvSpPr>
          <p:cNvPr id="3" name="Content Placeholder 2"/>
          <p:cNvSpPr>
            <a:spLocks noGrp="1"/>
          </p:cNvSpPr>
          <p:nvPr>
            <p:ph idx="1"/>
          </p:nvPr>
        </p:nvSpPr>
        <p:spPr>
          <a:xfrm>
            <a:off x="342900" y="762000"/>
            <a:ext cx="8458200" cy="5791200"/>
          </a:xfrm>
        </p:spPr>
        <p:txBody>
          <a:bodyPr>
            <a:noAutofit/>
          </a:bodyPr>
          <a:lstStyle/>
          <a:p>
            <a:pPr>
              <a:spcBef>
                <a:spcPts val="0"/>
              </a:spcBef>
              <a:spcAft>
                <a:spcPts val="600"/>
              </a:spcAft>
              <a:buClr>
                <a:srgbClr val="0000CC"/>
              </a:buClr>
              <a:buSzPct val="60000"/>
              <a:buFont typeface="Wingdings 3" panose="05040102010807070707" pitchFamily="18" charset="2"/>
              <a:buChar char="u"/>
              <a:defRPr/>
            </a:pPr>
            <a:r>
              <a:rPr lang="en-US" altLang="en-US" sz="2400" b="1" dirty="0"/>
              <a:t>Ensure Your Poll Is Accessible to Disabled Voters</a:t>
            </a:r>
          </a:p>
          <a:p>
            <a:pPr lvl="1">
              <a:spcBef>
                <a:spcPts val="0"/>
              </a:spcBef>
              <a:spcAft>
                <a:spcPts val="600"/>
              </a:spcAft>
              <a:buClr>
                <a:srgbClr val="0000CC"/>
              </a:buClr>
              <a:buSzPct val="60000"/>
              <a:buFont typeface="Wingdings 3" panose="05040102010807070707" pitchFamily="18" charset="2"/>
              <a:buChar char="u"/>
              <a:defRPr/>
            </a:pPr>
            <a:r>
              <a:rPr lang="en-US" altLang="en-US" sz="2000" b="1" dirty="0"/>
              <a:t>Consult local instruction from your CBEC</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Arrange the poll</a:t>
            </a:r>
          </a:p>
          <a:p>
            <a:pPr lvl="1">
              <a:spcBef>
                <a:spcPts val="0"/>
              </a:spcBef>
              <a:spcAft>
                <a:spcPts val="600"/>
              </a:spcAft>
              <a:buClr>
                <a:srgbClr val="0000CC"/>
              </a:buClr>
              <a:buSzPct val="70000"/>
              <a:buFont typeface="Wingdings" panose="05000000000000000000" pitchFamily="2" charset="2"/>
              <a:buChar char="§"/>
              <a:defRPr/>
            </a:pPr>
            <a:r>
              <a:rPr lang="en-US" altLang="en-US" sz="2000" b="1" dirty="0"/>
              <a:t>Ensure privacy and accessibility </a:t>
            </a:r>
          </a:p>
          <a:p>
            <a:pPr lvl="1">
              <a:spcBef>
                <a:spcPts val="0"/>
              </a:spcBef>
              <a:spcAft>
                <a:spcPts val="600"/>
              </a:spcAft>
              <a:buClr>
                <a:srgbClr val="0000CC"/>
              </a:buClr>
              <a:buSzPct val="70000"/>
              <a:buFont typeface="Wingdings" panose="05000000000000000000" pitchFamily="2" charset="2"/>
              <a:buChar char="§"/>
              <a:defRPr/>
            </a:pPr>
            <a:r>
              <a:rPr lang="en-US" altLang="en-US" sz="2000" b="1" dirty="0">
                <a:latin typeface="+mj-lt"/>
              </a:rPr>
              <a:t>No one within 6 feet of machine</a:t>
            </a:r>
          </a:p>
        </p:txBody>
      </p:sp>
      <p:sp>
        <p:nvSpPr>
          <p:cNvPr id="4" name="Slide Number Placeholder 3"/>
          <p:cNvSpPr>
            <a:spLocks noGrp="1"/>
          </p:cNvSpPr>
          <p:nvPr>
            <p:ph type="sldNum" sz="quarter" idx="12"/>
          </p:nvPr>
        </p:nvSpPr>
        <p:spPr/>
        <p:txBody>
          <a:bodyPr/>
          <a:lstStyle/>
          <a:p>
            <a:fld id="{35365B84-0BB5-47E8-AC19-1D9532A9236D}" type="slidenum">
              <a:rPr lang="en-US" smtClean="0"/>
              <a:pPr/>
              <a:t>8</a:t>
            </a:fld>
            <a:endParaRPr lang="en-US" dirty="0"/>
          </a:p>
        </p:txBody>
      </p:sp>
      <p:sp>
        <p:nvSpPr>
          <p:cNvPr id="7" name="TextBox 6">
            <a:extLst>
              <a:ext uri="{FF2B5EF4-FFF2-40B4-BE49-F238E27FC236}">
                <a16:creationId xmlns:a16="http://schemas.microsoft.com/office/drawing/2014/main" id="{D41B2EF8-9753-4FEB-837B-6326773FA5F6}"/>
              </a:ext>
            </a:extLst>
          </p:cNvPr>
          <p:cNvSpPr txBox="1"/>
          <p:nvPr/>
        </p:nvSpPr>
        <p:spPr>
          <a:xfrm>
            <a:off x="5584287" y="2243226"/>
            <a:ext cx="3251916" cy="1200329"/>
          </a:xfrm>
          <a:prstGeom prst="rect">
            <a:avLst/>
          </a:prstGeom>
          <a:noFill/>
          <a:ln>
            <a:solidFill>
              <a:srgbClr val="0000CC"/>
            </a:solidFill>
          </a:ln>
        </p:spPr>
        <p:txBody>
          <a:bodyPr wrap="square" rtlCol="0">
            <a:spAutoFit/>
          </a:bodyPr>
          <a:lstStyle/>
          <a:p>
            <a:r>
              <a:rPr lang="en-US" dirty="0"/>
              <a:t>“The machine shall be placed so that no person can see or determine how the voter casts his or her vote.”  A.C.A. §7-5-521</a:t>
            </a:r>
          </a:p>
        </p:txBody>
      </p:sp>
      <p:sp>
        <p:nvSpPr>
          <p:cNvPr id="8" name="TextBox 7">
            <a:extLst>
              <a:ext uri="{FF2B5EF4-FFF2-40B4-BE49-F238E27FC236}">
                <a16:creationId xmlns:a16="http://schemas.microsoft.com/office/drawing/2014/main" id="{1A4ABC19-BAFD-4E3A-8B49-08672CF6512B}"/>
              </a:ext>
            </a:extLst>
          </p:cNvPr>
          <p:cNvSpPr txBox="1"/>
          <p:nvPr/>
        </p:nvSpPr>
        <p:spPr>
          <a:xfrm>
            <a:off x="5588823" y="3602752"/>
            <a:ext cx="3277271" cy="2585323"/>
          </a:xfrm>
          <a:prstGeom prst="rect">
            <a:avLst/>
          </a:prstGeom>
          <a:noFill/>
          <a:ln>
            <a:solidFill>
              <a:srgbClr val="0000CC"/>
            </a:solidFill>
          </a:ln>
        </p:spPr>
        <p:txBody>
          <a:bodyPr wrap="square" rtlCol="0">
            <a:spAutoFit/>
          </a:bodyPr>
          <a:lstStyle/>
          <a:p>
            <a:r>
              <a:rPr lang="en-US" dirty="0"/>
              <a:t>“Each voter shall be provided the privacy to mark his or her ballot. Privacy </a:t>
            </a:r>
            <a:r>
              <a:rPr lang="en-US" b="1" i="1" dirty="0"/>
              <a:t>shall be provided by the poll workers</a:t>
            </a:r>
            <a:r>
              <a:rPr lang="en-US" dirty="0"/>
              <a:t> at each polling site or by the county clerk, if the county clerk conducts early voting, to ensure that a voter desiring privacy is not singled out.”  A.C.A §7-5-310</a:t>
            </a:r>
          </a:p>
        </p:txBody>
      </p:sp>
      <p:sp>
        <p:nvSpPr>
          <p:cNvPr id="9" name="Trapezoid 8">
            <a:extLst>
              <a:ext uri="{FF2B5EF4-FFF2-40B4-BE49-F238E27FC236}">
                <a16:creationId xmlns:a16="http://schemas.microsoft.com/office/drawing/2014/main" id="{D755EACC-334A-4D23-8874-D25F3E99483C}"/>
              </a:ext>
            </a:extLst>
          </p:cNvPr>
          <p:cNvSpPr/>
          <p:nvPr/>
        </p:nvSpPr>
        <p:spPr>
          <a:xfrm>
            <a:off x="1013408" y="3243344"/>
            <a:ext cx="372887" cy="334220"/>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Up Arrow Callout 4">
            <a:extLst>
              <a:ext uri="{FF2B5EF4-FFF2-40B4-BE49-F238E27FC236}">
                <a16:creationId xmlns:a16="http://schemas.microsoft.com/office/drawing/2014/main" id="{395A0DA5-6A58-420E-8B3D-7B65B4116B97}"/>
              </a:ext>
            </a:extLst>
          </p:cNvPr>
          <p:cNvSpPr/>
          <p:nvPr/>
        </p:nvSpPr>
        <p:spPr>
          <a:xfrm>
            <a:off x="716147" y="5579982"/>
            <a:ext cx="992685" cy="709970"/>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39F578E-DF65-4EB7-9309-E2981A18D838}"/>
              </a:ext>
            </a:extLst>
          </p:cNvPr>
          <p:cNvCxnSpPr>
            <a:cxnSpLocks/>
          </p:cNvCxnSpPr>
          <p:nvPr/>
        </p:nvCxnSpPr>
        <p:spPr>
          <a:xfrm>
            <a:off x="1247602" y="3625464"/>
            <a:ext cx="3705400" cy="2008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Up Arrow Callout 7">
            <a:extLst>
              <a:ext uri="{FF2B5EF4-FFF2-40B4-BE49-F238E27FC236}">
                <a16:creationId xmlns:a16="http://schemas.microsoft.com/office/drawing/2014/main" id="{D8B3A0C7-37A7-44E5-B64F-F4DBC938A192}"/>
              </a:ext>
            </a:extLst>
          </p:cNvPr>
          <p:cNvSpPr/>
          <p:nvPr/>
        </p:nvSpPr>
        <p:spPr>
          <a:xfrm>
            <a:off x="4191000" y="5517077"/>
            <a:ext cx="927907" cy="709970"/>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29C67A92-6CED-4C4B-83B0-130EC59D2561}"/>
              </a:ext>
            </a:extLst>
          </p:cNvPr>
          <p:cNvCxnSpPr>
            <a:cxnSpLocks/>
            <a:stCxn id="12" idx="1"/>
          </p:cNvCxnSpPr>
          <p:nvPr/>
        </p:nvCxnSpPr>
        <p:spPr>
          <a:xfrm flipH="1" flipV="1">
            <a:off x="3807666" y="5341512"/>
            <a:ext cx="383334" cy="424218"/>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62D629C-8F5F-42EF-996D-9F4ED630F652}"/>
              </a:ext>
            </a:extLst>
          </p:cNvPr>
          <p:cNvCxnSpPr>
            <a:cxnSpLocks/>
          </p:cNvCxnSpPr>
          <p:nvPr/>
        </p:nvCxnSpPr>
        <p:spPr>
          <a:xfrm flipV="1">
            <a:off x="1676400" y="5474202"/>
            <a:ext cx="381000" cy="363789"/>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5AB26F1-2CEA-41F8-8B29-7B3A8DC8D50B}"/>
              </a:ext>
            </a:extLst>
          </p:cNvPr>
          <p:cNvCxnSpPr>
            <a:cxnSpLocks/>
          </p:cNvCxnSpPr>
          <p:nvPr/>
        </p:nvCxnSpPr>
        <p:spPr>
          <a:xfrm flipV="1">
            <a:off x="5114398" y="5395488"/>
            <a:ext cx="295802" cy="370244"/>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15AEFB66-0F7B-4C34-A7E0-13F69E478043}"/>
              </a:ext>
            </a:extLst>
          </p:cNvPr>
          <p:cNvCxnSpPr>
            <a:cxnSpLocks/>
          </p:cNvCxnSpPr>
          <p:nvPr/>
        </p:nvCxnSpPr>
        <p:spPr>
          <a:xfrm flipH="1" flipV="1">
            <a:off x="381000" y="5474202"/>
            <a:ext cx="339227" cy="355045"/>
          </a:xfrm>
          <a:prstGeom prst="line">
            <a:avLst/>
          </a:prstGeom>
          <a:ln w="38100"/>
        </p:spPr>
        <p:style>
          <a:lnRef idx="3">
            <a:schemeClr val="dk1"/>
          </a:lnRef>
          <a:fillRef idx="0">
            <a:schemeClr val="dk1"/>
          </a:fillRef>
          <a:effectRef idx="2">
            <a:schemeClr val="dk1"/>
          </a:effectRef>
          <a:fontRef idx="minor">
            <a:schemeClr val="tx1"/>
          </a:fontRef>
        </p:style>
      </p:cxnSp>
      <p:sp>
        <p:nvSpPr>
          <p:cNvPr id="17" name="Trapezoid 16">
            <a:extLst>
              <a:ext uri="{FF2B5EF4-FFF2-40B4-BE49-F238E27FC236}">
                <a16:creationId xmlns:a16="http://schemas.microsoft.com/office/drawing/2014/main" id="{C9ABC8E4-284C-4EE9-A9D8-2B023796D2E6}"/>
              </a:ext>
            </a:extLst>
          </p:cNvPr>
          <p:cNvSpPr/>
          <p:nvPr/>
        </p:nvSpPr>
        <p:spPr>
          <a:xfrm>
            <a:off x="4614645" y="3932980"/>
            <a:ext cx="372886" cy="334220"/>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B988834B-95F3-4CCF-A824-0F04BB38518F}"/>
              </a:ext>
            </a:extLst>
          </p:cNvPr>
          <p:cNvCxnSpPr>
            <a:cxnSpLocks/>
          </p:cNvCxnSpPr>
          <p:nvPr/>
        </p:nvCxnSpPr>
        <p:spPr>
          <a:xfrm flipH="1">
            <a:off x="1247602" y="4389022"/>
            <a:ext cx="3435250" cy="11952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Striped Right Arrow 35">
            <a:extLst>
              <a:ext uri="{FF2B5EF4-FFF2-40B4-BE49-F238E27FC236}">
                <a16:creationId xmlns:a16="http://schemas.microsoft.com/office/drawing/2014/main" id="{9678591D-AA0E-45E5-AF6A-9DC550C32A3D}"/>
              </a:ext>
            </a:extLst>
          </p:cNvPr>
          <p:cNvSpPr/>
          <p:nvPr/>
        </p:nvSpPr>
        <p:spPr>
          <a:xfrm rot="5400000">
            <a:off x="375108" y="4273168"/>
            <a:ext cx="1671957" cy="5726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47A146E-1C95-464F-B0B7-793A7BB27C01}"/>
              </a:ext>
            </a:extLst>
          </p:cNvPr>
          <p:cNvPicPr>
            <a:picLocks noChangeAspect="1"/>
          </p:cNvPicPr>
          <p:nvPr/>
        </p:nvPicPr>
        <p:blipFill rotWithShape="1">
          <a:blip r:embed="rId3">
            <a:extLst>
              <a:ext uri="{28A0092B-C50C-407E-A947-70E740481C1C}">
                <a14:useLocalDpi xmlns:a14="http://schemas.microsoft.com/office/drawing/2010/main" val="0"/>
              </a:ext>
            </a:extLst>
          </a:blip>
          <a:srcRect l="14001" t="8667" r="16666" b="10000"/>
          <a:stretch/>
        </p:blipFill>
        <p:spPr>
          <a:xfrm>
            <a:off x="7060820" y="137651"/>
            <a:ext cx="1805274" cy="1752600"/>
          </a:xfrm>
          <a:prstGeom prst="rect">
            <a:avLst/>
          </a:prstGeom>
        </p:spPr>
      </p:pic>
    </p:spTree>
    <p:extLst>
      <p:ext uri="{BB962C8B-B14F-4D97-AF65-F5344CB8AC3E}">
        <p14:creationId xmlns:p14="http://schemas.microsoft.com/office/powerpoint/2010/main" val="35009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000" fill="hold"/>
                                        <p:tgtEl>
                                          <p:spTgt spid="20"/>
                                        </p:tgtEl>
                                        <p:attrNameLst>
                                          <p:attrName>ppt_x</p:attrName>
                                        </p:attrNameLst>
                                      </p:cBhvr>
                                      <p:tavLst>
                                        <p:tav tm="0">
                                          <p:val>
                                            <p:strVal val="0-#ppt_w/2"/>
                                          </p:val>
                                        </p:tav>
                                        <p:tav tm="100000">
                                          <p:val>
                                            <p:strVal val="#ppt_x"/>
                                          </p:val>
                                        </p:tav>
                                      </p:tavLst>
                                    </p:anim>
                                    <p:anim calcmode="lin" valueType="num">
                                      <p:cBhvr additive="base">
                                        <p:cTn id="8" dur="3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A22C7-3F0D-4CC2-A898-421998095B99}"/>
              </a:ext>
            </a:extLst>
          </p:cNvPr>
          <p:cNvSpPr>
            <a:spLocks noGrp="1"/>
          </p:cNvSpPr>
          <p:nvPr>
            <p:ph idx="1"/>
          </p:nvPr>
        </p:nvSpPr>
        <p:spPr>
          <a:xfrm>
            <a:off x="152400" y="914399"/>
            <a:ext cx="8915400" cy="5943601"/>
          </a:xfrm>
        </p:spPr>
        <p:txBody>
          <a:bodyPr>
            <a:normAutofit/>
          </a:bodyPr>
          <a:lstStyle/>
          <a:p>
            <a:pPr>
              <a:spcBef>
                <a:spcPts val="0"/>
              </a:spcBef>
              <a:spcAft>
                <a:spcPts val="600"/>
              </a:spcAft>
              <a:buClr>
                <a:srgbClr val="0000CC"/>
              </a:buClr>
              <a:buSzPct val="60000"/>
              <a:buFont typeface="Wingdings 3" panose="05040102010807070707" pitchFamily="18" charset="2"/>
              <a:buChar char="u"/>
              <a:defRPr/>
            </a:pPr>
            <a:r>
              <a:rPr lang="en-US" altLang="en-US" sz="2400" b="1" dirty="0"/>
              <a:t>Activate voting equipment</a:t>
            </a:r>
          </a:p>
          <a:p>
            <a:pPr lvl="1">
              <a:spcBef>
                <a:spcPts val="0"/>
              </a:spcBef>
              <a:spcAft>
                <a:spcPts val="600"/>
              </a:spcAft>
              <a:buClr>
                <a:srgbClr val="0000CC"/>
              </a:buClr>
              <a:buSzPct val="70000"/>
              <a:buFont typeface="Wingdings" panose="05000000000000000000" pitchFamily="2" charset="2"/>
              <a:buChar char="§"/>
              <a:defRPr/>
            </a:pPr>
            <a:r>
              <a:rPr lang="en-US" sz="2100" b="1" dirty="0"/>
              <a:t>At least</a:t>
            </a:r>
            <a:r>
              <a:rPr lang="en-US" sz="2100" b="1" dirty="0">
                <a:solidFill>
                  <a:srgbClr val="0000CC"/>
                </a:solidFill>
              </a:rPr>
              <a:t> </a:t>
            </a:r>
            <a:r>
              <a:rPr lang="en-US" sz="2100" b="1" u="sng" dirty="0">
                <a:solidFill>
                  <a:srgbClr val="0000CC"/>
                </a:solidFill>
              </a:rPr>
              <a:t>ONE</a:t>
            </a:r>
            <a:r>
              <a:rPr lang="en-US" sz="2100" b="1" dirty="0">
                <a:solidFill>
                  <a:srgbClr val="0000CC"/>
                </a:solidFill>
              </a:rPr>
              <a:t> </a:t>
            </a:r>
            <a:r>
              <a:rPr lang="en-US" sz="2100" b="1" dirty="0"/>
              <a:t>accessible</a:t>
            </a:r>
            <a:r>
              <a:rPr lang="en-US" sz="2100" b="1" dirty="0">
                <a:solidFill>
                  <a:srgbClr val="0000CC"/>
                </a:solidFill>
              </a:rPr>
              <a:t> </a:t>
            </a:r>
            <a:r>
              <a:rPr lang="en-US" sz="2100" b="1" dirty="0"/>
              <a:t>voting machine per poll is </a:t>
            </a:r>
            <a:r>
              <a:rPr lang="en-US" sz="2100" b="1" u="sng" dirty="0">
                <a:solidFill>
                  <a:srgbClr val="0000CC"/>
                </a:solidFill>
              </a:rPr>
              <a:t>required</a:t>
            </a:r>
          </a:p>
          <a:p>
            <a:pPr lvl="1">
              <a:spcBef>
                <a:spcPts val="0"/>
              </a:spcBef>
              <a:spcAft>
                <a:spcPts val="600"/>
              </a:spcAft>
              <a:buClr>
                <a:srgbClr val="0000CC"/>
              </a:buClr>
              <a:buSzPct val="70000"/>
              <a:buFont typeface="Wingdings" panose="05000000000000000000" pitchFamily="2" charset="2"/>
              <a:buChar char="§"/>
              <a:defRPr/>
            </a:pPr>
            <a:r>
              <a:rPr lang="en-US" altLang="en-US" sz="2100" b="1" dirty="0"/>
              <a:t>Generate zero tape(s)</a:t>
            </a:r>
          </a:p>
          <a:p>
            <a:pPr lvl="1">
              <a:spcBef>
                <a:spcPts val="0"/>
              </a:spcBef>
              <a:spcAft>
                <a:spcPts val="600"/>
              </a:spcAft>
              <a:buClr>
                <a:srgbClr val="0000CC"/>
              </a:buClr>
              <a:buSzPct val="70000"/>
              <a:buFont typeface="Wingdings" panose="05000000000000000000" pitchFamily="2" charset="2"/>
              <a:buChar char="§"/>
              <a:defRPr/>
            </a:pPr>
            <a:r>
              <a:rPr lang="en-US" altLang="en-US" sz="2100" b="1" u="sng" dirty="0">
                <a:solidFill>
                  <a:srgbClr val="0000CC"/>
                </a:solidFill>
              </a:rPr>
              <a:t>ALL</a:t>
            </a:r>
            <a:r>
              <a:rPr lang="en-US" altLang="en-US" sz="2100" b="1" dirty="0"/>
              <a:t> poll workers must </a:t>
            </a:r>
            <a:r>
              <a:rPr lang="en-US" altLang="en-US" sz="2100" b="1" u="sng" dirty="0">
                <a:solidFill>
                  <a:srgbClr val="0000CC"/>
                </a:solidFill>
              </a:rPr>
              <a:t>sign</a:t>
            </a:r>
            <a:r>
              <a:rPr lang="en-US" altLang="en-US" sz="2100" b="1" dirty="0"/>
              <a:t> the zero tape(s)</a:t>
            </a:r>
          </a:p>
          <a:p>
            <a:pPr lvl="1">
              <a:spcBef>
                <a:spcPts val="0"/>
              </a:spcBef>
              <a:spcAft>
                <a:spcPts val="600"/>
              </a:spcAft>
              <a:buClr>
                <a:srgbClr val="0000CC"/>
              </a:buClr>
              <a:buSzPct val="70000"/>
              <a:buFont typeface="Wingdings" panose="05000000000000000000" pitchFamily="2" charset="2"/>
              <a:buChar char="§"/>
              <a:defRPr/>
            </a:pPr>
            <a:r>
              <a:rPr lang="en-US" altLang="en-US" sz="2100" b="1" dirty="0"/>
              <a:t>Post the zero tape(s) on polling room wall</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Inspect supplies</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Post required information</a:t>
            </a:r>
          </a:p>
          <a:p>
            <a:pPr marL="627063" lvl="1">
              <a:spcBef>
                <a:spcPts val="0"/>
              </a:spcBef>
              <a:spcAft>
                <a:spcPts val="600"/>
              </a:spcAft>
              <a:buClr>
                <a:srgbClr val="0000CC"/>
              </a:buClr>
              <a:buSzPct val="60000"/>
              <a:buFont typeface="Wingdings" panose="05000000000000000000" pitchFamily="2" charset="2"/>
              <a:buChar char="§"/>
              <a:defRPr/>
            </a:pPr>
            <a:r>
              <a:rPr lang="en-US" altLang="en-US" sz="2100" b="1" dirty="0"/>
              <a:t>Notice of Election – Sample Ballots – Voting Instructions – Voting Rights Poster – State/Federal Election Law Poster – List of Registered Voters by Precinct – Poll Watcher Rights and Responsibilities, etc.</a:t>
            </a:r>
          </a:p>
          <a:p>
            <a:pPr>
              <a:spcBef>
                <a:spcPts val="0"/>
              </a:spcBef>
              <a:spcAft>
                <a:spcPts val="600"/>
              </a:spcAft>
              <a:buClr>
                <a:srgbClr val="0000CC"/>
              </a:buClr>
              <a:buSzPct val="60000"/>
              <a:buFont typeface="Wingdings 3" panose="05040102010807070707" pitchFamily="18" charset="2"/>
              <a:buChar char="u"/>
              <a:defRPr/>
            </a:pPr>
            <a:r>
              <a:rPr lang="en-US" altLang="en-US" sz="2400" b="1" dirty="0"/>
              <a:t>Locate forms</a:t>
            </a:r>
          </a:p>
          <a:p>
            <a:pPr lvl="1">
              <a:spcBef>
                <a:spcPts val="0"/>
              </a:spcBef>
              <a:spcAft>
                <a:spcPts val="600"/>
              </a:spcAft>
              <a:buClr>
                <a:srgbClr val="0000CC"/>
              </a:buClr>
              <a:buSzPct val="60000"/>
              <a:buFont typeface="Wingdings" panose="05000000000000000000" pitchFamily="2" charset="2"/>
              <a:buChar char="§"/>
              <a:defRPr/>
            </a:pPr>
            <a:r>
              <a:rPr lang="en-US" sz="2100" b="1" dirty="0"/>
              <a:t>PVR List – Lists of Voters – Notice to Provisional Voters – Assisting Voters – Change in Polling Site Authorization – Voter Complaint, etc.</a:t>
            </a:r>
          </a:p>
          <a:p>
            <a:pPr marL="0" indent="0">
              <a:buNone/>
            </a:pPr>
            <a:endParaRPr lang="en-US" dirty="0"/>
          </a:p>
        </p:txBody>
      </p:sp>
      <p:sp>
        <p:nvSpPr>
          <p:cNvPr id="4" name="Slide Number Placeholder 3">
            <a:extLst>
              <a:ext uri="{FF2B5EF4-FFF2-40B4-BE49-F238E27FC236}">
                <a16:creationId xmlns:a16="http://schemas.microsoft.com/office/drawing/2014/main" id="{636F24FF-A485-4407-9F3F-A60EBF8E7522}"/>
              </a:ext>
            </a:extLst>
          </p:cNvPr>
          <p:cNvSpPr>
            <a:spLocks noGrp="1"/>
          </p:cNvSpPr>
          <p:nvPr>
            <p:ph type="sldNum" sz="quarter" idx="12"/>
          </p:nvPr>
        </p:nvSpPr>
        <p:spPr/>
        <p:txBody>
          <a:bodyPr/>
          <a:lstStyle/>
          <a:p>
            <a:fld id="{35365B84-0BB5-47E8-AC19-1D9532A9236D}" type="slidenum">
              <a:rPr lang="en-US" smtClean="0"/>
              <a:pPr/>
              <a:t>9</a:t>
            </a:fld>
            <a:endParaRPr lang="en-US" dirty="0"/>
          </a:p>
        </p:txBody>
      </p:sp>
      <p:sp>
        <p:nvSpPr>
          <p:cNvPr id="5" name="Title 1">
            <a:extLst>
              <a:ext uri="{FF2B5EF4-FFF2-40B4-BE49-F238E27FC236}">
                <a16:creationId xmlns:a16="http://schemas.microsoft.com/office/drawing/2014/main" id="{7DD8F264-58C6-40EF-9F2A-47E7C94E8B83}"/>
              </a:ext>
            </a:extLst>
          </p:cNvPr>
          <p:cNvSpPr>
            <a:spLocks noGrp="1"/>
          </p:cNvSpPr>
          <p:nvPr>
            <p:ph type="title"/>
          </p:nvPr>
        </p:nvSpPr>
        <p:spPr>
          <a:xfrm>
            <a:off x="457200" y="136525"/>
            <a:ext cx="8229600" cy="701675"/>
          </a:xfrm>
        </p:spPr>
        <p:txBody>
          <a:bodyPr>
            <a:noAutofit/>
          </a:bodyPr>
          <a:lstStyle/>
          <a:p>
            <a:r>
              <a:rPr lang="en-US" altLang="en-US" sz="3600" b="1" dirty="0">
                <a:solidFill>
                  <a:srgbClr val="0000CC"/>
                </a:solidFill>
                <a:cs typeface="Tahoma" pitchFamily="34" charset="0"/>
              </a:rPr>
              <a:t>Before Opening the Polls</a:t>
            </a:r>
            <a:endParaRPr lang="en-US" sz="3600" dirty="0">
              <a:solidFill>
                <a:srgbClr val="0000CC"/>
              </a:solidFill>
            </a:endParaRPr>
          </a:p>
        </p:txBody>
      </p:sp>
    </p:spTree>
    <p:extLst>
      <p:ext uri="{BB962C8B-B14F-4D97-AF65-F5344CB8AC3E}">
        <p14:creationId xmlns:p14="http://schemas.microsoft.com/office/powerpoint/2010/main" val="27456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13431</TotalTime>
  <Words>4608</Words>
  <Application>Microsoft Office PowerPoint</Application>
  <PresentationFormat>On-screen Show (4:3)</PresentationFormat>
  <Paragraphs>611</Paragraphs>
  <Slides>62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Cambria</vt:lpstr>
      <vt:lpstr>Tahoma</vt:lpstr>
      <vt:lpstr>Wingdings</vt:lpstr>
      <vt:lpstr>Wingdings 2</vt:lpstr>
      <vt:lpstr>Wingdings 3</vt:lpstr>
      <vt:lpstr>Office Theme</vt:lpstr>
      <vt:lpstr>PowerPoint Presentation</vt:lpstr>
      <vt:lpstr>Thank You for Serving your Community as an Election Official</vt:lpstr>
      <vt:lpstr>Agenda</vt:lpstr>
      <vt:lpstr>Poll Worker Qualifications</vt:lpstr>
      <vt:lpstr>PowerPoint Presentation</vt:lpstr>
      <vt:lpstr>What to Do If… - P.3</vt:lpstr>
      <vt:lpstr>Before Any Official Duties - P.5</vt:lpstr>
      <vt:lpstr>Before Opening the Polls</vt:lpstr>
      <vt:lpstr>Before Opening the Polls</vt:lpstr>
      <vt:lpstr>Open the Poll</vt:lpstr>
      <vt:lpstr>WHAT IF – Problems Opening the Poll</vt:lpstr>
      <vt:lpstr>WHAT IF – Problems Opening the Poll</vt:lpstr>
      <vt:lpstr>WHAT IF – Problems Opening the Poll</vt:lpstr>
      <vt:lpstr>During Voting Hours</vt:lpstr>
      <vt:lpstr>PowerPoint Presentation</vt:lpstr>
      <vt:lpstr>How to Verify the Name Step 3 (Supplemental) P.23</vt:lpstr>
      <vt:lpstr>How to Verify the DOB Step 3 (Supplemental) P.23</vt:lpstr>
      <vt:lpstr>How to Verify the Address Step 3 (Supplemental) P.23</vt:lpstr>
      <vt:lpstr>How to Process Voters into the Poll Step 4 - P.23 </vt:lpstr>
      <vt:lpstr>PowerPoint Presentation</vt:lpstr>
      <vt:lpstr>PowerPoint Presentation</vt:lpstr>
      <vt:lpstr>PowerPoint Presentation</vt:lpstr>
      <vt:lpstr>PowerPoint Presentation</vt:lpstr>
      <vt:lpstr>Assessing Validity of ID  Step 5-6 (Supplemental) P.35</vt:lpstr>
      <vt:lpstr>Assessing Validity of ID  Step 5-6 (Supplemental) P.35</vt:lpstr>
      <vt:lpstr>How to Process Voters into the Poll Step 7 - P.24</vt:lpstr>
      <vt:lpstr>How to Process Voters into the Poll Step 8 - P.24</vt:lpstr>
      <vt:lpstr>How to Process Voters into the Poll Step 9-9a - P.24</vt:lpstr>
      <vt:lpstr>PowerPoint Presentation</vt:lpstr>
      <vt:lpstr>How to Process Voters into the Poll Step 9b - P.24</vt:lpstr>
      <vt:lpstr>Crossover Voting is a Crime</vt:lpstr>
      <vt:lpstr>How to Process Voters into the Poll Step 10 - P.24</vt:lpstr>
      <vt:lpstr>How to Process Voters into the Poll Step 11-14 - P.24</vt:lpstr>
      <vt:lpstr>Fail-safe Voting </vt:lpstr>
      <vt:lpstr>Fail-safe Voting</vt:lpstr>
      <vt:lpstr>Voter States an Address that does not Compare (Fail-safe Voting) P.25-26</vt:lpstr>
      <vt:lpstr>Voter States an Address that does not Compare (Fail-safe Voting) P.25-26</vt:lpstr>
      <vt:lpstr>Voter States an Address that does not Compare (Fail-safe Voting) P.25-26</vt:lpstr>
      <vt:lpstr>Voter States an Address that Does Not Compare (Fail-safe Voting) P.25-26</vt:lpstr>
      <vt:lpstr>Voter not In the PVR List (Fail-safe Voting) P.25-26</vt:lpstr>
      <vt:lpstr>Voter States an Address that does not Compare (Fail-safe Voting) P.25-26</vt:lpstr>
      <vt:lpstr>Voter State an Address that does not Compare (Fail-safe Voting) P.25-26</vt:lpstr>
      <vt:lpstr>Voter Believes they have the Wrong Ballot (Fail-safe Voting) P.25-26</vt:lpstr>
      <vt:lpstr>Voter Received an Absentee Ballot (Fail-safe Voting) P.25-26</vt:lpstr>
      <vt:lpstr>Voter is Marked as Having Already Voted (Fail-safe Voting) P.25-26</vt:lpstr>
      <vt:lpstr>Ineligible Voters (Fail-safe Voting) P.25-26</vt:lpstr>
      <vt:lpstr>PVR List is Marked as “Inactive” (Fail-safe Voting) P.25-26</vt:lpstr>
      <vt:lpstr>Election Day Issues</vt:lpstr>
      <vt:lpstr>Procedure for Assisting Voters P.36-37</vt:lpstr>
      <vt:lpstr>Limits on Assisting Voters P.36-37</vt:lpstr>
      <vt:lpstr>Important Reminders on Assistance to Voters</vt:lpstr>
      <vt:lpstr>Poll Watchers and Vote Challenges P. 47-50</vt:lpstr>
      <vt:lpstr>Poll Watchers Can…</vt:lpstr>
      <vt:lpstr>Poll Watchers Cannot…</vt:lpstr>
      <vt:lpstr>Electioneering     P.51-53</vt:lpstr>
      <vt:lpstr>Electioneering     P.51-53</vt:lpstr>
      <vt:lpstr>Spoiled Ballots     P.55-57</vt:lpstr>
      <vt:lpstr>Abandoned Ballots     P.55-56</vt:lpstr>
      <vt:lpstr>Abandoned Ballot Log - P.59</vt:lpstr>
      <vt:lpstr>Conflict Resolution</vt:lpstr>
      <vt:lpstr>Candidates in the Poll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SBEC</dc:creator>
  <cp:lastModifiedBy>Jon Davidson</cp:lastModifiedBy>
  <cp:revision>460</cp:revision>
  <cp:lastPrinted>2019-10-30T20:10:16Z</cp:lastPrinted>
  <dcterms:created xsi:type="dcterms:W3CDTF">2015-07-15T19:29:38Z</dcterms:created>
  <dcterms:modified xsi:type="dcterms:W3CDTF">2020-01-02T17:56:16Z</dcterms:modified>
</cp:coreProperties>
</file>